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630" r:id="rId2"/>
    <p:sldId id="634" r:id="rId3"/>
    <p:sldId id="613" r:id="rId4"/>
    <p:sldId id="617" r:id="rId5"/>
    <p:sldId id="620" r:id="rId6"/>
    <p:sldId id="619" r:id="rId7"/>
    <p:sldId id="618" r:id="rId8"/>
    <p:sldId id="264" r:id="rId9"/>
    <p:sldId id="554" r:id="rId10"/>
    <p:sldId id="65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25"/>
    <p:restoredTop sz="93171"/>
  </p:normalViewPr>
  <p:slideViewPr>
    <p:cSldViewPr snapToGrid="0" snapToObjects="1">
      <p:cViewPr varScale="1">
        <p:scale>
          <a:sx n="102" d="100"/>
          <a:sy n="102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02160-2084-D846-8EFF-C190310F611C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F32C0EE-AFF7-2B49-B58B-1E3197D6FA80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>
              <a:solidFill>
                <a:schemeClr val="tx1">
                  <a:lumMod val="50000"/>
                  <a:lumOff val="50000"/>
                </a:schemeClr>
              </a:solidFill>
            </a:rPr>
            <a:t>Benefits</a:t>
          </a:r>
        </a:p>
      </dgm:t>
    </dgm:pt>
    <dgm:pt modelId="{4A78B9FD-306D-8045-8A66-4F969A8DDA00}" type="parTrans" cxnId="{74709D6D-FEA0-D243-9548-F52D43DE74E2}">
      <dgm:prSet/>
      <dgm:spPr/>
      <dgm:t>
        <a:bodyPr/>
        <a:lstStyle/>
        <a:p>
          <a:pPr algn="ctr"/>
          <a:endParaRPr lang="en-US"/>
        </a:p>
      </dgm:t>
    </dgm:pt>
    <dgm:pt modelId="{5E3644CC-BC7D-8A46-94F3-C9C4197A93BE}" type="sibTrans" cxnId="{74709D6D-FEA0-D243-9548-F52D43DE74E2}">
      <dgm:prSet/>
      <dgm:spPr/>
      <dgm:t>
        <a:bodyPr/>
        <a:lstStyle/>
        <a:p>
          <a:pPr algn="ctr"/>
          <a:endParaRPr lang="en-US"/>
        </a:p>
      </dgm:t>
    </dgm:pt>
    <dgm:pt modelId="{B33DE764-E153-7547-8252-4765CEC02C9B}">
      <dgm:prSet phldrT="[Text]"/>
      <dgm:spPr>
        <a:solidFill>
          <a:srgbClr val="00B0F0"/>
        </a:solidFill>
      </dgm:spPr>
      <dgm:t>
        <a:bodyPr lIns="137160"/>
        <a:lstStyle/>
        <a:p>
          <a:pPr algn="l"/>
          <a:r>
            <a:rPr lang="en-US"/>
            <a:t>C: Precise</a:t>
          </a:r>
        </a:p>
      </dgm:t>
    </dgm:pt>
    <dgm:pt modelId="{A7EDD0CD-4657-BF41-B0BF-A224961F3C2F}" type="parTrans" cxnId="{1176F306-1729-BB42-9314-5EDBF21953AB}">
      <dgm:prSet/>
      <dgm:spPr/>
      <dgm:t>
        <a:bodyPr/>
        <a:lstStyle/>
        <a:p>
          <a:pPr algn="ctr"/>
          <a:endParaRPr lang="en-US"/>
        </a:p>
      </dgm:t>
    </dgm:pt>
    <dgm:pt modelId="{6C534A0E-F4A0-1F49-9077-2FA3C5889757}" type="sibTrans" cxnId="{1176F306-1729-BB42-9314-5EDBF21953AB}">
      <dgm:prSet/>
      <dgm:spPr/>
      <dgm:t>
        <a:bodyPr/>
        <a:lstStyle/>
        <a:p>
          <a:pPr algn="ctr"/>
          <a:endParaRPr lang="en-US"/>
        </a:p>
      </dgm:t>
    </dgm:pt>
    <dgm:pt modelId="{09C67411-BA67-4640-9892-3CCA63EC05BC}">
      <dgm:prSet phldrT="[Text]"/>
      <dgm:spPr>
        <a:solidFill>
          <a:srgbClr val="00B0F0"/>
        </a:solidFill>
      </dgm:spPr>
      <dgm:t>
        <a:bodyPr lIns="137160"/>
        <a:lstStyle/>
        <a:p>
          <a:pPr algn="l"/>
          <a:r>
            <a:rPr lang="en-US"/>
            <a:t>C: Overly critical</a:t>
          </a:r>
        </a:p>
      </dgm:t>
    </dgm:pt>
    <dgm:pt modelId="{2452ABE5-04D6-F149-BE2F-4FB4B49423A3}" type="parTrans" cxnId="{2CA6EF22-0168-BD41-B010-95E0FF4F0E8E}">
      <dgm:prSet/>
      <dgm:spPr/>
      <dgm:t>
        <a:bodyPr/>
        <a:lstStyle/>
        <a:p>
          <a:pPr algn="ctr"/>
          <a:endParaRPr lang="en-US"/>
        </a:p>
      </dgm:t>
    </dgm:pt>
    <dgm:pt modelId="{9677C23A-F23D-8049-9042-770BCDD7C561}" type="sibTrans" cxnId="{2CA6EF22-0168-BD41-B010-95E0FF4F0E8E}">
      <dgm:prSet/>
      <dgm:spPr/>
      <dgm:t>
        <a:bodyPr/>
        <a:lstStyle/>
        <a:p>
          <a:pPr algn="ctr"/>
          <a:endParaRPr lang="en-US"/>
        </a:p>
      </dgm:t>
    </dgm:pt>
    <dgm:pt modelId="{952875FF-4FA8-4F43-B9BF-CB46DFF82684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 lIns="137160"/>
        <a:lstStyle/>
        <a:p>
          <a:pPr algn="l"/>
          <a:r>
            <a:rPr lang="en-US"/>
            <a:t>S: Overly cautious</a:t>
          </a:r>
        </a:p>
      </dgm:t>
    </dgm:pt>
    <dgm:pt modelId="{9C50F54B-8203-2942-A9B2-6069089BAD3B}" type="parTrans" cxnId="{1A4098A5-4192-EB40-AA38-E5140CD4D8D1}">
      <dgm:prSet/>
      <dgm:spPr/>
      <dgm:t>
        <a:bodyPr/>
        <a:lstStyle/>
        <a:p>
          <a:pPr algn="ctr"/>
          <a:endParaRPr lang="en-US"/>
        </a:p>
      </dgm:t>
    </dgm:pt>
    <dgm:pt modelId="{D15181C8-A30D-134F-A766-4E571BCA0F46}" type="sibTrans" cxnId="{1A4098A5-4192-EB40-AA38-E5140CD4D8D1}">
      <dgm:prSet/>
      <dgm:spPr/>
      <dgm:t>
        <a:bodyPr/>
        <a:lstStyle/>
        <a:p>
          <a:pPr algn="ctr"/>
          <a:endParaRPr lang="en-US"/>
        </a:p>
      </dgm:t>
    </dgm:pt>
    <dgm:pt modelId="{D7F722E3-C7E0-CD46-A855-CEEE5B127E50}">
      <dgm:prSet phldrT="[Text]"/>
      <dgm:spPr>
        <a:solidFill>
          <a:srgbClr val="C00000"/>
        </a:solidFill>
      </dgm:spPr>
      <dgm:t>
        <a:bodyPr lIns="137160"/>
        <a:lstStyle/>
        <a:p>
          <a:pPr algn="l"/>
          <a:r>
            <a:rPr lang="en-US"/>
            <a:t> I: Too giving</a:t>
          </a:r>
        </a:p>
      </dgm:t>
    </dgm:pt>
    <dgm:pt modelId="{47A5AB83-965C-4C4B-9D4E-39E6ADD2248E}" type="parTrans" cxnId="{B0181887-7F27-B544-B8FC-540000878139}">
      <dgm:prSet/>
      <dgm:spPr/>
      <dgm:t>
        <a:bodyPr/>
        <a:lstStyle/>
        <a:p>
          <a:pPr algn="ctr"/>
          <a:endParaRPr lang="en-US"/>
        </a:p>
      </dgm:t>
    </dgm:pt>
    <dgm:pt modelId="{E7F95727-73F0-4F46-8724-7AD3BCF38CC9}" type="sibTrans" cxnId="{B0181887-7F27-B544-B8FC-540000878139}">
      <dgm:prSet/>
      <dgm:spPr/>
      <dgm:t>
        <a:bodyPr/>
        <a:lstStyle/>
        <a:p>
          <a:pPr algn="ctr"/>
          <a:endParaRPr lang="en-US"/>
        </a:p>
      </dgm:t>
    </dgm:pt>
    <dgm:pt modelId="{8DE8FC82-9E10-A340-B12D-5E8209E1694F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pPr algn="r"/>
          <a:r>
            <a:rPr lang="en-US">
              <a:solidFill>
                <a:schemeClr val="tx1">
                  <a:lumMod val="50000"/>
                  <a:lumOff val="50000"/>
                </a:schemeClr>
              </a:solidFill>
            </a:rPr>
            <a:t>Challenges</a:t>
          </a:r>
        </a:p>
      </dgm:t>
    </dgm:pt>
    <dgm:pt modelId="{3A0F351F-D760-4741-8D78-F480578711B3}" type="parTrans" cxnId="{3402B194-B4A9-FE4B-AD5D-B55D0F957F35}">
      <dgm:prSet/>
      <dgm:spPr/>
      <dgm:t>
        <a:bodyPr/>
        <a:lstStyle/>
        <a:p>
          <a:pPr algn="ctr"/>
          <a:endParaRPr lang="en-US"/>
        </a:p>
      </dgm:t>
    </dgm:pt>
    <dgm:pt modelId="{AEDDF56A-12DC-4344-8FE5-1AF68A33651E}" type="sibTrans" cxnId="{3402B194-B4A9-FE4B-AD5D-B55D0F957F35}">
      <dgm:prSet/>
      <dgm:spPr/>
      <dgm:t>
        <a:bodyPr/>
        <a:lstStyle/>
        <a:p>
          <a:pPr algn="ctr"/>
          <a:endParaRPr lang="en-US"/>
        </a:p>
      </dgm:t>
    </dgm:pt>
    <dgm:pt modelId="{B4A95677-04EE-9445-8B8A-3EBA9914ECC2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 lIns="137160"/>
        <a:lstStyle/>
        <a:p>
          <a:pPr algn="l"/>
          <a:r>
            <a:rPr lang="en-US"/>
            <a:t>S: Dependable</a:t>
          </a:r>
        </a:p>
      </dgm:t>
    </dgm:pt>
    <dgm:pt modelId="{4F7A1941-DED1-BC42-A133-F62F054FAE31}" type="parTrans" cxnId="{F7D80482-5151-FC49-A588-8ED7F86190EF}">
      <dgm:prSet/>
      <dgm:spPr/>
      <dgm:t>
        <a:bodyPr/>
        <a:lstStyle/>
        <a:p>
          <a:pPr algn="ctr"/>
          <a:endParaRPr lang="en-US"/>
        </a:p>
      </dgm:t>
    </dgm:pt>
    <dgm:pt modelId="{0D80D17A-D227-D342-96E4-0D512C3E4CF5}" type="sibTrans" cxnId="{F7D80482-5151-FC49-A588-8ED7F86190EF}">
      <dgm:prSet/>
      <dgm:spPr/>
      <dgm:t>
        <a:bodyPr/>
        <a:lstStyle/>
        <a:p>
          <a:pPr algn="ctr"/>
          <a:endParaRPr lang="en-US"/>
        </a:p>
      </dgm:t>
    </dgm:pt>
    <dgm:pt modelId="{D0782C2D-08B4-FD46-BAD7-7921FB138AEC}">
      <dgm:prSet phldrT="[Text]"/>
      <dgm:spPr>
        <a:solidFill>
          <a:srgbClr val="C00000"/>
        </a:solidFill>
      </dgm:spPr>
      <dgm:t>
        <a:bodyPr lIns="137160"/>
        <a:lstStyle/>
        <a:p>
          <a:pPr algn="l"/>
          <a:r>
            <a:rPr lang="en-US"/>
            <a:t>I: Supportive</a:t>
          </a:r>
        </a:p>
      </dgm:t>
    </dgm:pt>
    <dgm:pt modelId="{99B186A3-EBA8-FF47-A2F2-216C15ABEC13}" type="parTrans" cxnId="{563B01C5-D4F4-8E48-AD34-D60DF3407D93}">
      <dgm:prSet/>
      <dgm:spPr/>
      <dgm:t>
        <a:bodyPr/>
        <a:lstStyle/>
        <a:p>
          <a:pPr algn="ctr"/>
          <a:endParaRPr lang="en-US"/>
        </a:p>
      </dgm:t>
    </dgm:pt>
    <dgm:pt modelId="{12F19BBC-8AE8-A445-99CD-78ACCE864ACF}" type="sibTrans" cxnId="{563B01C5-D4F4-8E48-AD34-D60DF3407D93}">
      <dgm:prSet/>
      <dgm:spPr/>
      <dgm:t>
        <a:bodyPr/>
        <a:lstStyle/>
        <a:p>
          <a:pPr algn="ctr"/>
          <a:endParaRPr lang="en-US"/>
        </a:p>
      </dgm:t>
    </dgm:pt>
    <dgm:pt modelId="{377BF84D-9A94-4E48-8ADB-C3F0A4A1A758}">
      <dgm:prSet phldrT="[Text]"/>
      <dgm:spPr>
        <a:solidFill>
          <a:srgbClr val="92D050"/>
        </a:solidFill>
      </dgm:spPr>
      <dgm:t>
        <a:bodyPr lIns="137160"/>
        <a:lstStyle/>
        <a:p>
          <a:pPr algn="l"/>
          <a:r>
            <a:rPr lang="en-US"/>
            <a:t>D: Productive   </a:t>
          </a:r>
        </a:p>
      </dgm:t>
    </dgm:pt>
    <dgm:pt modelId="{EC6BD3CF-4FCF-7648-87ED-9A6CDE091FA1}" type="parTrans" cxnId="{4A619A92-BBD3-4E4C-98CE-198B51D26143}">
      <dgm:prSet/>
      <dgm:spPr/>
      <dgm:t>
        <a:bodyPr/>
        <a:lstStyle/>
        <a:p>
          <a:pPr algn="ctr"/>
          <a:endParaRPr lang="en-US"/>
        </a:p>
      </dgm:t>
    </dgm:pt>
    <dgm:pt modelId="{8F74C78A-A379-7C47-AF92-E6B076A156FE}" type="sibTrans" cxnId="{4A619A92-BBD3-4E4C-98CE-198B51D26143}">
      <dgm:prSet/>
      <dgm:spPr/>
      <dgm:t>
        <a:bodyPr/>
        <a:lstStyle/>
        <a:p>
          <a:pPr algn="ctr"/>
          <a:endParaRPr lang="en-US"/>
        </a:p>
      </dgm:t>
    </dgm:pt>
    <dgm:pt modelId="{B9D3973B-C6F5-4F42-BA5B-741867D9D024}">
      <dgm:prSet phldrT="[Text]"/>
      <dgm:spPr>
        <a:solidFill>
          <a:srgbClr val="92D050"/>
        </a:solidFill>
      </dgm:spPr>
      <dgm:t>
        <a:bodyPr lIns="137160"/>
        <a:lstStyle/>
        <a:p>
          <a:pPr algn="l"/>
          <a:r>
            <a:rPr lang="en-US"/>
            <a:t>D: Too urgent </a:t>
          </a:r>
        </a:p>
      </dgm:t>
    </dgm:pt>
    <dgm:pt modelId="{A81C2DBC-AAC4-464D-8398-C693EF95B6F0}" type="parTrans" cxnId="{6023EE94-2775-E84B-90BC-7BABBABD1AE0}">
      <dgm:prSet/>
      <dgm:spPr/>
      <dgm:t>
        <a:bodyPr/>
        <a:lstStyle/>
        <a:p>
          <a:pPr algn="ctr"/>
          <a:endParaRPr lang="en-US"/>
        </a:p>
      </dgm:t>
    </dgm:pt>
    <dgm:pt modelId="{F44DC48E-9040-AC43-843B-758EA24CB2F9}" type="sibTrans" cxnId="{6023EE94-2775-E84B-90BC-7BABBABD1AE0}">
      <dgm:prSet/>
      <dgm:spPr/>
      <dgm:t>
        <a:bodyPr/>
        <a:lstStyle/>
        <a:p>
          <a:pPr algn="ctr"/>
          <a:endParaRPr lang="en-US"/>
        </a:p>
      </dgm:t>
    </dgm:pt>
    <dgm:pt modelId="{8786EAC3-6E5D-9940-8E31-7E825945B1C2}" type="pres">
      <dgm:prSet presAssocID="{62502160-2084-D846-8EFF-C190310F611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A010C39-0ACC-694E-92AE-D9F9A1D1AA96}" type="pres">
      <dgm:prSet presAssocID="{62502160-2084-D846-8EFF-C190310F611C}" presName="dummyMaxCanvas" presStyleCnt="0"/>
      <dgm:spPr/>
    </dgm:pt>
    <dgm:pt modelId="{5B785562-D4F6-734B-B764-57D2F5340B0A}" type="pres">
      <dgm:prSet presAssocID="{62502160-2084-D846-8EFF-C190310F611C}" presName="parentComposite" presStyleCnt="0"/>
      <dgm:spPr/>
    </dgm:pt>
    <dgm:pt modelId="{C80A66EC-311C-C449-AE1C-B0884C64B4F7}" type="pres">
      <dgm:prSet presAssocID="{62502160-2084-D846-8EFF-C190310F611C}" presName="parent1" presStyleLbl="alignAccFollowNode1" presStyleIdx="0" presStyleCnt="4" custScaleX="144917" custLinFactNeighborX="-5482" custLinFactNeighborY="22204">
        <dgm:presLayoutVars>
          <dgm:chMax val="4"/>
        </dgm:presLayoutVars>
      </dgm:prSet>
      <dgm:spPr/>
    </dgm:pt>
    <dgm:pt modelId="{B34B7C1F-5BD3-9C4D-90B6-1B0B29B657FC}" type="pres">
      <dgm:prSet presAssocID="{62502160-2084-D846-8EFF-C190310F611C}" presName="parent2" presStyleLbl="alignAccFollowNode1" presStyleIdx="1" presStyleCnt="4" custScaleX="136531" custLinFactNeighborY="22204">
        <dgm:presLayoutVars>
          <dgm:chMax val="4"/>
        </dgm:presLayoutVars>
      </dgm:prSet>
      <dgm:spPr/>
    </dgm:pt>
    <dgm:pt modelId="{85D51915-6142-0E4D-8A71-F0FD714722D1}" type="pres">
      <dgm:prSet presAssocID="{62502160-2084-D846-8EFF-C190310F611C}" presName="childrenComposite" presStyleCnt="0"/>
      <dgm:spPr/>
    </dgm:pt>
    <dgm:pt modelId="{5B26635D-E04F-6743-AB83-8AB781B35015}" type="pres">
      <dgm:prSet presAssocID="{62502160-2084-D846-8EFF-C190310F611C}" presName="dummyMaxCanvas_ChildArea" presStyleCnt="0"/>
      <dgm:spPr/>
    </dgm:pt>
    <dgm:pt modelId="{6EB0DA76-4872-9B43-B3AE-2A585BE4C55A}" type="pres">
      <dgm:prSet presAssocID="{62502160-2084-D846-8EFF-C190310F611C}" presName="fulcrum" presStyleLbl="alignAccFollowNode1" presStyleIdx="2" presStyleCnt="4"/>
      <dgm:spPr/>
    </dgm:pt>
    <dgm:pt modelId="{33266C3B-AEE0-A746-8001-D5BB1CC39CC1}" type="pres">
      <dgm:prSet presAssocID="{62502160-2084-D846-8EFF-C190310F611C}" presName="balance_44" presStyleLbl="alignAccFollowNode1" presStyleIdx="3" presStyleCnt="4" custScaleX="112841">
        <dgm:presLayoutVars>
          <dgm:bulletEnabled val="1"/>
        </dgm:presLayoutVars>
      </dgm:prSet>
      <dgm:spPr/>
    </dgm:pt>
    <dgm:pt modelId="{40F0BF88-C90B-4B42-A6B9-233178BD835E}" type="pres">
      <dgm:prSet presAssocID="{62502160-2084-D846-8EFF-C190310F611C}" presName="right_44_1" presStyleLbl="node1" presStyleIdx="0" presStyleCnt="8" custScaleX="136531">
        <dgm:presLayoutVars>
          <dgm:bulletEnabled val="1"/>
        </dgm:presLayoutVars>
      </dgm:prSet>
      <dgm:spPr/>
    </dgm:pt>
    <dgm:pt modelId="{2C4D2F4C-B0DA-7943-8A47-A68321562C49}" type="pres">
      <dgm:prSet presAssocID="{62502160-2084-D846-8EFF-C190310F611C}" presName="right_44_2" presStyleLbl="node1" presStyleIdx="1" presStyleCnt="8" custScaleX="135389">
        <dgm:presLayoutVars>
          <dgm:bulletEnabled val="1"/>
        </dgm:presLayoutVars>
      </dgm:prSet>
      <dgm:spPr/>
    </dgm:pt>
    <dgm:pt modelId="{2BCFA09F-BE96-1742-9EB1-F7E849F66D83}" type="pres">
      <dgm:prSet presAssocID="{62502160-2084-D846-8EFF-C190310F611C}" presName="right_44_3" presStyleLbl="node1" presStyleIdx="2" presStyleCnt="8" custScaleX="136760">
        <dgm:presLayoutVars>
          <dgm:bulletEnabled val="1"/>
        </dgm:presLayoutVars>
      </dgm:prSet>
      <dgm:spPr/>
    </dgm:pt>
    <dgm:pt modelId="{3C8D278A-6A7B-E64B-8E54-158CEB331C0D}" type="pres">
      <dgm:prSet presAssocID="{62502160-2084-D846-8EFF-C190310F611C}" presName="right_44_4" presStyleLbl="node1" presStyleIdx="3" presStyleCnt="8" custScaleX="134133">
        <dgm:presLayoutVars>
          <dgm:bulletEnabled val="1"/>
        </dgm:presLayoutVars>
      </dgm:prSet>
      <dgm:spPr/>
    </dgm:pt>
    <dgm:pt modelId="{A4A8C9C9-9E47-EB42-82D4-F3937D00616D}" type="pres">
      <dgm:prSet presAssocID="{62502160-2084-D846-8EFF-C190310F611C}" presName="left_44_1" presStyleLbl="node1" presStyleIdx="4" presStyleCnt="8" custScaleX="140400">
        <dgm:presLayoutVars>
          <dgm:bulletEnabled val="1"/>
        </dgm:presLayoutVars>
      </dgm:prSet>
      <dgm:spPr/>
    </dgm:pt>
    <dgm:pt modelId="{838ACE31-7C55-AD46-B80E-FFF0C267E7BF}" type="pres">
      <dgm:prSet presAssocID="{62502160-2084-D846-8EFF-C190310F611C}" presName="left_44_2" presStyleLbl="node1" presStyleIdx="5" presStyleCnt="8" custScaleX="141757">
        <dgm:presLayoutVars>
          <dgm:bulletEnabled val="1"/>
        </dgm:presLayoutVars>
      </dgm:prSet>
      <dgm:spPr/>
    </dgm:pt>
    <dgm:pt modelId="{BB6D184C-CCDA-DE4B-841C-65C9A3C8AE38}" type="pres">
      <dgm:prSet presAssocID="{62502160-2084-D846-8EFF-C190310F611C}" presName="left_44_3" presStyleLbl="node1" presStyleIdx="6" presStyleCnt="8" custScaleX="141728">
        <dgm:presLayoutVars>
          <dgm:bulletEnabled val="1"/>
        </dgm:presLayoutVars>
      </dgm:prSet>
      <dgm:spPr/>
    </dgm:pt>
    <dgm:pt modelId="{877F3212-4F6E-9247-AE97-E21BB472AB5C}" type="pres">
      <dgm:prSet presAssocID="{62502160-2084-D846-8EFF-C190310F611C}" presName="left_44_4" presStyleLbl="node1" presStyleIdx="7" presStyleCnt="8" custScaleX="141671">
        <dgm:presLayoutVars>
          <dgm:bulletEnabled val="1"/>
        </dgm:presLayoutVars>
      </dgm:prSet>
      <dgm:spPr/>
    </dgm:pt>
  </dgm:ptLst>
  <dgm:cxnLst>
    <dgm:cxn modelId="{C930BF02-FA38-4846-81B7-CE3E8B594E19}" type="presOf" srcId="{D7F722E3-C7E0-CD46-A855-CEEE5B127E50}" destId="{2BCFA09F-BE96-1742-9EB1-F7E849F66D83}" srcOrd="0" destOrd="0" presId="urn:microsoft.com/office/officeart/2005/8/layout/balance1"/>
    <dgm:cxn modelId="{1176F306-1729-BB42-9314-5EDBF21953AB}" srcId="{FF32C0EE-AFF7-2B49-B58B-1E3197D6FA80}" destId="{B33DE764-E153-7547-8252-4765CEC02C9B}" srcOrd="0" destOrd="0" parTransId="{A7EDD0CD-4657-BF41-B0BF-A224961F3C2F}" sibTransId="{6C534A0E-F4A0-1F49-9077-2FA3C5889757}"/>
    <dgm:cxn modelId="{00A2FB13-A914-A448-BD9D-2910268F71EC}" type="presOf" srcId="{09C67411-BA67-4640-9892-3CCA63EC05BC}" destId="{40F0BF88-C90B-4B42-A6B9-233178BD835E}" srcOrd="0" destOrd="0" presId="urn:microsoft.com/office/officeart/2005/8/layout/balance1"/>
    <dgm:cxn modelId="{C4C3EC20-F527-8A4B-B074-6BA57370DBD4}" type="presOf" srcId="{FF32C0EE-AFF7-2B49-B58B-1E3197D6FA80}" destId="{C80A66EC-311C-C449-AE1C-B0884C64B4F7}" srcOrd="0" destOrd="0" presId="urn:microsoft.com/office/officeart/2005/8/layout/balance1"/>
    <dgm:cxn modelId="{2CA6EF22-0168-BD41-B010-95E0FF4F0E8E}" srcId="{8DE8FC82-9E10-A340-B12D-5E8209E1694F}" destId="{09C67411-BA67-4640-9892-3CCA63EC05BC}" srcOrd="0" destOrd="0" parTransId="{2452ABE5-04D6-F149-BE2F-4FB4B49423A3}" sibTransId="{9677C23A-F23D-8049-9042-770BCDD7C561}"/>
    <dgm:cxn modelId="{CB8C2D25-E850-564C-837B-652D56ABD55D}" type="presOf" srcId="{8DE8FC82-9E10-A340-B12D-5E8209E1694F}" destId="{B34B7C1F-5BD3-9C4D-90B6-1B0B29B657FC}" srcOrd="0" destOrd="0" presId="urn:microsoft.com/office/officeart/2005/8/layout/balance1"/>
    <dgm:cxn modelId="{D29F1550-D534-A14F-B9F0-481191645A15}" type="presOf" srcId="{B9D3973B-C6F5-4F42-BA5B-741867D9D024}" destId="{3C8D278A-6A7B-E64B-8E54-158CEB331C0D}" srcOrd="0" destOrd="0" presId="urn:microsoft.com/office/officeart/2005/8/layout/balance1"/>
    <dgm:cxn modelId="{96651A62-5B17-7D40-9C40-A37B4196C728}" type="presOf" srcId="{B4A95677-04EE-9445-8B8A-3EBA9914ECC2}" destId="{838ACE31-7C55-AD46-B80E-FFF0C267E7BF}" srcOrd="0" destOrd="0" presId="urn:microsoft.com/office/officeart/2005/8/layout/balance1"/>
    <dgm:cxn modelId="{DEFC4B66-2748-154D-849E-4CB0BCD37703}" type="presOf" srcId="{377BF84D-9A94-4E48-8ADB-C3F0A4A1A758}" destId="{877F3212-4F6E-9247-AE97-E21BB472AB5C}" srcOrd="0" destOrd="0" presId="urn:microsoft.com/office/officeart/2005/8/layout/balance1"/>
    <dgm:cxn modelId="{74709D6D-FEA0-D243-9548-F52D43DE74E2}" srcId="{62502160-2084-D846-8EFF-C190310F611C}" destId="{FF32C0EE-AFF7-2B49-B58B-1E3197D6FA80}" srcOrd="0" destOrd="0" parTransId="{4A78B9FD-306D-8045-8A66-4F969A8DDA00}" sibTransId="{5E3644CC-BC7D-8A46-94F3-C9C4197A93BE}"/>
    <dgm:cxn modelId="{F7D80482-5151-FC49-A588-8ED7F86190EF}" srcId="{FF32C0EE-AFF7-2B49-B58B-1E3197D6FA80}" destId="{B4A95677-04EE-9445-8B8A-3EBA9914ECC2}" srcOrd="1" destOrd="0" parTransId="{4F7A1941-DED1-BC42-A133-F62F054FAE31}" sibTransId="{0D80D17A-D227-D342-96E4-0D512C3E4CF5}"/>
    <dgm:cxn modelId="{B0181887-7F27-B544-B8FC-540000878139}" srcId="{8DE8FC82-9E10-A340-B12D-5E8209E1694F}" destId="{D7F722E3-C7E0-CD46-A855-CEEE5B127E50}" srcOrd="2" destOrd="0" parTransId="{47A5AB83-965C-4C4B-9D4E-39E6ADD2248E}" sibTransId="{E7F95727-73F0-4F46-8724-7AD3BCF38CC9}"/>
    <dgm:cxn modelId="{4A619A92-BBD3-4E4C-98CE-198B51D26143}" srcId="{FF32C0EE-AFF7-2B49-B58B-1E3197D6FA80}" destId="{377BF84D-9A94-4E48-8ADB-C3F0A4A1A758}" srcOrd="3" destOrd="0" parTransId="{EC6BD3CF-4FCF-7648-87ED-9A6CDE091FA1}" sibTransId="{8F74C78A-A379-7C47-AF92-E6B076A156FE}"/>
    <dgm:cxn modelId="{3402B194-B4A9-FE4B-AD5D-B55D0F957F35}" srcId="{62502160-2084-D846-8EFF-C190310F611C}" destId="{8DE8FC82-9E10-A340-B12D-5E8209E1694F}" srcOrd="1" destOrd="0" parTransId="{3A0F351F-D760-4741-8D78-F480578711B3}" sibTransId="{AEDDF56A-12DC-4344-8FE5-1AF68A33651E}"/>
    <dgm:cxn modelId="{6023EE94-2775-E84B-90BC-7BABBABD1AE0}" srcId="{8DE8FC82-9E10-A340-B12D-5E8209E1694F}" destId="{B9D3973B-C6F5-4F42-BA5B-741867D9D024}" srcOrd="3" destOrd="0" parTransId="{A81C2DBC-AAC4-464D-8398-C693EF95B6F0}" sibTransId="{F44DC48E-9040-AC43-843B-758EA24CB2F9}"/>
    <dgm:cxn modelId="{1A4098A5-4192-EB40-AA38-E5140CD4D8D1}" srcId="{8DE8FC82-9E10-A340-B12D-5E8209E1694F}" destId="{952875FF-4FA8-4F43-B9BF-CB46DFF82684}" srcOrd="1" destOrd="0" parTransId="{9C50F54B-8203-2942-A9B2-6069089BAD3B}" sibTransId="{D15181C8-A30D-134F-A766-4E571BCA0F46}"/>
    <dgm:cxn modelId="{06BCB8A6-4492-AE49-AA35-13BE72C8A463}" type="presOf" srcId="{62502160-2084-D846-8EFF-C190310F611C}" destId="{8786EAC3-6E5D-9940-8E31-7E825945B1C2}" srcOrd="0" destOrd="0" presId="urn:microsoft.com/office/officeart/2005/8/layout/balance1"/>
    <dgm:cxn modelId="{AFEF92AC-EB40-594C-BD9A-09D0CA4D9366}" type="presOf" srcId="{952875FF-4FA8-4F43-B9BF-CB46DFF82684}" destId="{2C4D2F4C-B0DA-7943-8A47-A68321562C49}" srcOrd="0" destOrd="0" presId="urn:microsoft.com/office/officeart/2005/8/layout/balance1"/>
    <dgm:cxn modelId="{563B01C5-D4F4-8E48-AD34-D60DF3407D93}" srcId="{FF32C0EE-AFF7-2B49-B58B-1E3197D6FA80}" destId="{D0782C2D-08B4-FD46-BAD7-7921FB138AEC}" srcOrd="2" destOrd="0" parTransId="{99B186A3-EBA8-FF47-A2F2-216C15ABEC13}" sibTransId="{12F19BBC-8AE8-A445-99CD-78ACCE864ACF}"/>
    <dgm:cxn modelId="{1D38F9CB-0FB1-3045-BBD8-7455F3F82C0A}" type="presOf" srcId="{D0782C2D-08B4-FD46-BAD7-7921FB138AEC}" destId="{BB6D184C-CCDA-DE4B-841C-65C9A3C8AE38}" srcOrd="0" destOrd="0" presId="urn:microsoft.com/office/officeart/2005/8/layout/balance1"/>
    <dgm:cxn modelId="{C6C0FDD5-F833-1344-9A74-9A01B98644AD}" type="presOf" srcId="{B33DE764-E153-7547-8252-4765CEC02C9B}" destId="{A4A8C9C9-9E47-EB42-82D4-F3937D00616D}" srcOrd="0" destOrd="0" presId="urn:microsoft.com/office/officeart/2005/8/layout/balance1"/>
    <dgm:cxn modelId="{C75FDED6-34CE-8348-9B06-361F384D7424}" type="presParOf" srcId="{8786EAC3-6E5D-9940-8E31-7E825945B1C2}" destId="{8A010C39-0ACC-694E-92AE-D9F9A1D1AA96}" srcOrd="0" destOrd="0" presId="urn:microsoft.com/office/officeart/2005/8/layout/balance1"/>
    <dgm:cxn modelId="{53A85E1F-CC85-F345-A9AB-F2FB9BC222AE}" type="presParOf" srcId="{8786EAC3-6E5D-9940-8E31-7E825945B1C2}" destId="{5B785562-D4F6-734B-B764-57D2F5340B0A}" srcOrd="1" destOrd="0" presId="urn:microsoft.com/office/officeart/2005/8/layout/balance1"/>
    <dgm:cxn modelId="{D27FBF02-682E-A941-AF72-69DC5931BF92}" type="presParOf" srcId="{5B785562-D4F6-734B-B764-57D2F5340B0A}" destId="{C80A66EC-311C-C449-AE1C-B0884C64B4F7}" srcOrd="0" destOrd="0" presId="urn:microsoft.com/office/officeart/2005/8/layout/balance1"/>
    <dgm:cxn modelId="{3B97F04B-015E-4844-BBBE-14D94F2E5B4A}" type="presParOf" srcId="{5B785562-D4F6-734B-B764-57D2F5340B0A}" destId="{B34B7C1F-5BD3-9C4D-90B6-1B0B29B657FC}" srcOrd="1" destOrd="0" presId="urn:microsoft.com/office/officeart/2005/8/layout/balance1"/>
    <dgm:cxn modelId="{E454D7BA-9A6A-B14A-AB64-A9CCBE0FC030}" type="presParOf" srcId="{8786EAC3-6E5D-9940-8E31-7E825945B1C2}" destId="{85D51915-6142-0E4D-8A71-F0FD714722D1}" srcOrd="2" destOrd="0" presId="urn:microsoft.com/office/officeart/2005/8/layout/balance1"/>
    <dgm:cxn modelId="{3C4CCF86-29B6-4140-BEAF-91293DD888B8}" type="presParOf" srcId="{85D51915-6142-0E4D-8A71-F0FD714722D1}" destId="{5B26635D-E04F-6743-AB83-8AB781B35015}" srcOrd="0" destOrd="0" presId="urn:microsoft.com/office/officeart/2005/8/layout/balance1"/>
    <dgm:cxn modelId="{615FE7CB-EC2F-7045-BAA5-8F9721B5B19E}" type="presParOf" srcId="{85D51915-6142-0E4D-8A71-F0FD714722D1}" destId="{6EB0DA76-4872-9B43-B3AE-2A585BE4C55A}" srcOrd="1" destOrd="0" presId="urn:microsoft.com/office/officeart/2005/8/layout/balance1"/>
    <dgm:cxn modelId="{97E574AC-3BE9-4D46-AEB0-31A8B84DA6BE}" type="presParOf" srcId="{85D51915-6142-0E4D-8A71-F0FD714722D1}" destId="{33266C3B-AEE0-A746-8001-D5BB1CC39CC1}" srcOrd="2" destOrd="0" presId="urn:microsoft.com/office/officeart/2005/8/layout/balance1"/>
    <dgm:cxn modelId="{DAEED3AB-A9E5-244C-8C3D-6024A18020B4}" type="presParOf" srcId="{85D51915-6142-0E4D-8A71-F0FD714722D1}" destId="{40F0BF88-C90B-4B42-A6B9-233178BD835E}" srcOrd="3" destOrd="0" presId="urn:microsoft.com/office/officeart/2005/8/layout/balance1"/>
    <dgm:cxn modelId="{AFA0C55E-3DD4-AD49-9FD4-E6A196EBA304}" type="presParOf" srcId="{85D51915-6142-0E4D-8A71-F0FD714722D1}" destId="{2C4D2F4C-B0DA-7943-8A47-A68321562C49}" srcOrd="4" destOrd="0" presId="urn:microsoft.com/office/officeart/2005/8/layout/balance1"/>
    <dgm:cxn modelId="{479DE33B-333E-9B40-83FC-6F7F3B6C0DDF}" type="presParOf" srcId="{85D51915-6142-0E4D-8A71-F0FD714722D1}" destId="{2BCFA09F-BE96-1742-9EB1-F7E849F66D83}" srcOrd="5" destOrd="0" presId="urn:microsoft.com/office/officeart/2005/8/layout/balance1"/>
    <dgm:cxn modelId="{357E07C7-469D-6D42-AF3D-320112A17F8E}" type="presParOf" srcId="{85D51915-6142-0E4D-8A71-F0FD714722D1}" destId="{3C8D278A-6A7B-E64B-8E54-158CEB331C0D}" srcOrd="6" destOrd="0" presId="urn:microsoft.com/office/officeart/2005/8/layout/balance1"/>
    <dgm:cxn modelId="{513A45D5-E51B-1D45-8F3D-4A763A2212D3}" type="presParOf" srcId="{85D51915-6142-0E4D-8A71-F0FD714722D1}" destId="{A4A8C9C9-9E47-EB42-82D4-F3937D00616D}" srcOrd="7" destOrd="0" presId="urn:microsoft.com/office/officeart/2005/8/layout/balance1"/>
    <dgm:cxn modelId="{119B4803-84A6-B54A-997E-9AF00F11B2D6}" type="presParOf" srcId="{85D51915-6142-0E4D-8A71-F0FD714722D1}" destId="{838ACE31-7C55-AD46-B80E-FFF0C267E7BF}" srcOrd="8" destOrd="0" presId="urn:microsoft.com/office/officeart/2005/8/layout/balance1"/>
    <dgm:cxn modelId="{42F6270F-D756-7D4C-A17C-B658C6FBC22E}" type="presParOf" srcId="{85D51915-6142-0E4D-8A71-F0FD714722D1}" destId="{BB6D184C-CCDA-DE4B-841C-65C9A3C8AE38}" srcOrd="9" destOrd="0" presId="urn:microsoft.com/office/officeart/2005/8/layout/balance1"/>
    <dgm:cxn modelId="{CAF58BD8-F26D-5E4B-B847-BC30AEEA9FCA}" type="presParOf" srcId="{85D51915-6142-0E4D-8A71-F0FD714722D1}" destId="{877F3212-4F6E-9247-AE97-E21BB472AB5C}" srcOrd="10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A66EC-311C-C449-AE1C-B0884C64B4F7}">
      <dsp:nvSpPr>
        <dsp:cNvPr id="0" name=""/>
        <dsp:cNvSpPr/>
      </dsp:nvSpPr>
      <dsp:spPr>
        <a:xfrm>
          <a:off x="2256593" y="257175"/>
          <a:ext cx="3021275" cy="115824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>
                  <a:lumMod val="50000"/>
                  <a:lumOff val="50000"/>
                </a:schemeClr>
              </a:solidFill>
            </a:rPr>
            <a:t>Benefits</a:t>
          </a:r>
        </a:p>
      </dsp:txBody>
      <dsp:txXfrm>
        <a:off x="2290517" y="291099"/>
        <a:ext cx="2953427" cy="1090392"/>
      </dsp:txXfrm>
    </dsp:sp>
    <dsp:sp modelId="{B34B7C1F-5BD3-9C4D-90B6-1B0B29B657FC}">
      <dsp:nvSpPr>
        <dsp:cNvPr id="0" name=""/>
        <dsp:cNvSpPr/>
      </dsp:nvSpPr>
      <dsp:spPr>
        <a:xfrm>
          <a:off x="5469724" y="257175"/>
          <a:ext cx="2846441" cy="115824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>
                  <a:lumMod val="50000"/>
                  <a:lumOff val="50000"/>
                </a:schemeClr>
              </a:solidFill>
            </a:rPr>
            <a:t>Challenges</a:t>
          </a:r>
        </a:p>
      </dsp:txBody>
      <dsp:txXfrm>
        <a:off x="5503648" y="291099"/>
        <a:ext cx="2778593" cy="1090392"/>
      </dsp:txXfrm>
    </dsp:sp>
    <dsp:sp modelId="{6EB0DA76-4872-9B43-B3AE-2A585BE4C55A}">
      <dsp:nvSpPr>
        <dsp:cNvPr id="0" name=""/>
        <dsp:cNvSpPr/>
      </dsp:nvSpPr>
      <dsp:spPr>
        <a:xfrm>
          <a:off x="4930549" y="4922520"/>
          <a:ext cx="868680" cy="868680"/>
        </a:xfrm>
        <a:prstGeom prst="triangl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66C3B-AEE0-A746-8001-D5BB1CC39CC1}">
      <dsp:nvSpPr>
        <dsp:cNvPr id="0" name=""/>
        <dsp:cNvSpPr/>
      </dsp:nvSpPr>
      <dsp:spPr>
        <a:xfrm>
          <a:off x="2424207" y="4558832"/>
          <a:ext cx="5881363" cy="35210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0BF88-C90B-4B42-A6B9-233178BD835E}">
      <dsp:nvSpPr>
        <dsp:cNvPr id="0" name=""/>
        <dsp:cNvSpPr/>
      </dsp:nvSpPr>
      <dsp:spPr>
        <a:xfrm>
          <a:off x="5447380" y="3803660"/>
          <a:ext cx="2846441" cy="71347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C: Overly critical</a:t>
          </a:r>
        </a:p>
      </dsp:txBody>
      <dsp:txXfrm>
        <a:off x="5482209" y="3838489"/>
        <a:ext cx="2776783" cy="643817"/>
      </dsp:txXfrm>
    </dsp:sp>
    <dsp:sp modelId="{2C4D2F4C-B0DA-7943-8A47-A68321562C49}">
      <dsp:nvSpPr>
        <dsp:cNvPr id="0" name=""/>
        <dsp:cNvSpPr/>
      </dsp:nvSpPr>
      <dsp:spPr>
        <a:xfrm>
          <a:off x="5459284" y="3034588"/>
          <a:ext cx="2822633" cy="71347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S: Overly cautious</a:t>
          </a:r>
        </a:p>
      </dsp:txBody>
      <dsp:txXfrm>
        <a:off x="5494113" y="3069417"/>
        <a:ext cx="2752975" cy="643817"/>
      </dsp:txXfrm>
    </dsp:sp>
    <dsp:sp modelId="{2BCFA09F-BE96-1742-9EB1-F7E849F66D83}">
      <dsp:nvSpPr>
        <dsp:cNvPr id="0" name=""/>
        <dsp:cNvSpPr/>
      </dsp:nvSpPr>
      <dsp:spPr>
        <a:xfrm>
          <a:off x="5444992" y="2265517"/>
          <a:ext cx="2851216" cy="71347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 I: Too giving</a:t>
          </a:r>
        </a:p>
      </dsp:txBody>
      <dsp:txXfrm>
        <a:off x="5479821" y="2300346"/>
        <a:ext cx="2781558" cy="643817"/>
      </dsp:txXfrm>
    </dsp:sp>
    <dsp:sp modelId="{3C8D278A-6A7B-E64B-8E54-158CEB331C0D}">
      <dsp:nvSpPr>
        <dsp:cNvPr id="0" name=""/>
        <dsp:cNvSpPr/>
      </dsp:nvSpPr>
      <dsp:spPr>
        <a:xfrm>
          <a:off x="5472377" y="1482547"/>
          <a:ext cx="2796447" cy="71347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D: Too urgent </a:t>
          </a:r>
        </a:p>
      </dsp:txBody>
      <dsp:txXfrm>
        <a:off x="5507206" y="1517376"/>
        <a:ext cx="2726789" cy="643817"/>
      </dsp:txXfrm>
    </dsp:sp>
    <dsp:sp modelId="{A4A8C9C9-9E47-EB42-82D4-F3937D00616D}">
      <dsp:nvSpPr>
        <dsp:cNvPr id="0" name=""/>
        <dsp:cNvSpPr/>
      </dsp:nvSpPr>
      <dsp:spPr>
        <a:xfrm>
          <a:off x="2395624" y="3803660"/>
          <a:ext cx="2927104" cy="71347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C: Precise</a:t>
          </a:r>
        </a:p>
      </dsp:txBody>
      <dsp:txXfrm>
        <a:off x="2430453" y="3838489"/>
        <a:ext cx="2857446" cy="643817"/>
      </dsp:txXfrm>
    </dsp:sp>
    <dsp:sp modelId="{838ACE31-7C55-AD46-B80E-FFF0C267E7BF}">
      <dsp:nvSpPr>
        <dsp:cNvPr id="0" name=""/>
        <dsp:cNvSpPr/>
      </dsp:nvSpPr>
      <dsp:spPr>
        <a:xfrm>
          <a:off x="2381479" y="3034588"/>
          <a:ext cx="2955395" cy="71347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S: Dependable</a:t>
          </a:r>
        </a:p>
      </dsp:txBody>
      <dsp:txXfrm>
        <a:off x="2416308" y="3069417"/>
        <a:ext cx="2885737" cy="643817"/>
      </dsp:txXfrm>
    </dsp:sp>
    <dsp:sp modelId="{BB6D184C-CCDA-DE4B-841C-65C9A3C8AE38}">
      <dsp:nvSpPr>
        <dsp:cNvPr id="0" name=""/>
        <dsp:cNvSpPr/>
      </dsp:nvSpPr>
      <dsp:spPr>
        <a:xfrm>
          <a:off x="2381781" y="2265517"/>
          <a:ext cx="2954790" cy="71347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I: Supportive</a:t>
          </a:r>
        </a:p>
      </dsp:txBody>
      <dsp:txXfrm>
        <a:off x="2416610" y="2300346"/>
        <a:ext cx="2885132" cy="643817"/>
      </dsp:txXfrm>
    </dsp:sp>
    <dsp:sp modelId="{877F3212-4F6E-9247-AE97-E21BB472AB5C}">
      <dsp:nvSpPr>
        <dsp:cNvPr id="0" name=""/>
        <dsp:cNvSpPr/>
      </dsp:nvSpPr>
      <dsp:spPr>
        <a:xfrm>
          <a:off x="2382375" y="1482547"/>
          <a:ext cx="2953602" cy="713475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D: Productive   </a:t>
          </a:r>
        </a:p>
      </dsp:txBody>
      <dsp:txXfrm>
        <a:off x="2417204" y="1517376"/>
        <a:ext cx="2883944" cy="643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61138-7622-194B-AD2A-99DA33B28A93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9D07B-8867-F344-8655-6C046F81F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9D07B-8867-F344-8655-6C046F81F1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D76873-A398-9645-A284-B19DC52E6310}"/>
              </a:ext>
            </a:extLst>
          </p:cNvPr>
          <p:cNvSpPr/>
          <p:nvPr userDrawn="1"/>
        </p:nvSpPr>
        <p:spPr>
          <a:xfrm>
            <a:off x="0" y="-1"/>
            <a:ext cx="8610599" cy="9761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7D92D2-4456-9C4E-A6C3-EE5781967B38}"/>
              </a:ext>
            </a:extLst>
          </p:cNvPr>
          <p:cNvSpPr/>
          <p:nvPr userDrawn="1"/>
        </p:nvSpPr>
        <p:spPr>
          <a:xfrm>
            <a:off x="8153400" y="-9171"/>
            <a:ext cx="1021033" cy="1021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DCFA2A1-D726-5B43-B2D8-E4612339B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0722" y="222660"/>
            <a:ext cx="2551043" cy="6036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BDA003-08E0-3047-9A34-F1D00F1FB7F9}"/>
              </a:ext>
            </a:extLst>
          </p:cNvPr>
          <p:cNvSpPr/>
          <p:nvPr userDrawn="1"/>
        </p:nvSpPr>
        <p:spPr>
          <a:xfrm>
            <a:off x="466403" y="6407112"/>
            <a:ext cx="22054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spc="10">
                <a:solidFill>
                  <a:srgbClr val="656F7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© 2020 Dr. Susan Cain. All rights reserved</a:t>
            </a:r>
            <a:r>
              <a:rPr lang="en-US" sz="800">
                <a:effectLst/>
              </a:rPr>
              <a:t> 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7321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72DA-49C4-5E4D-8516-80CB1577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5A326-CCF3-6446-BAFB-8793FDD03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E828B-4889-9F44-A168-A6BB35909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2B352-D4F8-614F-912B-BA1DC521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87A43-6E1E-C940-80A4-26B37993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081DC-EDE5-0B49-9A62-1C2AC880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0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CCDF-2994-B443-A047-EA961B4A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AFF2C-244B-4749-A86B-01374C601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ABBFE-9D3D-734A-97CC-ECD920807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D33C8-66EA-364D-99EF-0E8B571D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5FB1F-AEE6-8E4C-82FD-104C9FC0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3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8D8D62-3064-944F-A6A0-A632547AE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72E42-AD08-BB4B-ADBD-C9766D540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6E425-EE1E-6F4F-8CCF-1B8C7556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70CF-4911-6F4B-B3B2-8F86642D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467C-EA0B-9041-ACE1-948A3C55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7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AFEEE-B21C-D340-BC51-8695AD84D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035" y="1271120"/>
            <a:ext cx="10591799" cy="432285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504050000020004" pitchFamily="2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504050000020004" pitchFamily="2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504050000020004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504050000020004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FB68AA-C93E-3A4B-A993-04C21D9096AB}"/>
              </a:ext>
            </a:extLst>
          </p:cNvPr>
          <p:cNvSpPr/>
          <p:nvPr userDrawn="1"/>
        </p:nvSpPr>
        <p:spPr>
          <a:xfrm>
            <a:off x="0" y="1"/>
            <a:ext cx="12192000" cy="5647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9E6557-005F-E342-B89E-C0772EAB2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12371" y="5806801"/>
            <a:ext cx="2713463" cy="741383"/>
          </a:xfrm>
          <a:prstGeom prst="rect">
            <a:avLst/>
          </a:prstGeom>
        </p:spPr>
      </p:pic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6B38B026-CFCF-E94D-B645-D3212B0C20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938" y="347650"/>
            <a:ext cx="3131297" cy="7036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F9E0BD-B59B-0940-9B23-2051DE28F430}"/>
              </a:ext>
            </a:extLst>
          </p:cNvPr>
          <p:cNvSpPr txBox="1"/>
          <p:nvPr userDrawn="1"/>
        </p:nvSpPr>
        <p:spPr>
          <a:xfrm>
            <a:off x="399940" y="6323528"/>
            <a:ext cx="640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bg1">
                    <a:lumMod val="75000"/>
                  </a:schemeClr>
                </a:solidFill>
                <a:latin typeface="Gotham Book" panose="02000504050000020004" pitchFamily="2" charset="0"/>
              </a:rPr>
              <a:t>The Corporate Learning Institute © ALL RIGHTS RESERVED</a:t>
            </a:r>
          </a:p>
          <a:p>
            <a:endParaRPr lang="en-US" sz="1200">
              <a:solidFill>
                <a:schemeClr val="bg1">
                  <a:lumMod val="50000"/>
                </a:schemeClr>
              </a:solidFill>
              <a:latin typeface="Gotham Book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1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D76873-A398-9645-A284-B19DC52E6310}"/>
              </a:ext>
            </a:extLst>
          </p:cNvPr>
          <p:cNvSpPr/>
          <p:nvPr userDrawn="1"/>
        </p:nvSpPr>
        <p:spPr>
          <a:xfrm>
            <a:off x="3171463" y="-1"/>
            <a:ext cx="9020537" cy="97618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7D92D2-4456-9C4E-A6C3-EE5781967B38}"/>
              </a:ext>
            </a:extLst>
          </p:cNvPr>
          <p:cNvSpPr/>
          <p:nvPr userDrawn="1"/>
        </p:nvSpPr>
        <p:spPr>
          <a:xfrm>
            <a:off x="2671815" y="-9171"/>
            <a:ext cx="1021033" cy="1021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DCFA2A1-D726-5B43-B2D8-E4612339B3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938" y="222660"/>
            <a:ext cx="2551043" cy="6036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BDA003-08E0-3047-9A34-F1D00F1FB7F9}"/>
              </a:ext>
            </a:extLst>
          </p:cNvPr>
          <p:cNvSpPr/>
          <p:nvPr userDrawn="1"/>
        </p:nvSpPr>
        <p:spPr>
          <a:xfrm>
            <a:off x="466403" y="6407112"/>
            <a:ext cx="22054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spc="10">
                <a:solidFill>
                  <a:srgbClr val="656F7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© 2020 Dr. Susan Cain. All rights reserved</a:t>
            </a:r>
            <a:r>
              <a:rPr lang="en-US" sz="800">
                <a:effectLst/>
              </a:rPr>
              <a:t> 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51443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EFC9-6401-4F45-95CB-A7EEE1AC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E856D-0955-BA4F-967E-1FA0B9105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3477A-A79B-744F-A58D-A3B10DFA9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D54B-92BC-154B-8E2A-2C5D4306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CCF00-654C-8B46-9245-47FFB068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1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4AB8-0ADE-CF42-9D51-BEC3E9B3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5D330-D75E-4247-97D5-971EF3CB9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58754-BEDA-BC44-8C51-BB55B8B4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4B25E-4B3D-364E-9441-083EDA2B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ACC87-CDEF-9C46-9971-C7A10C54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3C3F-4ADF-384D-980E-714D8C94E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7E382-7E12-4A4C-9BC1-5A2B9A1FA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0F9D-E7BC-8944-A339-E19EEBB54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402C1-1A00-DA4C-A629-552184DE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0B621-A499-F148-B697-FF7566C8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C87DA-79E5-B749-818B-466D6731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6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2A64-6BF0-A44C-B616-CFB7A0E9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8C018-7FAD-CA40-9608-E4A58AC35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09DA8-5E21-C744-A0DE-056D56209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314E3-5464-6F46-8EB7-242251DA3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8F9E2-1BF0-094C-A8BD-AFB3757DB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390148-8E2B-B744-8A9F-1948E5A7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20BF4F-5C4F-9A46-8C16-BA6061849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97343-78DF-DD41-8F2A-623623A1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5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F101-49EB-4B44-9F55-ED85FCCF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48581-123D-D542-84D4-66EFBAAB1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EA2A7-7FD7-FD46-AC79-F0771B2A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6EB8A-E54F-8844-88F7-8B9A54D3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3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9CBC4E-5B0C-D548-9546-15F12809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20C1A-8998-8F4F-9953-8C8259B7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7F24E-E733-4546-8357-0F6046EF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FE3F-E9ED-4B49-961C-E3AE5C47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AAA9-97FD-C147-969B-F899B1EB1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B9FCD-07FD-A442-A2A6-5CEB9A2A2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3A41A-BE86-FE47-B757-4157DA0E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7536-26B1-D341-AAAE-68C4E34D78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09613-C2C9-394F-B5A9-70984CC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EDFF9-4739-6E41-B7C6-0FE758E8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0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CFF6BC-FA56-B845-B553-110AE6BA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6E0C9-8560-9B4F-9CF1-082DA5530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68960-FE36-F740-99CA-661639215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87536-26B1-D341-AAAE-68C4E34D78CB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3DDA9-7D06-A84B-B158-966F18674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849CC-EAEE-3241-9DA9-2798274CA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2A2C-CDD7-DD42-9DC8-70654124A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1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F91441FB-5B0E-7C4B-850B-92B2179DD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4" b="59586"/>
          <a:stretch/>
        </p:blipFill>
        <p:spPr bwMode="auto">
          <a:xfrm>
            <a:off x="0" y="2587029"/>
            <a:ext cx="12192000" cy="427097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CD819-3A60-724C-8428-8A24D9F90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 r="2" b="2"/>
          <a:stretch/>
        </p:blipFill>
        <p:spPr>
          <a:xfrm>
            <a:off x="478896" y="467817"/>
            <a:ext cx="4302276" cy="15378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5A900F-2F32-4B4A-A5EA-5B7C23A0CEF1}"/>
              </a:ext>
            </a:extLst>
          </p:cNvPr>
          <p:cNvSpPr/>
          <p:nvPr/>
        </p:nvSpPr>
        <p:spPr>
          <a:xfrm>
            <a:off x="0" y="2309384"/>
            <a:ext cx="12192000" cy="1399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5486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DISC Professional Styles</a:t>
            </a:r>
            <a:br>
              <a:rPr lang="en-US" sz="3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Understanding DISC: A self-help guide</a:t>
            </a:r>
          </a:p>
        </p:txBody>
      </p:sp>
    </p:spTree>
    <p:extLst>
      <p:ext uri="{BB962C8B-B14F-4D97-AF65-F5344CB8AC3E}">
        <p14:creationId xmlns:p14="http://schemas.microsoft.com/office/powerpoint/2010/main" val="155351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>
            <a:extLst>
              <a:ext uri="{FF2B5EF4-FFF2-40B4-BE49-F238E27FC236}">
                <a16:creationId xmlns:a16="http://schemas.microsoft.com/office/drawing/2014/main" id="{43C1BA64-E2E2-3D4E-845C-115C505CD2C3}"/>
              </a:ext>
            </a:extLst>
          </p:cNvPr>
          <p:cNvSpPr/>
          <p:nvPr/>
        </p:nvSpPr>
        <p:spPr>
          <a:xfrm>
            <a:off x="0" y="1346200"/>
            <a:ext cx="5443538" cy="4568825"/>
          </a:xfrm>
          <a:prstGeom prst="homePlate">
            <a:avLst>
              <a:gd name="adj" fmla="val 2779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953786E3-E1E9-40F5-AE93-32E2C9CD6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6671" y="1075728"/>
            <a:ext cx="5568739" cy="5568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03EA85-3921-F247-B0CA-9FE08DFEA98B}"/>
              </a:ext>
            </a:extLst>
          </p:cNvPr>
          <p:cNvSpPr txBox="1"/>
          <p:nvPr/>
        </p:nvSpPr>
        <p:spPr>
          <a:xfrm>
            <a:off x="994171" y="2151727"/>
            <a:ext cx="3797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Review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What steps can you take to optimize your impact?</a:t>
            </a:r>
          </a:p>
        </p:txBody>
      </p:sp>
    </p:spTree>
    <p:extLst>
      <p:ext uri="{BB962C8B-B14F-4D97-AF65-F5344CB8AC3E}">
        <p14:creationId xmlns:p14="http://schemas.microsoft.com/office/powerpoint/2010/main" val="10403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ulti-coloured paper-craft art">
            <a:extLst>
              <a:ext uri="{FF2B5EF4-FFF2-40B4-BE49-F238E27FC236}">
                <a16:creationId xmlns:a16="http://schemas.microsoft.com/office/drawing/2014/main" id="{6772D2D5-E301-4B7A-B948-BCCCEFE04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018" b="47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41F576-899F-9B4D-B517-64A58A5FDFDA}"/>
              </a:ext>
            </a:extLst>
          </p:cNvPr>
          <p:cNvSpPr txBox="1">
            <a:spLocks/>
          </p:cNvSpPr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Cornerstone Principles of DISC Theory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579DE-7225-AE48-A7C5-2B342221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548938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400">
              <a:solidFill>
                <a:srgbClr val="FFFFFF"/>
              </a:solidFill>
              <a:latin typeface="+mn-lt"/>
            </a:endParaRPr>
          </a:p>
          <a:p>
            <a:pPr lvl="0"/>
            <a:r>
              <a:rPr lang="en-US" sz="1800">
                <a:solidFill>
                  <a:srgbClr val="FFFFFF"/>
                </a:solidFill>
                <a:latin typeface="+mn-lt"/>
              </a:rPr>
              <a:t>All styles are equally valuable and can be equally effective.</a:t>
            </a:r>
            <a:br>
              <a:rPr lang="en-US" sz="1800">
                <a:solidFill>
                  <a:srgbClr val="FFFFFF"/>
                </a:solidFill>
                <a:latin typeface="+mn-lt"/>
              </a:rPr>
            </a:br>
            <a:endParaRPr lang="en-US" sz="1800">
              <a:solidFill>
                <a:srgbClr val="FFFFFF"/>
              </a:solidFill>
              <a:latin typeface="+mn-lt"/>
            </a:endParaRPr>
          </a:p>
          <a:p>
            <a:pPr lvl="0"/>
            <a:r>
              <a:rPr lang="en-US" sz="1800">
                <a:solidFill>
                  <a:srgbClr val="FFFFFF"/>
                </a:solidFill>
                <a:latin typeface="+mn-lt"/>
              </a:rPr>
              <a:t>Understanding yourself better is the first step to managing your intentions and making the impact you want.</a:t>
            </a:r>
          </a:p>
          <a:p>
            <a:pPr lvl="0"/>
            <a:endParaRPr lang="en-US" sz="1800">
              <a:solidFill>
                <a:srgbClr val="FFFFFF"/>
              </a:solidFill>
              <a:latin typeface="+mn-lt"/>
            </a:endParaRPr>
          </a:p>
          <a:p>
            <a:pPr lvl="0"/>
            <a:r>
              <a:rPr lang="en-US" sz="1800">
                <a:solidFill>
                  <a:srgbClr val="FFFFFF"/>
                </a:solidFill>
                <a:latin typeface="+mn-lt"/>
              </a:rPr>
              <a:t>DISC is a learning assessment, measuring preferences, not abilities.</a:t>
            </a:r>
            <a:br>
              <a:rPr lang="en-US" sz="1800">
                <a:solidFill>
                  <a:srgbClr val="FFFFFF"/>
                </a:solidFill>
                <a:latin typeface="+mn-lt"/>
              </a:rPr>
            </a:br>
            <a:endParaRPr lang="en-US" sz="1800">
              <a:solidFill>
                <a:srgbClr val="FFFFFF"/>
              </a:solidFill>
              <a:latin typeface="+mn-lt"/>
            </a:endParaRPr>
          </a:p>
          <a:p>
            <a:pPr lvl="0"/>
            <a:r>
              <a:rPr lang="en-US" sz="1800">
                <a:solidFill>
                  <a:srgbClr val="FFFFFF"/>
                </a:solidFill>
                <a:latin typeface="+mn-lt"/>
              </a:rPr>
              <a:t>You can and have learned to flex your style to accommodate changes in your environment. </a:t>
            </a:r>
          </a:p>
          <a:p>
            <a:pPr lvl="0"/>
            <a:endParaRPr lang="en-US" sz="18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204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FD0C3928-2FE8-C04D-B494-7D8AA0EF5D20}"/>
              </a:ext>
            </a:extLst>
          </p:cNvPr>
          <p:cNvSpPr/>
          <p:nvPr/>
        </p:nvSpPr>
        <p:spPr>
          <a:xfrm>
            <a:off x="0" y="1346200"/>
            <a:ext cx="5443538" cy="4568825"/>
          </a:xfrm>
          <a:prstGeom prst="homePlate">
            <a:avLst>
              <a:gd name="adj" fmla="val 2779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1D843-D298-B842-A858-2F0502732CA2}"/>
              </a:ext>
            </a:extLst>
          </p:cNvPr>
          <p:cNvSpPr txBox="1"/>
          <p:nvPr/>
        </p:nvSpPr>
        <p:spPr>
          <a:xfrm>
            <a:off x="1028700" y="2356983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Take a Closer Look at the Styles</a:t>
            </a:r>
          </a:p>
        </p:txBody>
      </p:sp>
      <p:pic>
        <p:nvPicPr>
          <p:cNvPr id="7" name="Content Placeholder 6" descr="A close-up of a card&#10;&#10;Description automatically generated with low confidence">
            <a:extLst>
              <a:ext uri="{FF2B5EF4-FFF2-40B4-BE49-F238E27FC236}">
                <a16:creationId xmlns:a16="http://schemas.microsoft.com/office/drawing/2014/main" id="{CFA2BDD4-152C-3E4E-9015-32A91B1F0EE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0" y="1346200"/>
            <a:ext cx="4978400" cy="4965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5779A1-690C-B842-B331-632D9EFC8729}"/>
              </a:ext>
            </a:extLst>
          </p:cNvPr>
          <p:cNvSpPr txBox="1"/>
          <p:nvPr/>
        </p:nvSpPr>
        <p:spPr>
          <a:xfrm>
            <a:off x="4622612" y="5511800"/>
            <a:ext cx="1614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Guide P. 6 </a:t>
            </a:r>
          </a:p>
        </p:txBody>
      </p:sp>
    </p:spTree>
    <p:extLst>
      <p:ext uri="{BB962C8B-B14F-4D97-AF65-F5344CB8AC3E}">
        <p14:creationId xmlns:p14="http://schemas.microsoft.com/office/powerpoint/2010/main" val="58910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FEBAAB-4724-184E-8C6E-F90777CEF9AE}"/>
              </a:ext>
            </a:extLst>
          </p:cNvPr>
          <p:cNvSpPr txBox="1"/>
          <p:nvPr/>
        </p:nvSpPr>
        <p:spPr>
          <a:xfrm>
            <a:off x="272834" y="1830319"/>
            <a:ext cx="42848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The D, Direct and Confident Style </a:t>
            </a:r>
            <a:r>
              <a:rPr lang="en-US" dirty="0"/>
              <a:t>focuses on </a:t>
            </a:r>
            <a:r>
              <a:rPr lang="en-US" u="sng" dirty="0"/>
              <a:t>what</a:t>
            </a:r>
            <a:r>
              <a:rPr lang="en-US" dirty="0"/>
              <a:t> needs to be done. </a:t>
            </a:r>
          </a:p>
          <a:p>
            <a:r>
              <a:rPr lang="en-US" i="1" dirty="0"/>
              <a:t>This style is characterized by being:</a:t>
            </a:r>
            <a:br>
              <a:rPr lang="en-US" i="1" dirty="0"/>
            </a:b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Productive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Outgoing </a:t>
            </a:r>
          </a:p>
          <a:p>
            <a:endParaRPr lang="en-US" i="1" dirty="0"/>
          </a:p>
          <a:p>
            <a:r>
              <a:rPr lang="en-US" i="1" dirty="0"/>
              <a:t>The D style takes risks and initiate's action.  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 close-up of a card&#10;&#10;Description automatically generated with low confidence">
            <a:extLst>
              <a:ext uri="{FF2B5EF4-FFF2-40B4-BE49-F238E27FC236}">
                <a16:creationId xmlns:a16="http://schemas.microsoft.com/office/drawing/2014/main" id="{5B8E9DB4-540D-1C4E-A3DE-3578979E0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46200"/>
            <a:ext cx="4978400" cy="4965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298257-2EFA-6F43-9D61-2573377585BE}"/>
              </a:ext>
            </a:extLst>
          </p:cNvPr>
          <p:cNvSpPr/>
          <p:nvPr/>
        </p:nvSpPr>
        <p:spPr>
          <a:xfrm>
            <a:off x="5900738" y="1185863"/>
            <a:ext cx="2714625" cy="2600325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FEBAAB-4724-184E-8C6E-F90777CEF9AE}"/>
              </a:ext>
            </a:extLst>
          </p:cNvPr>
          <p:cNvSpPr txBox="1"/>
          <p:nvPr/>
        </p:nvSpPr>
        <p:spPr>
          <a:xfrm>
            <a:off x="313379" y="1873648"/>
            <a:ext cx="5239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I, influential, Persuasive and Friendly Style </a:t>
            </a:r>
            <a:r>
              <a:rPr lang="en-US" dirty="0"/>
              <a:t>focuses on </a:t>
            </a:r>
            <a:r>
              <a:rPr lang="en-US" u="sng" dirty="0"/>
              <a:t>who</a:t>
            </a:r>
            <a:r>
              <a:rPr lang="en-US" dirty="0"/>
              <a:t> needs support.</a:t>
            </a:r>
          </a:p>
          <a:p>
            <a:r>
              <a:rPr lang="en-US" i="1" dirty="0"/>
              <a:t>This style is characterized by being:</a:t>
            </a:r>
            <a:br>
              <a:rPr lang="en-US" i="1" dirty="0"/>
            </a:b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Outgoing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Friendly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Supportive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The I style is  enthusiastic and collaborative.  </a:t>
            </a:r>
            <a:endParaRPr lang="en-US" dirty="0"/>
          </a:p>
          <a:p>
            <a:r>
              <a:rPr lang="en-US" i="1" dirty="0"/>
              <a:t> </a:t>
            </a:r>
            <a:endParaRPr lang="en-US" dirty="0"/>
          </a:p>
          <a:p>
            <a:endParaRPr lang="en-US" b="1" dirty="0"/>
          </a:p>
        </p:txBody>
      </p:sp>
      <p:pic>
        <p:nvPicPr>
          <p:cNvPr id="7" name="Content Placeholder 6" descr="A close-up of a card&#10;&#10;Description automatically generated with low confidence">
            <a:extLst>
              <a:ext uri="{FF2B5EF4-FFF2-40B4-BE49-F238E27FC236}">
                <a16:creationId xmlns:a16="http://schemas.microsoft.com/office/drawing/2014/main" id="{3DBDACEF-E86B-F342-8B47-E32837DE1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60488"/>
            <a:ext cx="4978400" cy="49657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4E63BA-4D76-3F41-BD60-552FAAEA771E}"/>
              </a:ext>
            </a:extLst>
          </p:cNvPr>
          <p:cNvSpPr/>
          <p:nvPr/>
        </p:nvSpPr>
        <p:spPr>
          <a:xfrm>
            <a:off x="8585200" y="1200151"/>
            <a:ext cx="2714625" cy="2600325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FEBAAB-4724-184E-8C6E-F90777CEF9AE}"/>
              </a:ext>
            </a:extLst>
          </p:cNvPr>
          <p:cNvSpPr txBox="1"/>
          <p:nvPr/>
        </p:nvSpPr>
        <p:spPr>
          <a:xfrm>
            <a:off x="377384" y="1941532"/>
            <a:ext cx="4423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The Steady, Calm and Consistent Style </a:t>
            </a:r>
            <a:r>
              <a:rPr lang="en-US" dirty="0"/>
              <a:t>focuses on </a:t>
            </a:r>
            <a:r>
              <a:rPr lang="en-US" u="sng" dirty="0"/>
              <a:t>how </a:t>
            </a:r>
            <a:r>
              <a:rPr lang="en-US" dirty="0"/>
              <a:t>things needs to be done. The style characterized by being:  </a:t>
            </a:r>
            <a:br>
              <a:rPr lang="en-US" dirty="0"/>
            </a:b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Detailed</a:t>
            </a:r>
          </a:p>
          <a:p>
            <a:endParaRPr lang="en-US" i="1" dirty="0"/>
          </a:p>
          <a:p>
            <a:r>
              <a:rPr lang="en-US" i="1" dirty="0"/>
              <a:t>The Steady Style likes to</a:t>
            </a:r>
            <a:endParaRPr lang="en-US" dirty="0"/>
          </a:p>
          <a:p>
            <a:r>
              <a:rPr lang="en-US" i="1" dirty="0"/>
              <a:t>focus on understanding how to proceed to ensure</a:t>
            </a:r>
            <a:endParaRPr lang="en-US" dirty="0"/>
          </a:p>
          <a:p>
            <a:r>
              <a:rPr lang="en-US" i="1" dirty="0"/>
              <a:t>stability and reduce risk.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 close-up of a card&#10;&#10;Description automatically generated with low confidence">
            <a:extLst>
              <a:ext uri="{FF2B5EF4-FFF2-40B4-BE49-F238E27FC236}">
                <a16:creationId xmlns:a16="http://schemas.microsoft.com/office/drawing/2014/main" id="{EF50DC7F-FBA2-3C41-94CB-F0389FB9F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1914"/>
            <a:ext cx="4978400" cy="4965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80873B-9B01-5645-8F76-850D50A344C4}"/>
              </a:ext>
            </a:extLst>
          </p:cNvPr>
          <p:cNvSpPr/>
          <p:nvPr/>
        </p:nvSpPr>
        <p:spPr>
          <a:xfrm>
            <a:off x="8585200" y="3725864"/>
            <a:ext cx="2714625" cy="2600325"/>
          </a:xfrm>
          <a:prstGeom prst="rect">
            <a:avLst/>
          </a:prstGeom>
          <a:noFill/>
          <a:ln w="571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FEBAAB-4724-184E-8C6E-F90777CEF9AE}"/>
              </a:ext>
            </a:extLst>
          </p:cNvPr>
          <p:cNvSpPr txBox="1"/>
          <p:nvPr/>
        </p:nvSpPr>
        <p:spPr>
          <a:xfrm>
            <a:off x="329356" y="1945467"/>
            <a:ext cx="47284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The C, Conscientious, Precise and Detailed Style  and Confident  Style </a:t>
            </a:r>
            <a:r>
              <a:rPr lang="en-US" dirty="0"/>
              <a:t>focuses on </a:t>
            </a:r>
            <a:r>
              <a:rPr lang="en-US" u="sng" dirty="0"/>
              <a:t>why </a:t>
            </a:r>
            <a:r>
              <a:rPr lang="en-US" dirty="0"/>
              <a:t>things need doing. </a:t>
            </a:r>
          </a:p>
          <a:p>
            <a:r>
              <a:rPr lang="en-US" i="1" dirty="0"/>
              <a:t>This style is characterized by being:</a:t>
            </a:r>
            <a:br>
              <a:rPr lang="en-US" i="1" dirty="0"/>
            </a:b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Precise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Skeptical  </a:t>
            </a:r>
            <a:endParaRPr lang="en-US" dirty="0"/>
          </a:p>
          <a:p>
            <a:endParaRPr lang="en-US" i="1" dirty="0"/>
          </a:p>
          <a:p>
            <a:r>
              <a:rPr lang="en-US" i="1" dirty="0"/>
              <a:t>The C style works to ensure accuracy and ensures that</a:t>
            </a:r>
            <a:endParaRPr lang="en-US" dirty="0"/>
          </a:p>
          <a:p>
            <a:r>
              <a:rPr lang="en-US" i="1" dirty="0"/>
              <a:t>they know why to proceed before acting.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 close-up of a card&#10;&#10;Description automatically generated with low confidence">
            <a:extLst>
              <a:ext uri="{FF2B5EF4-FFF2-40B4-BE49-F238E27FC236}">
                <a16:creationId xmlns:a16="http://schemas.microsoft.com/office/drawing/2014/main" id="{E46AD6D6-27B8-914F-AF16-5668325B8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4775"/>
            <a:ext cx="4978400" cy="4965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C43AAD-EE58-354C-AB9F-23742EB4CC55}"/>
              </a:ext>
            </a:extLst>
          </p:cNvPr>
          <p:cNvSpPr/>
          <p:nvPr/>
        </p:nvSpPr>
        <p:spPr>
          <a:xfrm>
            <a:off x="5883275" y="3768725"/>
            <a:ext cx="2714625" cy="2600325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DE79-E2EA-A541-AB7D-D07F1DD12DE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51438" y="1268413"/>
            <a:ext cx="7040562" cy="523875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E814C1-50E6-2D40-9FAD-77A0FD1D2201}"/>
              </a:ext>
            </a:extLst>
          </p:cNvPr>
          <p:cNvGraphicFramePr/>
          <p:nvPr/>
        </p:nvGraphicFramePr>
        <p:xfrm>
          <a:off x="2886075" y="1378267"/>
          <a:ext cx="1068705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77D8A19-4928-9F4F-902D-4D8C7E4C6DBD}"/>
              </a:ext>
            </a:extLst>
          </p:cNvPr>
          <p:cNvSpPr txBox="1">
            <a:spLocks/>
          </p:cNvSpPr>
          <p:nvPr/>
        </p:nvSpPr>
        <p:spPr>
          <a:xfrm>
            <a:off x="457201" y="3173417"/>
            <a:ext cx="4672012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solidFill>
                  <a:srgbClr val="C00000"/>
                </a:solidFill>
              </a:rPr>
              <a:t>DISC Style</a:t>
            </a:r>
            <a:br>
              <a:rPr lang="en-US" sz="4800">
                <a:solidFill>
                  <a:srgbClr val="C00000"/>
                </a:solidFill>
              </a:rPr>
            </a:br>
            <a:r>
              <a:rPr lang="en-US" sz="4800">
                <a:solidFill>
                  <a:srgbClr val="C00000"/>
                </a:solidFill>
              </a:rPr>
              <a:t>Benefits &amp;</a:t>
            </a:r>
          </a:p>
          <a:p>
            <a:r>
              <a:rPr lang="en-US" sz="4800">
                <a:solidFill>
                  <a:srgbClr val="C00000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87061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D6D5B9-5AEE-D446-91CB-922D14A95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3361"/>
              </p:ext>
            </p:extLst>
          </p:nvPr>
        </p:nvGraphicFramePr>
        <p:xfrm>
          <a:off x="0" y="1725003"/>
          <a:ext cx="12084908" cy="4282442"/>
        </p:xfrm>
        <a:graphic>
          <a:graphicData uri="http://schemas.openxmlformats.org/drawingml/2006/table">
            <a:tbl>
              <a:tblPr firstRow="1" firstCol="1" bandRow="1"/>
              <a:tblGrid>
                <a:gridCol w="266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1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1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1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If you are a:</a:t>
                      </a:r>
                      <a:endParaRPr lang="en-US" sz="1200" b="0" spc="-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Reduce your overemphasis on:</a:t>
                      </a:r>
                      <a:endParaRPr lang="en-US" sz="1200" b="0" spc="-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And be more:</a:t>
                      </a:r>
                      <a:endParaRPr lang="en-US" sz="1200" b="0" spc="-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0" spc="0">
                          <a:ln w="8890" cap="flat" cmpd="sng" algn="ctr">
                            <a:noFill/>
                            <a:prstDash val="solid"/>
                            <a:miter lim="0"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High “D”</a:t>
                      </a:r>
                      <a:endParaRPr lang="en-US" sz="1100" b="0" spc="-25">
                        <a:ln w="8890" cap="flat" cmpd="sng" algn="ctr">
                          <a:noFill/>
                          <a:prstDash val="solid"/>
                          <a:miter lim="0"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73152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Controlling people and conditions in your environment</a:t>
                      </a:r>
                      <a:endParaRPr lang="en-US" sz="1100" spc="-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5760" marR="36576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Patient; accepting; open to others; </a:t>
                      </a:r>
                      <a:b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</a:br>
                      <a: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listening in your approach. </a:t>
                      </a:r>
                      <a:endParaRPr lang="en-US" sz="1100" spc="-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5760" marR="36576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6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0" spc="0">
                          <a:ln w="8890" cap="flat" cmpd="sng" algn="ctr">
                            <a:noFill/>
                            <a:prstDash val="solid"/>
                            <a:miter lim="0"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High “I”</a:t>
                      </a:r>
                      <a:endParaRPr lang="en-US" sz="1100" b="0" spc="-25">
                        <a:ln w="8890" cap="flat" cmpd="sng" algn="ctr">
                          <a:noFill/>
                          <a:prstDash val="solid"/>
                          <a:miter lim="0"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73152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Approval from others your primary source of direction  </a:t>
                      </a:r>
                      <a:endParaRPr lang="en-US" sz="1100" spc="-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5760" marR="36576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Task-focused; open to facts and data; prepared; organized. </a:t>
                      </a:r>
                      <a:endParaRPr lang="en-US" sz="1100" spc="-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5760" marR="36576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67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0" spc="0">
                          <a:ln w="8890" cap="flat" cmpd="sng" algn="ctr">
                            <a:noFill/>
                            <a:prstDash val="solid"/>
                            <a:miter lim="0"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High “S”</a:t>
                      </a:r>
                      <a:endParaRPr lang="en-US" sz="1100" b="0" spc="-25">
                        <a:ln w="8890" cap="flat" cmpd="sng" algn="ctr">
                          <a:noFill/>
                          <a:prstDash val="solid"/>
                          <a:miter lim="0"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73152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Resistance to new ideas and opportunities and “risk-free” choices </a:t>
                      </a:r>
                      <a:endParaRPr lang="en-US" sz="1100" spc="-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5760" marR="36576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Direct with your opinion; negotiable; </a:t>
                      </a:r>
                      <a:b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</a:br>
                      <a: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open to change; quicker to adapt.</a:t>
                      </a:r>
                      <a:endParaRPr lang="en-US" sz="1100" spc="-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5760" marR="36576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4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2400" b="0" spc="0">
                          <a:ln w="8890" cap="flat" cmpd="sng" algn="ctr">
                            <a:noFill/>
                            <a:prstDash val="solid"/>
                            <a:miter lim="0"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High “C”</a:t>
                      </a:r>
                      <a:endParaRPr lang="en-US" sz="1100" b="0" spc="-25">
                        <a:ln w="8890" cap="flat" cmpd="sng" algn="ctr">
                          <a:noFill/>
                          <a:prstDash val="solid"/>
                          <a:miter lim="0"/>
                        </a:ln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73152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Perfectionism; the weaknesses of others and yourself. </a:t>
                      </a:r>
                      <a:endParaRPr lang="en-US" sz="1100" spc="-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5760" marR="36576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Flexible in problem-solving;</a:t>
                      </a:r>
                      <a:b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</a:br>
                      <a:r>
                        <a:rPr lang="en-US" sz="1600" spc="-2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Gothic"/>
                          <a:cs typeface="Times New Roman"/>
                        </a:rPr>
                        <a:t>open to views of others; empathic. </a:t>
                      </a:r>
                      <a:endParaRPr lang="en-US" sz="1100" spc="-25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5760" marR="36576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41F8E8-2132-EB4C-A1B4-3A6C94D4973E}"/>
              </a:ext>
            </a:extLst>
          </p:cNvPr>
          <p:cNvSpPr txBox="1"/>
          <p:nvPr/>
        </p:nvSpPr>
        <p:spPr>
          <a:xfrm>
            <a:off x="446511" y="1074797"/>
            <a:ext cx="9139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C00000"/>
                </a:solidFill>
              </a:rPr>
              <a:t>Learn to Flex your Style</a:t>
            </a:r>
          </a:p>
        </p:txBody>
      </p:sp>
    </p:spTree>
    <p:extLst>
      <p:ext uri="{BB962C8B-B14F-4D97-AF65-F5344CB8AC3E}">
        <p14:creationId xmlns:p14="http://schemas.microsoft.com/office/powerpoint/2010/main" val="38957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7025</TotalTime>
  <Words>424</Words>
  <Application>Microsoft Macintosh PowerPoint</Application>
  <PresentationFormat>Widescreen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Gotham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DISC </dc:title>
  <dc:creator>Microsoft Office User</dc:creator>
  <cp:lastModifiedBy>Susan Cain</cp:lastModifiedBy>
  <cp:revision>65</cp:revision>
  <dcterms:created xsi:type="dcterms:W3CDTF">2021-10-02T18:51:53Z</dcterms:created>
  <dcterms:modified xsi:type="dcterms:W3CDTF">2022-06-28T19:53:36Z</dcterms:modified>
</cp:coreProperties>
</file>