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57" r:id="rId3"/>
    <p:sldId id="258" r:id="rId4"/>
    <p:sldId id="259" r:id="rId5"/>
    <p:sldId id="515" r:id="rId6"/>
    <p:sldId id="374" r:id="rId7"/>
    <p:sldId id="375" r:id="rId8"/>
    <p:sldId id="517" r:id="rId9"/>
    <p:sldId id="518" r:id="rId10"/>
    <p:sldId id="519" r:id="rId11"/>
    <p:sldId id="520" r:id="rId12"/>
    <p:sldId id="521" r:id="rId13"/>
    <p:sldId id="525" r:id="rId14"/>
    <p:sldId id="522" r:id="rId15"/>
    <p:sldId id="524" r:id="rId16"/>
    <p:sldId id="523" r:id="rId17"/>
    <p:sldId id="526" r:id="rId18"/>
    <p:sldId id="306" r:id="rId19"/>
    <p:sldId id="527" r:id="rId20"/>
    <p:sldId id="532" r:id="rId21"/>
    <p:sldId id="534" r:id="rId22"/>
    <p:sldId id="536" r:id="rId23"/>
    <p:sldId id="535" r:id="rId24"/>
    <p:sldId id="537" r:id="rId25"/>
    <p:sldId id="538" r:id="rId26"/>
    <p:sldId id="539" r:id="rId27"/>
    <p:sldId id="540" r:id="rId28"/>
    <p:sldId id="541" r:id="rId29"/>
    <p:sldId id="54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09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87"/>
    <p:restoredTop sz="93160"/>
  </p:normalViewPr>
  <p:slideViewPr>
    <p:cSldViewPr snapToGrid="0" snapToObjects="1">
      <p:cViewPr varScale="1">
        <p:scale>
          <a:sx n="98" d="100"/>
          <a:sy n="98" d="100"/>
        </p:scale>
        <p:origin x="56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84B148-4270-48D6-8801-7BC6449F7D29}"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626D2732-8EC7-4238-B094-645B962DF2F7}">
      <dgm:prSet custT="1"/>
      <dgm:spPr/>
      <dgm:t>
        <a:bodyPr/>
        <a:lstStyle/>
        <a:p>
          <a:r>
            <a:rPr lang="en-US" sz="2000" dirty="0">
              <a:latin typeface="Helvetica Neue" panose="02000503000000020004" pitchFamily="2" charset="0"/>
              <a:ea typeface="Helvetica Neue" panose="02000503000000020004" pitchFamily="2" charset="0"/>
              <a:cs typeface="Helvetica Neue" panose="02000503000000020004" pitchFamily="2" charset="0"/>
            </a:rPr>
            <a:t>The Compassion in Action Program is a  3.5-hour intensive training process that provides social interaction, teaches the fundamentals of the Compassion in Action approach.</a:t>
          </a:r>
        </a:p>
      </dgm:t>
    </dgm:pt>
    <dgm:pt modelId="{5DA1814F-662A-42A2-B3DE-8ADBA3928681}" type="parTrans" cxnId="{D8B447F4-68A0-4AA9-9C9D-8F6213957AA5}">
      <dgm:prSet/>
      <dgm:spPr/>
      <dgm:t>
        <a:bodyPr/>
        <a:lstStyle/>
        <a:p>
          <a:endParaRPr lang="en-US"/>
        </a:p>
      </dgm:t>
    </dgm:pt>
    <dgm:pt modelId="{3BC90D7B-45E6-495D-B51B-CC50B9534885}" type="sibTrans" cxnId="{D8B447F4-68A0-4AA9-9C9D-8F6213957AA5}">
      <dgm:prSet/>
      <dgm:spPr/>
      <dgm:t>
        <a:bodyPr/>
        <a:lstStyle/>
        <a:p>
          <a:endParaRPr lang="en-US"/>
        </a:p>
      </dgm:t>
    </dgm:pt>
    <dgm:pt modelId="{99EE06BA-1EEC-4CAD-8B30-CDB45CAB17F7}">
      <dgm:prSet custT="1"/>
      <dgm:spPr/>
      <dgm:t>
        <a:bodyPr/>
        <a:lstStyle/>
        <a:p>
          <a:br>
            <a:rPr lang="en-US" sz="2400" dirty="0">
              <a:latin typeface="Helvetica Neue" panose="02000503000000020004" pitchFamily="2" charset="0"/>
              <a:ea typeface="Helvetica Neue" panose="02000503000000020004" pitchFamily="2" charset="0"/>
              <a:cs typeface="Helvetica Neue" panose="02000503000000020004" pitchFamily="2" charset="0"/>
            </a:rPr>
          </a:br>
          <a:r>
            <a:rPr lang="en-US" sz="2000" dirty="0">
              <a:latin typeface="Helvetica Neue" panose="02000503000000020004" pitchFamily="2" charset="0"/>
              <a:ea typeface="Helvetica Neue" panose="02000503000000020004" pitchFamily="2" charset="0"/>
              <a:cs typeface="Helvetica Neue" panose="02000503000000020004" pitchFamily="2" charset="0"/>
            </a:rPr>
            <a:t>The program includes 5 modules divided by topic areas: </a:t>
          </a:r>
          <a:r>
            <a:rPr lang="en-US" sz="2000" i="1" dirty="0">
              <a:latin typeface="Helvetica Neue" panose="02000503000000020004" pitchFamily="2" charset="0"/>
              <a:ea typeface="Helvetica Neue" panose="02000503000000020004" pitchFamily="2" charset="0"/>
              <a:cs typeface="Helvetica Neue" panose="02000503000000020004" pitchFamily="2" charset="0"/>
            </a:rPr>
            <a:t>Our Shared Mission and Values; Our Best Friends Culture; An Insider’s Guide to Supporting the Aging Process; You are Empowered to Deliver WOW; Turning Problems into Solutions.</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sz="2000" dirty="0"/>
        </a:p>
      </dgm:t>
    </dgm:pt>
    <dgm:pt modelId="{8FFB3112-711F-4BCE-8C44-7AFBE8D94058}" type="parTrans" cxnId="{14F8D119-535C-40F4-940F-0FF5EE6A94DA}">
      <dgm:prSet/>
      <dgm:spPr/>
      <dgm:t>
        <a:bodyPr/>
        <a:lstStyle/>
        <a:p>
          <a:endParaRPr lang="en-US"/>
        </a:p>
      </dgm:t>
    </dgm:pt>
    <dgm:pt modelId="{396E92AD-1198-4C20-A503-395E733B732E}" type="sibTrans" cxnId="{14F8D119-535C-40F4-940F-0FF5EE6A94DA}">
      <dgm:prSet/>
      <dgm:spPr/>
      <dgm:t>
        <a:bodyPr/>
        <a:lstStyle/>
        <a:p>
          <a:endParaRPr lang="en-US"/>
        </a:p>
      </dgm:t>
    </dgm:pt>
    <dgm:pt modelId="{3AA0E9E6-8D9F-4F42-B8C5-29770C7B1C0D}">
      <dgm:prSet custT="1"/>
      <dgm:spPr/>
      <dgm:t>
        <a:bodyPr/>
        <a:lstStyle/>
        <a:p>
          <a:r>
            <a:rPr lang="en-US" sz="2000" dirty="0">
              <a:latin typeface="Helvetica Neue" panose="02000503000000020004" pitchFamily="2" charset="0"/>
              <a:ea typeface="Helvetica Neue" panose="02000503000000020004" pitchFamily="2" charset="0"/>
              <a:cs typeface="Helvetica Neue" panose="02000503000000020004" pitchFamily="2" charset="0"/>
            </a:rPr>
            <a:t>The training includes a combination of instructor-led content, table discussions, role plays, videos, and experiential activities and quizzes.</a:t>
          </a:r>
        </a:p>
      </dgm:t>
    </dgm:pt>
    <dgm:pt modelId="{00164EC9-562F-4941-B1F8-D7C125B5FA4C}" type="parTrans" cxnId="{9987ED00-CC82-4E4F-BE5C-4399A6EB2D2F}">
      <dgm:prSet/>
      <dgm:spPr/>
      <dgm:t>
        <a:bodyPr/>
        <a:lstStyle/>
        <a:p>
          <a:endParaRPr lang="en-US"/>
        </a:p>
      </dgm:t>
    </dgm:pt>
    <dgm:pt modelId="{535EBB43-BF11-434D-A2A9-6D4E456B91BB}" type="sibTrans" cxnId="{9987ED00-CC82-4E4F-BE5C-4399A6EB2D2F}">
      <dgm:prSet/>
      <dgm:spPr/>
      <dgm:t>
        <a:bodyPr/>
        <a:lstStyle/>
        <a:p>
          <a:endParaRPr lang="en-US"/>
        </a:p>
      </dgm:t>
    </dgm:pt>
    <dgm:pt modelId="{F4C1A65E-491E-44AA-99D0-1A2BBDE7C633}">
      <dgm:prSet custT="1"/>
      <dgm:spPr/>
      <dgm:t>
        <a:bodyPr/>
        <a:lstStyle/>
        <a:p>
          <a:r>
            <a:rPr lang="en-US" sz="2000" dirty="0">
              <a:latin typeface="Helvetica Neue" panose="02000503000000020004" pitchFamily="2" charset="0"/>
              <a:ea typeface="Helvetica Neue" panose="02000503000000020004" pitchFamily="2" charset="0"/>
              <a:cs typeface="Helvetica Neue" panose="02000503000000020004" pitchFamily="2" charset="0"/>
            </a:rPr>
            <a:t>The training results in a Certificate of Completion for Compassion in Action training.   </a:t>
          </a:r>
        </a:p>
      </dgm:t>
    </dgm:pt>
    <dgm:pt modelId="{CCC6F511-576D-4C0F-8800-02ED2DE7E7BA}" type="parTrans" cxnId="{8695BC9A-7583-41E9-A02E-A075E252A34C}">
      <dgm:prSet/>
      <dgm:spPr/>
      <dgm:t>
        <a:bodyPr/>
        <a:lstStyle/>
        <a:p>
          <a:endParaRPr lang="en-US"/>
        </a:p>
      </dgm:t>
    </dgm:pt>
    <dgm:pt modelId="{E30D215E-6A69-4CEA-89B9-7FB7DAB618A9}" type="sibTrans" cxnId="{8695BC9A-7583-41E9-A02E-A075E252A34C}">
      <dgm:prSet/>
      <dgm:spPr/>
      <dgm:t>
        <a:bodyPr/>
        <a:lstStyle/>
        <a:p>
          <a:endParaRPr lang="en-US"/>
        </a:p>
      </dgm:t>
    </dgm:pt>
    <dgm:pt modelId="{24ADE9F0-BF59-0346-9548-5E203BBBDD19}" type="pres">
      <dgm:prSet presAssocID="{B484B148-4270-48D6-8801-7BC6449F7D29}" presName="vert0" presStyleCnt="0">
        <dgm:presLayoutVars>
          <dgm:dir/>
          <dgm:animOne val="branch"/>
          <dgm:animLvl val="lvl"/>
        </dgm:presLayoutVars>
      </dgm:prSet>
      <dgm:spPr/>
    </dgm:pt>
    <dgm:pt modelId="{80768FD4-8C2F-1443-95A5-290FFD051FF5}" type="pres">
      <dgm:prSet presAssocID="{626D2732-8EC7-4238-B094-645B962DF2F7}" presName="thickLine" presStyleLbl="alignNode1" presStyleIdx="0" presStyleCnt="4"/>
      <dgm:spPr/>
    </dgm:pt>
    <dgm:pt modelId="{B31FFD84-03FE-9245-AFF6-8C942FB7FB86}" type="pres">
      <dgm:prSet presAssocID="{626D2732-8EC7-4238-B094-645B962DF2F7}" presName="horz1" presStyleCnt="0"/>
      <dgm:spPr/>
    </dgm:pt>
    <dgm:pt modelId="{74ACEFB9-62CB-8D40-9711-0B3A06559E8D}" type="pres">
      <dgm:prSet presAssocID="{626D2732-8EC7-4238-B094-645B962DF2F7}" presName="tx1" presStyleLbl="revTx" presStyleIdx="0" presStyleCnt="4" custScaleY="239830"/>
      <dgm:spPr/>
    </dgm:pt>
    <dgm:pt modelId="{E8600892-4A9B-FF46-BB51-A3F913F3E0B7}" type="pres">
      <dgm:prSet presAssocID="{626D2732-8EC7-4238-B094-645B962DF2F7}" presName="vert1" presStyleCnt="0"/>
      <dgm:spPr/>
    </dgm:pt>
    <dgm:pt modelId="{419AA3B0-DC3D-3C49-B565-ACB98337E98F}" type="pres">
      <dgm:prSet presAssocID="{99EE06BA-1EEC-4CAD-8B30-CDB45CAB17F7}" presName="thickLine" presStyleLbl="alignNode1" presStyleIdx="1" presStyleCnt="4"/>
      <dgm:spPr/>
    </dgm:pt>
    <dgm:pt modelId="{BE2D0ED5-AF13-524D-8429-FCAB4FF17F11}" type="pres">
      <dgm:prSet presAssocID="{99EE06BA-1EEC-4CAD-8B30-CDB45CAB17F7}" presName="horz1" presStyleCnt="0"/>
      <dgm:spPr/>
    </dgm:pt>
    <dgm:pt modelId="{46190182-0887-EF4E-8F13-14CF56F7DDC0}" type="pres">
      <dgm:prSet presAssocID="{99EE06BA-1EEC-4CAD-8B30-CDB45CAB17F7}" presName="tx1" presStyleLbl="revTx" presStyleIdx="1" presStyleCnt="4" custScaleY="266164" custLinFactNeighborX="0" custLinFactNeighborY="-69554"/>
      <dgm:spPr/>
    </dgm:pt>
    <dgm:pt modelId="{A6EA5A93-F92D-8B46-BEF9-9AA62C346BE6}" type="pres">
      <dgm:prSet presAssocID="{99EE06BA-1EEC-4CAD-8B30-CDB45CAB17F7}" presName="vert1" presStyleCnt="0"/>
      <dgm:spPr/>
    </dgm:pt>
    <dgm:pt modelId="{845012A0-294C-F34A-959E-72ADBE3EA165}" type="pres">
      <dgm:prSet presAssocID="{3AA0E9E6-8D9F-4F42-B8C5-29770C7B1C0D}" presName="thickLine" presStyleLbl="alignNode1" presStyleIdx="2" presStyleCnt="4" custLinFactNeighborY="-36009"/>
      <dgm:spPr/>
    </dgm:pt>
    <dgm:pt modelId="{FCF10107-700D-334C-91EE-E5D3A6A215D3}" type="pres">
      <dgm:prSet presAssocID="{3AA0E9E6-8D9F-4F42-B8C5-29770C7B1C0D}" presName="horz1" presStyleCnt="0"/>
      <dgm:spPr/>
    </dgm:pt>
    <dgm:pt modelId="{2AD62DA0-4112-4B48-8B93-749C7D6341DE}" type="pres">
      <dgm:prSet presAssocID="{3AA0E9E6-8D9F-4F42-B8C5-29770C7B1C0D}" presName="tx1" presStyleLbl="revTx" presStyleIdx="2" presStyleCnt="4" custScaleY="134335" custLinFactNeighborY="-53210"/>
      <dgm:spPr/>
    </dgm:pt>
    <dgm:pt modelId="{DAAF79EA-A4D4-0D43-9192-DE1166CB7368}" type="pres">
      <dgm:prSet presAssocID="{3AA0E9E6-8D9F-4F42-B8C5-29770C7B1C0D}" presName="vert1" presStyleCnt="0"/>
      <dgm:spPr/>
    </dgm:pt>
    <dgm:pt modelId="{4690E116-2A78-3E42-BEFF-4A61F0F0C30E}" type="pres">
      <dgm:prSet presAssocID="{F4C1A65E-491E-44AA-99D0-1A2BBDE7C633}" presName="thickLine" presStyleLbl="alignNode1" presStyleIdx="3" presStyleCnt="4"/>
      <dgm:spPr/>
    </dgm:pt>
    <dgm:pt modelId="{DDA19D68-7068-884B-ABF2-392C6F0A7F3C}" type="pres">
      <dgm:prSet presAssocID="{F4C1A65E-491E-44AA-99D0-1A2BBDE7C633}" presName="horz1" presStyleCnt="0"/>
      <dgm:spPr/>
    </dgm:pt>
    <dgm:pt modelId="{D451CA58-AD0C-8842-B8B7-F6F648F81E86}" type="pres">
      <dgm:prSet presAssocID="{F4C1A65E-491E-44AA-99D0-1A2BBDE7C633}" presName="tx1" presStyleLbl="revTx" presStyleIdx="3" presStyleCnt="4"/>
      <dgm:spPr/>
    </dgm:pt>
    <dgm:pt modelId="{F151EF96-014F-764D-BF71-14BCF9275929}" type="pres">
      <dgm:prSet presAssocID="{F4C1A65E-491E-44AA-99D0-1A2BBDE7C633}" presName="vert1" presStyleCnt="0"/>
      <dgm:spPr/>
    </dgm:pt>
  </dgm:ptLst>
  <dgm:cxnLst>
    <dgm:cxn modelId="{9987ED00-CC82-4E4F-BE5C-4399A6EB2D2F}" srcId="{B484B148-4270-48D6-8801-7BC6449F7D29}" destId="{3AA0E9E6-8D9F-4F42-B8C5-29770C7B1C0D}" srcOrd="2" destOrd="0" parTransId="{00164EC9-562F-4941-B1F8-D7C125B5FA4C}" sibTransId="{535EBB43-BF11-434D-A2A9-6D4E456B91BB}"/>
    <dgm:cxn modelId="{14F8D119-535C-40F4-940F-0FF5EE6A94DA}" srcId="{B484B148-4270-48D6-8801-7BC6449F7D29}" destId="{99EE06BA-1EEC-4CAD-8B30-CDB45CAB17F7}" srcOrd="1" destOrd="0" parTransId="{8FFB3112-711F-4BCE-8C44-7AFBE8D94058}" sibTransId="{396E92AD-1198-4C20-A503-395E733B732E}"/>
    <dgm:cxn modelId="{A901EF62-FF94-B34D-9E97-267A427DCB62}" type="presOf" srcId="{99EE06BA-1EEC-4CAD-8B30-CDB45CAB17F7}" destId="{46190182-0887-EF4E-8F13-14CF56F7DDC0}" srcOrd="0" destOrd="0" presId="urn:microsoft.com/office/officeart/2008/layout/LinedList"/>
    <dgm:cxn modelId="{BAB27385-67CB-2548-A5EC-22AFE75C078A}" type="presOf" srcId="{B484B148-4270-48D6-8801-7BC6449F7D29}" destId="{24ADE9F0-BF59-0346-9548-5E203BBBDD19}" srcOrd="0" destOrd="0" presId="urn:microsoft.com/office/officeart/2008/layout/LinedList"/>
    <dgm:cxn modelId="{C4065D8E-FE2F-C84C-8409-7439D6FDE8AE}" type="presOf" srcId="{F4C1A65E-491E-44AA-99D0-1A2BBDE7C633}" destId="{D451CA58-AD0C-8842-B8B7-F6F648F81E86}" srcOrd="0" destOrd="0" presId="urn:microsoft.com/office/officeart/2008/layout/LinedList"/>
    <dgm:cxn modelId="{8695BC9A-7583-41E9-A02E-A075E252A34C}" srcId="{B484B148-4270-48D6-8801-7BC6449F7D29}" destId="{F4C1A65E-491E-44AA-99D0-1A2BBDE7C633}" srcOrd="3" destOrd="0" parTransId="{CCC6F511-576D-4C0F-8800-02ED2DE7E7BA}" sibTransId="{E30D215E-6A69-4CEA-89B9-7FB7DAB618A9}"/>
    <dgm:cxn modelId="{00A889BB-D382-E64C-8AD1-AC07196275A2}" type="presOf" srcId="{626D2732-8EC7-4238-B094-645B962DF2F7}" destId="{74ACEFB9-62CB-8D40-9711-0B3A06559E8D}" srcOrd="0" destOrd="0" presId="urn:microsoft.com/office/officeart/2008/layout/LinedList"/>
    <dgm:cxn modelId="{EE89D3EF-4475-5143-8823-3A02A18E9AE7}" type="presOf" srcId="{3AA0E9E6-8D9F-4F42-B8C5-29770C7B1C0D}" destId="{2AD62DA0-4112-4B48-8B93-749C7D6341DE}" srcOrd="0" destOrd="0" presId="urn:microsoft.com/office/officeart/2008/layout/LinedList"/>
    <dgm:cxn modelId="{D8B447F4-68A0-4AA9-9C9D-8F6213957AA5}" srcId="{B484B148-4270-48D6-8801-7BC6449F7D29}" destId="{626D2732-8EC7-4238-B094-645B962DF2F7}" srcOrd="0" destOrd="0" parTransId="{5DA1814F-662A-42A2-B3DE-8ADBA3928681}" sibTransId="{3BC90D7B-45E6-495D-B51B-CC50B9534885}"/>
    <dgm:cxn modelId="{6C01008E-DA53-FF4B-986F-1B646D59CE12}" type="presParOf" srcId="{24ADE9F0-BF59-0346-9548-5E203BBBDD19}" destId="{80768FD4-8C2F-1443-95A5-290FFD051FF5}" srcOrd="0" destOrd="0" presId="urn:microsoft.com/office/officeart/2008/layout/LinedList"/>
    <dgm:cxn modelId="{6F89AEF5-1386-8E4C-B6F4-FE10E464197E}" type="presParOf" srcId="{24ADE9F0-BF59-0346-9548-5E203BBBDD19}" destId="{B31FFD84-03FE-9245-AFF6-8C942FB7FB86}" srcOrd="1" destOrd="0" presId="urn:microsoft.com/office/officeart/2008/layout/LinedList"/>
    <dgm:cxn modelId="{3011AEE5-4931-FF47-AAFE-6860AE3AD8B1}" type="presParOf" srcId="{B31FFD84-03FE-9245-AFF6-8C942FB7FB86}" destId="{74ACEFB9-62CB-8D40-9711-0B3A06559E8D}" srcOrd="0" destOrd="0" presId="urn:microsoft.com/office/officeart/2008/layout/LinedList"/>
    <dgm:cxn modelId="{1CAA9A16-2767-B441-AD03-93FE97EFBF2B}" type="presParOf" srcId="{B31FFD84-03FE-9245-AFF6-8C942FB7FB86}" destId="{E8600892-4A9B-FF46-BB51-A3F913F3E0B7}" srcOrd="1" destOrd="0" presId="urn:microsoft.com/office/officeart/2008/layout/LinedList"/>
    <dgm:cxn modelId="{508FC606-036D-B54A-B8FC-24F9D970E040}" type="presParOf" srcId="{24ADE9F0-BF59-0346-9548-5E203BBBDD19}" destId="{419AA3B0-DC3D-3C49-B565-ACB98337E98F}" srcOrd="2" destOrd="0" presId="urn:microsoft.com/office/officeart/2008/layout/LinedList"/>
    <dgm:cxn modelId="{85F9D4B9-901C-914E-B6B6-C069BD688A86}" type="presParOf" srcId="{24ADE9F0-BF59-0346-9548-5E203BBBDD19}" destId="{BE2D0ED5-AF13-524D-8429-FCAB4FF17F11}" srcOrd="3" destOrd="0" presId="urn:microsoft.com/office/officeart/2008/layout/LinedList"/>
    <dgm:cxn modelId="{6617009E-6350-9B46-9D49-0E5671A70C22}" type="presParOf" srcId="{BE2D0ED5-AF13-524D-8429-FCAB4FF17F11}" destId="{46190182-0887-EF4E-8F13-14CF56F7DDC0}" srcOrd="0" destOrd="0" presId="urn:microsoft.com/office/officeart/2008/layout/LinedList"/>
    <dgm:cxn modelId="{C277E594-555F-854F-8222-CF5765E4AA6A}" type="presParOf" srcId="{BE2D0ED5-AF13-524D-8429-FCAB4FF17F11}" destId="{A6EA5A93-F92D-8B46-BEF9-9AA62C346BE6}" srcOrd="1" destOrd="0" presId="urn:microsoft.com/office/officeart/2008/layout/LinedList"/>
    <dgm:cxn modelId="{46481283-4866-C541-A86F-769C137251CD}" type="presParOf" srcId="{24ADE9F0-BF59-0346-9548-5E203BBBDD19}" destId="{845012A0-294C-F34A-959E-72ADBE3EA165}" srcOrd="4" destOrd="0" presId="urn:microsoft.com/office/officeart/2008/layout/LinedList"/>
    <dgm:cxn modelId="{599AD9C9-64E0-1E43-8DD9-5FB040E17DCD}" type="presParOf" srcId="{24ADE9F0-BF59-0346-9548-5E203BBBDD19}" destId="{FCF10107-700D-334C-91EE-E5D3A6A215D3}" srcOrd="5" destOrd="0" presId="urn:microsoft.com/office/officeart/2008/layout/LinedList"/>
    <dgm:cxn modelId="{7A52A00E-0206-3542-B243-2FC7CD3A8372}" type="presParOf" srcId="{FCF10107-700D-334C-91EE-E5D3A6A215D3}" destId="{2AD62DA0-4112-4B48-8B93-749C7D6341DE}" srcOrd="0" destOrd="0" presId="urn:microsoft.com/office/officeart/2008/layout/LinedList"/>
    <dgm:cxn modelId="{14115419-679A-DF4F-AB72-FCA6A9BC855D}" type="presParOf" srcId="{FCF10107-700D-334C-91EE-E5D3A6A215D3}" destId="{DAAF79EA-A4D4-0D43-9192-DE1166CB7368}" srcOrd="1" destOrd="0" presId="urn:microsoft.com/office/officeart/2008/layout/LinedList"/>
    <dgm:cxn modelId="{12EA53A0-7AD6-FC45-B59F-AE98C7FF7A69}" type="presParOf" srcId="{24ADE9F0-BF59-0346-9548-5E203BBBDD19}" destId="{4690E116-2A78-3E42-BEFF-4A61F0F0C30E}" srcOrd="6" destOrd="0" presId="urn:microsoft.com/office/officeart/2008/layout/LinedList"/>
    <dgm:cxn modelId="{71D2AB45-84E0-B149-8219-604AB1D87D49}" type="presParOf" srcId="{24ADE9F0-BF59-0346-9548-5E203BBBDD19}" destId="{DDA19D68-7068-884B-ABF2-392C6F0A7F3C}" srcOrd="7" destOrd="0" presId="urn:microsoft.com/office/officeart/2008/layout/LinedList"/>
    <dgm:cxn modelId="{8A8F4BFA-EF7E-514F-994B-5EBBBF983D2E}" type="presParOf" srcId="{DDA19D68-7068-884B-ABF2-392C6F0A7F3C}" destId="{D451CA58-AD0C-8842-B8B7-F6F648F81E86}" srcOrd="0" destOrd="0" presId="urn:microsoft.com/office/officeart/2008/layout/LinedList"/>
    <dgm:cxn modelId="{45C944AD-3A6B-8641-8FBA-E13B93AC67EB}" type="presParOf" srcId="{DDA19D68-7068-884B-ABF2-392C6F0A7F3C}" destId="{F151EF96-014F-764D-BF71-14BCF927592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C41608-F867-4516-BE04-FE6B20CEDB97}"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96253943-F743-4C2A-B8FA-B4D82FEFE9E5}">
      <dgm:prSet/>
      <dgm:spPr/>
      <dgm:t>
        <a:bodyPr/>
        <a:lstStyle/>
        <a:p>
          <a:r>
            <a:rPr lang="en-US"/>
            <a:t>Trainer Checklist</a:t>
          </a:r>
        </a:p>
      </dgm:t>
    </dgm:pt>
    <dgm:pt modelId="{8526FF55-71C3-475F-813F-12816C32A91B}" type="parTrans" cxnId="{323D3F2E-0D05-4C74-BC01-3B3720AC3821}">
      <dgm:prSet/>
      <dgm:spPr/>
      <dgm:t>
        <a:bodyPr/>
        <a:lstStyle/>
        <a:p>
          <a:endParaRPr lang="en-US"/>
        </a:p>
      </dgm:t>
    </dgm:pt>
    <dgm:pt modelId="{DB979D0B-954B-49AC-AE7B-0CC2A9D0597B}" type="sibTrans" cxnId="{323D3F2E-0D05-4C74-BC01-3B3720AC3821}">
      <dgm:prSet/>
      <dgm:spPr/>
      <dgm:t>
        <a:bodyPr/>
        <a:lstStyle/>
        <a:p>
          <a:endParaRPr lang="en-US"/>
        </a:p>
      </dgm:t>
    </dgm:pt>
    <dgm:pt modelId="{69C8F3E0-B6D3-487D-8168-7A8F1CF608FB}">
      <dgm:prSet/>
      <dgm:spPr/>
      <dgm:t>
        <a:bodyPr/>
        <a:lstStyle/>
        <a:p>
          <a:r>
            <a:rPr lang="en-US"/>
            <a:t>Classroom Materials Checklist  Materials for Training Room</a:t>
          </a:r>
        </a:p>
      </dgm:t>
    </dgm:pt>
    <dgm:pt modelId="{ADB668B7-9D4A-4083-B558-1B21A45DA5CD}" type="parTrans" cxnId="{60A69883-58F5-4FD7-9336-02A8CB6E2983}">
      <dgm:prSet/>
      <dgm:spPr/>
      <dgm:t>
        <a:bodyPr/>
        <a:lstStyle/>
        <a:p>
          <a:endParaRPr lang="en-US"/>
        </a:p>
      </dgm:t>
    </dgm:pt>
    <dgm:pt modelId="{CA8179DA-846B-4EC5-A66B-7FDD5B702841}" type="sibTrans" cxnId="{60A69883-58F5-4FD7-9336-02A8CB6E2983}">
      <dgm:prSet/>
      <dgm:spPr/>
      <dgm:t>
        <a:bodyPr/>
        <a:lstStyle/>
        <a:p>
          <a:endParaRPr lang="en-US"/>
        </a:p>
      </dgm:t>
    </dgm:pt>
    <dgm:pt modelId="{6E2FB6FB-D74E-4157-BF24-D9541C4C0625}">
      <dgm:prSet/>
      <dgm:spPr/>
      <dgm:t>
        <a:bodyPr/>
        <a:lstStyle/>
        <a:p>
          <a:r>
            <a:rPr lang="en-US"/>
            <a:t>Sign in sheet with pens at the door</a:t>
          </a:r>
        </a:p>
      </dgm:t>
    </dgm:pt>
    <dgm:pt modelId="{20573CE5-E946-49D4-8104-84EB26620F5E}" type="parTrans" cxnId="{37027B7F-76B3-4545-B1EA-2BFF50070E65}">
      <dgm:prSet/>
      <dgm:spPr/>
      <dgm:t>
        <a:bodyPr/>
        <a:lstStyle/>
        <a:p>
          <a:endParaRPr lang="en-US"/>
        </a:p>
      </dgm:t>
    </dgm:pt>
    <dgm:pt modelId="{AE59329C-8F88-4B14-A654-9D087CF42A73}" type="sibTrans" cxnId="{37027B7F-76B3-4545-B1EA-2BFF50070E65}">
      <dgm:prSet/>
      <dgm:spPr/>
      <dgm:t>
        <a:bodyPr/>
        <a:lstStyle/>
        <a:p>
          <a:endParaRPr lang="en-US"/>
        </a:p>
      </dgm:t>
    </dgm:pt>
    <dgm:pt modelId="{44872DF2-12EC-4C9F-B93A-2FD841E4D112}">
      <dgm:prSet/>
      <dgm:spPr/>
      <dgm:t>
        <a:bodyPr/>
        <a:lstStyle/>
        <a:p>
          <a:r>
            <a:rPr lang="en-US"/>
            <a:t>Pipe Cleaners</a:t>
          </a:r>
        </a:p>
      </dgm:t>
    </dgm:pt>
    <dgm:pt modelId="{FA5108D6-9023-4B44-A250-3F312646CDC2}" type="parTrans" cxnId="{10286B08-9511-43E7-8753-CDC0B428CF1D}">
      <dgm:prSet/>
      <dgm:spPr/>
      <dgm:t>
        <a:bodyPr/>
        <a:lstStyle/>
        <a:p>
          <a:endParaRPr lang="en-US"/>
        </a:p>
      </dgm:t>
    </dgm:pt>
    <dgm:pt modelId="{D67D8C22-3112-47D2-8A21-D539A02DA61F}" type="sibTrans" cxnId="{10286B08-9511-43E7-8753-CDC0B428CF1D}">
      <dgm:prSet/>
      <dgm:spPr/>
      <dgm:t>
        <a:bodyPr/>
        <a:lstStyle/>
        <a:p>
          <a:endParaRPr lang="en-US"/>
        </a:p>
      </dgm:t>
    </dgm:pt>
    <dgm:pt modelId="{55887435-25A3-4E18-AAD2-FD1C6E42C361}">
      <dgm:prSet/>
      <dgm:spPr/>
      <dgm:t>
        <a:bodyPr/>
        <a:lstStyle/>
        <a:p>
          <a:r>
            <a:rPr lang="en-US"/>
            <a:t>Workbooks</a:t>
          </a:r>
        </a:p>
      </dgm:t>
    </dgm:pt>
    <dgm:pt modelId="{C4B8928E-CBFD-4200-82E0-323874E60B2C}" type="parTrans" cxnId="{7C013DB7-C622-4EDA-A718-146650099BD1}">
      <dgm:prSet/>
      <dgm:spPr/>
      <dgm:t>
        <a:bodyPr/>
        <a:lstStyle/>
        <a:p>
          <a:endParaRPr lang="en-US"/>
        </a:p>
      </dgm:t>
    </dgm:pt>
    <dgm:pt modelId="{869E021D-310E-43CA-86A0-E3AE6DBF6564}" type="sibTrans" cxnId="{7C013DB7-C622-4EDA-A718-146650099BD1}">
      <dgm:prSet/>
      <dgm:spPr/>
      <dgm:t>
        <a:bodyPr/>
        <a:lstStyle/>
        <a:p>
          <a:endParaRPr lang="en-US"/>
        </a:p>
      </dgm:t>
    </dgm:pt>
    <dgm:pt modelId="{391022AB-0A3A-411C-B7CD-A6F3C479F237}">
      <dgm:prSet/>
      <dgm:spPr/>
      <dgm:t>
        <a:bodyPr/>
        <a:lstStyle/>
        <a:p>
          <a:r>
            <a:rPr lang="en-US"/>
            <a:t>Pens</a:t>
          </a:r>
        </a:p>
      </dgm:t>
    </dgm:pt>
    <dgm:pt modelId="{1C2B142D-2669-410E-92FA-7567878F4976}" type="parTrans" cxnId="{A9C13954-DAB8-4FB2-BF12-1D6E2A2FC602}">
      <dgm:prSet/>
      <dgm:spPr/>
      <dgm:t>
        <a:bodyPr/>
        <a:lstStyle/>
        <a:p>
          <a:endParaRPr lang="en-US"/>
        </a:p>
      </dgm:t>
    </dgm:pt>
    <dgm:pt modelId="{3C651C86-1CB7-4C21-B1E9-18925DE0219E}" type="sibTrans" cxnId="{A9C13954-DAB8-4FB2-BF12-1D6E2A2FC602}">
      <dgm:prSet/>
      <dgm:spPr/>
      <dgm:t>
        <a:bodyPr/>
        <a:lstStyle/>
        <a:p>
          <a:endParaRPr lang="en-US"/>
        </a:p>
      </dgm:t>
    </dgm:pt>
    <dgm:pt modelId="{5E588644-0DB3-4748-883F-3A63744D9666}">
      <dgm:prSet/>
      <dgm:spPr/>
      <dgm:t>
        <a:bodyPr/>
        <a:lstStyle/>
        <a:p>
          <a:r>
            <a:rPr lang="en-US"/>
            <a:t>Buzzers</a:t>
          </a:r>
        </a:p>
      </dgm:t>
    </dgm:pt>
    <dgm:pt modelId="{1D9ABA0B-DF2F-4857-9734-8FCDF5DF0F2E}" type="parTrans" cxnId="{F6594C44-173A-49A0-824E-E023A9C5D39C}">
      <dgm:prSet/>
      <dgm:spPr/>
      <dgm:t>
        <a:bodyPr/>
        <a:lstStyle/>
        <a:p>
          <a:endParaRPr lang="en-US"/>
        </a:p>
      </dgm:t>
    </dgm:pt>
    <dgm:pt modelId="{7CD47DDC-FDE7-4ECB-9C4F-A9F6BE2AA2E4}" type="sibTrans" cxnId="{F6594C44-173A-49A0-824E-E023A9C5D39C}">
      <dgm:prSet/>
      <dgm:spPr/>
      <dgm:t>
        <a:bodyPr/>
        <a:lstStyle/>
        <a:p>
          <a:endParaRPr lang="en-US"/>
        </a:p>
      </dgm:t>
    </dgm:pt>
    <dgm:pt modelId="{065FE16D-7021-4F4D-BE2A-55C8DC9071F6}">
      <dgm:prSet/>
      <dgm:spPr/>
      <dgm:t>
        <a:bodyPr/>
        <a:lstStyle/>
        <a:p>
          <a:r>
            <a:rPr lang="en-US"/>
            <a:t>Pocket cards if available</a:t>
          </a:r>
        </a:p>
      </dgm:t>
    </dgm:pt>
    <dgm:pt modelId="{117D5AB9-DF18-47E7-9F8C-B11DC386E794}" type="parTrans" cxnId="{25914037-68AA-4A04-90F8-28046E2EC08C}">
      <dgm:prSet/>
      <dgm:spPr/>
      <dgm:t>
        <a:bodyPr/>
        <a:lstStyle/>
        <a:p>
          <a:endParaRPr lang="en-US"/>
        </a:p>
      </dgm:t>
    </dgm:pt>
    <dgm:pt modelId="{056DEF92-C0A1-42EF-91CB-1D69FD2B2DCD}" type="sibTrans" cxnId="{25914037-68AA-4A04-90F8-28046E2EC08C}">
      <dgm:prSet/>
      <dgm:spPr/>
      <dgm:t>
        <a:bodyPr/>
        <a:lstStyle/>
        <a:p>
          <a:endParaRPr lang="en-US"/>
        </a:p>
      </dgm:t>
    </dgm:pt>
    <dgm:pt modelId="{F195320E-4017-47AF-B108-4A2EB2037E12}">
      <dgm:prSet/>
      <dgm:spPr/>
      <dgm:t>
        <a:bodyPr/>
        <a:lstStyle/>
        <a:p>
          <a:r>
            <a:rPr lang="en-US" dirty="0"/>
            <a:t>Table number holders and table numbers</a:t>
          </a:r>
        </a:p>
      </dgm:t>
    </dgm:pt>
    <dgm:pt modelId="{12AE943B-5A66-4ECB-AB5B-4D36212A21DA}" type="parTrans" cxnId="{F1A0DCD5-B67D-453E-BA90-33BAB26304F9}">
      <dgm:prSet/>
      <dgm:spPr/>
      <dgm:t>
        <a:bodyPr/>
        <a:lstStyle/>
        <a:p>
          <a:endParaRPr lang="en-US"/>
        </a:p>
      </dgm:t>
    </dgm:pt>
    <dgm:pt modelId="{585C2ECF-A375-452A-927D-469C9E233D9A}" type="sibTrans" cxnId="{F1A0DCD5-B67D-453E-BA90-33BAB26304F9}">
      <dgm:prSet/>
      <dgm:spPr/>
      <dgm:t>
        <a:bodyPr/>
        <a:lstStyle/>
        <a:p>
          <a:endParaRPr lang="en-US"/>
        </a:p>
      </dgm:t>
    </dgm:pt>
    <dgm:pt modelId="{FF80E9F4-A1A4-482B-B5E5-12DA10277072}">
      <dgm:prSet/>
      <dgm:spPr/>
      <dgm:t>
        <a:bodyPr/>
        <a:lstStyle/>
        <a:p>
          <a:r>
            <a:rPr lang="en-US"/>
            <a:t>Name tents</a:t>
          </a:r>
        </a:p>
      </dgm:t>
    </dgm:pt>
    <dgm:pt modelId="{D620031B-6BAA-442B-8912-5E3ABB6017AA}" type="parTrans" cxnId="{E0CD9E30-84CD-4FAD-883D-1CBF70090CC4}">
      <dgm:prSet/>
      <dgm:spPr/>
      <dgm:t>
        <a:bodyPr/>
        <a:lstStyle/>
        <a:p>
          <a:endParaRPr lang="en-US"/>
        </a:p>
      </dgm:t>
    </dgm:pt>
    <dgm:pt modelId="{23577BE9-DC41-4DF0-B5E5-09AC34E50C86}" type="sibTrans" cxnId="{E0CD9E30-84CD-4FAD-883D-1CBF70090CC4}">
      <dgm:prSet/>
      <dgm:spPr/>
      <dgm:t>
        <a:bodyPr/>
        <a:lstStyle/>
        <a:p>
          <a:endParaRPr lang="en-US"/>
        </a:p>
      </dgm:t>
    </dgm:pt>
    <dgm:pt modelId="{EB0C74DC-C071-4D21-BCD3-31BD635DBC9B}">
      <dgm:prSet/>
      <dgm:spPr/>
      <dgm:t>
        <a:bodyPr/>
        <a:lstStyle/>
        <a:p>
          <a:r>
            <a:rPr lang="en-US"/>
            <a:t>Minnie Remembers laminated poem</a:t>
          </a:r>
        </a:p>
      </dgm:t>
    </dgm:pt>
    <dgm:pt modelId="{C2BC6C6D-D90D-4B8D-BF15-58AFBD39E044}" type="parTrans" cxnId="{A78D8F38-A8FC-4285-9EC8-C2BE25804184}">
      <dgm:prSet/>
      <dgm:spPr/>
      <dgm:t>
        <a:bodyPr/>
        <a:lstStyle/>
        <a:p>
          <a:endParaRPr lang="en-US"/>
        </a:p>
      </dgm:t>
    </dgm:pt>
    <dgm:pt modelId="{B3E52E55-D3DB-4A3F-8C90-29B45B59EE6C}" type="sibTrans" cxnId="{A78D8F38-A8FC-4285-9EC8-C2BE25804184}">
      <dgm:prSet/>
      <dgm:spPr/>
      <dgm:t>
        <a:bodyPr/>
        <a:lstStyle/>
        <a:p>
          <a:endParaRPr lang="en-US"/>
        </a:p>
      </dgm:t>
    </dgm:pt>
    <dgm:pt modelId="{929369BC-18A9-496B-88AD-446AAE8DE222}">
      <dgm:prSet/>
      <dgm:spPr/>
      <dgm:t>
        <a:bodyPr/>
        <a:lstStyle/>
        <a:p>
          <a:r>
            <a:rPr lang="en-US"/>
            <a:t>Certificate of completion</a:t>
          </a:r>
        </a:p>
      </dgm:t>
    </dgm:pt>
    <dgm:pt modelId="{EC3E788A-6C9A-48A0-BE56-BA75B966A362}" type="parTrans" cxnId="{57FBE311-0CB7-4284-A905-04646EE7B7D7}">
      <dgm:prSet/>
      <dgm:spPr/>
      <dgm:t>
        <a:bodyPr/>
        <a:lstStyle/>
        <a:p>
          <a:endParaRPr lang="en-US"/>
        </a:p>
      </dgm:t>
    </dgm:pt>
    <dgm:pt modelId="{99B85F59-56A1-48B8-99A2-9AC4262F7F0B}" type="sibTrans" cxnId="{57FBE311-0CB7-4284-A905-04646EE7B7D7}">
      <dgm:prSet/>
      <dgm:spPr/>
      <dgm:t>
        <a:bodyPr/>
        <a:lstStyle/>
        <a:p>
          <a:endParaRPr lang="en-US"/>
        </a:p>
      </dgm:t>
    </dgm:pt>
    <dgm:pt modelId="{EB6C646A-01AF-4264-9B5D-43FD71526758}">
      <dgm:prSet/>
      <dgm:spPr/>
      <dgm:t>
        <a:bodyPr/>
        <a:lstStyle/>
        <a:p>
          <a:r>
            <a:rPr lang="en-US"/>
            <a:t>All activity materials:</a:t>
          </a:r>
        </a:p>
      </dgm:t>
    </dgm:pt>
    <dgm:pt modelId="{AB6926F0-F970-4E28-9595-3476376211EB}" type="parTrans" cxnId="{C8774727-55BD-487A-96E2-3F0B3F96FA8A}">
      <dgm:prSet/>
      <dgm:spPr/>
      <dgm:t>
        <a:bodyPr/>
        <a:lstStyle/>
        <a:p>
          <a:endParaRPr lang="en-US"/>
        </a:p>
      </dgm:t>
    </dgm:pt>
    <dgm:pt modelId="{B43789C7-7560-4D86-8D69-0F578B4AF121}" type="sibTrans" cxnId="{C8774727-55BD-487A-96E2-3F0B3F96FA8A}">
      <dgm:prSet/>
      <dgm:spPr/>
      <dgm:t>
        <a:bodyPr/>
        <a:lstStyle/>
        <a:p>
          <a:endParaRPr lang="en-US"/>
        </a:p>
      </dgm:t>
    </dgm:pt>
    <dgm:pt modelId="{2ABEDD0D-C9F9-42D1-BB44-1BBC161D4F2A}">
      <dgm:prSet/>
      <dgm:spPr/>
      <dgm:t>
        <a:bodyPr/>
        <a:lstStyle/>
        <a:p>
          <a:r>
            <a:rPr lang="en-US"/>
            <a:t>Activity: Values card sort</a:t>
          </a:r>
        </a:p>
      </dgm:t>
    </dgm:pt>
    <dgm:pt modelId="{3D128099-A7AC-4387-9E62-93577B887F7B}" type="parTrans" cxnId="{B75CBD4C-14FF-4202-9795-0FDFB684874B}">
      <dgm:prSet/>
      <dgm:spPr/>
      <dgm:t>
        <a:bodyPr/>
        <a:lstStyle/>
        <a:p>
          <a:endParaRPr lang="en-US"/>
        </a:p>
      </dgm:t>
    </dgm:pt>
    <dgm:pt modelId="{48DFDC10-AFEC-44EB-AA0E-C8FDDE4C8D7D}" type="sibTrans" cxnId="{B75CBD4C-14FF-4202-9795-0FDFB684874B}">
      <dgm:prSet/>
      <dgm:spPr/>
      <dgm:t>
        <a:bodyPr/>
        <a:lstStyle/>
        <a:p>
          <a:endParaRPr lang="en-US"/>
        </a:p>
      </dgm:t>
    </dgm:pt>
    <dgm:pt modelId="{F9BC00F6-8E6A-41A5-B316-6F6D17740800}">
      <dgm:prSet/>
      <dgm:spPr/>
      <dgm:t>
        <a:bodyPr/>
        <a:lstStyle/>
        <a:p>
          <a:r>
            <a:rPr lang="en-US"/>
            <a:t>Activity: Spot it cards</a:t>
          </a:r>
        </a:p>
      </dgm:t>
    </dgm:pt>
    <dgm:pt modelId="{301A04B5-BE52-4F7E-95AF-27359E6BCD5B}" type="parTrans" cxnId="{8279A4E5-EF68-4B72-B6CA-6E01CF1F3674}">
      <dgm:prSet/>
      <dgm:spPr/>
      <dgm:t>
        <a:bodyPr/>
        <a:lstStyle/>
        <a:p>
          <a:endParaRPr lang="en-US"/>
        </a:p>
      </dgm:t>
    </dgm:pt>
    <dgm:pt modelId="{D42FE2FE-AFB8-423B-AD0A-53CEBE4F4A6D}" type="sibTrans" cxnId="{8279A4E5-EF68-4B72-B6CA-6E01CF1F3674}">
      <dgm:prSet/>
      <dgm:spPr/>
      <dgm:t>
        <a:bodyPr/>
        <a:lstStyle/>
        <a:p>
          <a:endParaRPr lang="en-US"/>
        </a:p>
      </dgm:t>
    </dgm:pt>
    <dgm:pt modelId="{9DED8689-2BE0-4DC4-84CE-A668C0413047}">
      <dgm:prSet/>
      <dgm:spPr/>
      <dgm:t>
        <a:bodyPr/>
        <a:lstStyle/>
        <a:p>
          <a:r>
            <a:rPr lang="en-US"/>
            <a:t>Activity: AgePlay kits and 20 menus</a:t>
          </a:r>
        </a:p>
      </dgm:t>
    </dgm:pt>
    <dgm:pt modelId="{9AF02DBF-400F-4FBE-8C57-870950A245C5}" type="parTrans" cxnId="{6F26553C-EAFD-416E-80A2-3C5158B0F99E}">
      <dgm:prSet/>
      <dgm:spPr/>
      <dgm:t>
        <a:bodyPr/>
        <a:lstStyle/>
        <a:p>
          <a:endParaRPr lang="en-US"/>
        </a:p>
      </dgm:t>
    </dgm:pt>
    <dgm:pt modelId="{EC14E488-77F5-40E5-9650-FAA7ABA3C36C}" type="sibTrans" cxnId="{6F26553C-EAFD-416E-80A2-3C5158B0F99E}">
      <dgm:prSet/>
      <dgm:spPr/>
      <dgm:t>
        <a:bodyPr/>
        <a:lstStyle/>
        <a:p>
          <a:endParaRPr lang="en-US"/>
        </a:p>
      </dgm:t>
    </dgm:pt>
    <dgm:pt modelId="{C24232AD-B308-4EF8-BDBE-AFFB60BAD23B}">
      <dgm:prSet/>
      <dgm:spPr/>
      <dgm:t>
        <a:bodyPr/>
        <a:lstStyle/>
        <a:p>
          <a:r>
            <a:rPr lang="en-US"/>
            <a:t>Activity: Program assessment</a:t>
          </a:r>
        </a:p>
      </dgm:t>
    </dgm:pt>
    <dgm:pt modelId="{DD874997-6F49-41F3-A557-3ED117DEE1AE}" type="parTrans" cxnId="{BF3F1A1E-DE40-48CD-9164-694C982D9A10}">
      <dgm:prSet/>
      <dgm:spPr/>
      <dgm:t>
        <a:bodyPr/>
        <a:lstStyle/>
        <a:p>
          <a:endParaRPr lang="en-US"/>
        </a:p>
      </dgm:t>
    </dgm:pt>
    <dgm:pt modelId="{5A236E6E-3963-4653-8B93-0F2C0CA8D351}" type="sibTrans" cxnId="{BF3F1A1E-DE40-48CD-9164-694C982D9A10}">
      <dgm:prSet/>
      <dgm:spPr/>
      <dgm:t>
        <a:bodyPr/>
        <a:lstStyle/>
        <a:p>
          <a:endParaRPr lang="en-US"/>
        </a:p>
      </dgm:t>
    </dgm:pt>
    <dgm:pt modelId="{4FD01AEE-ECDA-F74F-BF99-B31AA14A0E02}" type="pres">
      <dgm:prSet presAssocID="{E1C41608-F867-4516-BE04-FE6B20CEDB97}" presName="linear" presStyleCnt="0">
        <dgm:presLayoutVars>
          <dgm:dir/>
          <dgm:animLvl val="lvl"/>
          <dgm:resizeHandles val="exact"/>
        </dgm:presLayoutVars>
      </dgm:prSet>
      <dgm:spPr/>
    </dgm:pt>
    <dgm:pt modelId="{10696DE5-3D61-3D46-B94E-9A986D9679A6}" type="pres">
      <dgm:prSet presAssocID="{96253943-F743-4C2A-B8FA-B4D82FEFE9E5}" presName="parentLin" presStyleCnt="0"/>
      <dgm:spPr/>
    </dgm:pt>
    <dgm:pt modelId="{F18CBF67-0ED2-AE49-80D7-23FFE4EF9DB4}" type="pres">
      <dgm:prSet presAssocID="{96253943-F743-4C2A-B8FA-B4D82FEFE9E5}" presName="parentLeftMargin" presStyleLbl="node1" presStyleIdx="0" presStyleCnt="2"/>
      <dgm:spPr/>
    </dgm:pt>
    <dgm:pt modelId="{C4B7FF08-D642-5D4C-9723-F2EC4929285F}" type="pres">
      <dgm:prSet presAssocID="{96253943-F743-4C2A-B8FA-B4D82FEFE9E5}" presName="parentText" presStyleLbl="node1" presStyleIdx="0" presStyleCnt="2">
        <dgm:presLayoutVars>
          <dgm:chMax val="0"/>
          <dgm:bulletEnabled val="1"/>
        </dgm:presLayoutVars>
      </dgm:prSet>
      <dgm:spPr/>
    </dgm:pt>
    <dgm:pt modelId="{7A4C0172-BE0C-A544-A21D-3DDA002407F8}" type="pres">
      <dgm:prSet presAssocID="{96253943-F743-4C2A-B8FA-B4D82FEFE9E5}" presName="negativeSpace" presStyleCnt="0"/>
      <dgm:spPr/>
    </dgm:pt>
    <dgm:pt modelId="{196462BD-FDB0-634C-95B4-5CE9FA7828E3}" type="pres">
      <dgm:prSet presAssocID="{96253943-F743-4C2A-B8FA-B4D82FEFE9E5}" presName="childText" presStyleLbl="conFgAcc1" presStyleIdx="0" presStyleCnt="2">
        <dgm:presLayoutVars>
          <dgm:bulletEnabled val="1"/>
        </dgm:presLayoutVars>
      </dgm:prSet>
      <dgm:spPr/>
    </dgm:pt>
    <dgm:pt modelId="{FFE59B4C-E825-094E-85DA-C2C72F43FC36}" type="pres">
      <dgm:prSet presAssocID="{DB979D0B-954B-49AC-AE7B-0CC2A9D0597B}" presName="spaceBetweenRectangles" presStyleCnt="0"/>
      <dgm:spPr/>
    </dgm:pt>
    <dgm:pt modelId="{38746BDE-4F0B-3141-899A-0DC56250F33F}" type="pres">
      <dgm:prSet presAssocID="{69C8F3E0-B6D3-487D-8168-7A8F1CF608FB}" presName="parentLin" presStyleCnt="0"/>
      <dgm:spPr/>
    </dgm:pt>
    <dgm:pt modelId="{80AB7C31-5908-6B43-962D-3DBF3389D9B7}" type="pres">
      <dgm:prSet presAssocID="{69C8F3E0-B6D3-487D-8168-7A8F1CF608FB}" presName="parentLeftMargin" presStyleLbl="node1" presStyleIdx="0" presStyleCnt="2"/>
      <dgm:spPr/>
    </dgm:pt>
    <dgm:pt modelId="{F37716A3-64BC-1845-A169-755752781CCD}" type="pres">
      <dgm:prSet presAssocID="{69C8F3E0-B6D3-487D-8168-7A8F1CF608FB}" presName="parentText" presStyleLbl="node1" presStyleIdx="1" presStyleCnt="2">
        <dgm:presLayoutVars>
          <dgm:chMax val="0"/>
          <dgm:bulletEnabled val="1"/>
        </dgm:presLayoutVars>
      </dgm:prSet>
      <dgm:spPr/>
    </dgm:pt>
    <dgm:pt modelId="{D4C2EAA9-63BB-8840-935B-A223FBBCF4E3}" type="pres">
      <dgm:prSet presAssocID="{69C8F3E0-B6D3-487D-8168-7A8F1CF608FB}" presName="negativeSpace" presStyleCnt="0"/>
      <dgm:spPr/>
    </dgm:pt>
    <dgm:pt modelId="{86404ACB-0210-CF46-976D-C030E4D748CD}" type="pres">
      <dgm:prSet presAssocID="{69C8F3E0-B6D3-487D-8168-7A8F1CF608FB}" presName="childText" presStyleLbl="conFgAcc1" presStyleIdx="1" presStyleCnt="2">
        <dgm:presLayoutVars>
          <dgm:bulletEnabled val="1"/>
        </dgm:presLayoutVars>
      </dgm:prSet>
      <dgm:spPr/>
    </dgm:pt>
  </dgm:ptLst>
  <dgm:cxnLst>
    <dgm:cxn modelId="{10286B08-9511-43E7-8753-CDC0B428CF1D}" srcId="{69C8F3E0-B6D3-487D-8168-7A8F1CF608FB}" destId="{44872DF2-12EC-4C9F-B93A-2FD841E4D112}" srcOrd="1" destOrd="0" parTransId="{FA5108D6-9023-4B44-A250-3F312646CDC2}" sibTransId="{D67D8C22-3112-47D2-8A21-D539A02DA61F}"/>
    <dgm:cxn modelId="{89519F0C-CC57-E547-B71E-4B662BF0DEB4}" type="presOf" srcId="{065FE16D-7021-4F4D-BE2A-55C8DC9071F6}" destId="{86404ACB-0210-CF46-976D-C030E4D748CD}" srcOrd="0" destOrd="5" presId="urn:microsoft.com/office/officeart/2005/8/layout/list1"/>
    <dgm:cxn modelId="{57FBE311-0CB7-4284-A905-04646EE7B7D7}" srcId="{69C8F3E0-B6D3-487D-8168-7A8F1CF608FB}" destId="{929369BC-18A9-496B-88AD-446AAE8DE222}" srcOrd="9" destOrd="0" parTransId="{EC3E788A-6C9A-48A0-BE56-BA75B966A362}" sibTransId="{99B85F59-56A1-48B8-99A2-9AC4262F7F0B}"/>
    <dgm:cxn modelId="{BF3F1A1E-DE40-48CD-9164-694C982D9A10}" srcId="{69C8F3E0-B6D3-487D-8168-7A8F1CF608FB}" destId="{C24232AD-B308-4EF8-BDBE-AFFB60BAD23B}" srcOrd="13" destOrd="0" parTransId="{DD874997-6F49-41F3-A557-3ED117DEE1AE}" sibTransId="{5A236E6E-3963-4653-8B93-0F2C0CA8D351}"/>
    <dgm:cxn modelId="{C8774727-55BD-487A-96E2-3F0B3F96FA8A}" srcId="{929369BC-18A9-496B-88AD-446AAE8DE222}" destId="{EB6C646A-01AF-4264-9B5D-43FD71526758}" srcOrd="0" destOrd="0" parTransId="{AB6926F0-F970-4E28-9595-3476376211EB}" sibTransId="{B43789C7-7560-4D86-8D69-0F578B4AF121}"/>
    <dgm:cxn modelId="{323D3F2E-0D05-4C74-BC01-3B3720AC3821}" srcId="{E1C41608-F867-4516-BE04-FE6B20CEDB97}" destId="{96253943-F743-4C2A-B8FA-B4D82FEFE9E5}" srcOrd="0" destOrd="0" parTransId="{8526FF55-71C3-475F-813F-12816C32A91B}" sibTransId="{DB979D0B-954B-49AC-AE7B-0CC2A9D0597B}"/>
    <dgm:cxn modelId="{E0CD9E30-84CD-4FAD-883D-1CBF70090CC4}" srcId="{69C8F3E0-B6D3-487D-8168-7A8F1CF608FB}" destId="{FF80E9F4-A1A4-482B-B5E5-12DA10277072}" srcOrd="7" destOrd="0" parTransId="{D620031B-6BAA-442B-8912-5E3ABB6017AA}" sibTransId="{23577BE9-DC41-4DF0-B5E5-09AC34E50C86}"/>
    <dgm:cxn modelId="{1EC58D34-AD25-5F42-AE7D-F13856CDB453}" type="presOf" srcId="{96253943-F743-4C2A-B8FA-B4D82FEFE9E5}" destId="{C4B7FF08-D642-5D4C-9723-F2EC4929285F}" srcOrd="1" destOrd="0" presId="urn:microsoft.com/office/officeart/2005/8/layout/list1"/>
    <dgm:cxn modelId="{8C2FA834-0354-DF4C-8D49-66F990CE88DA}" type="presOf" srcId="{69C8F3E0-B6D3-487D-8168-7A8F1CF608FB}" destId="{80AB7C31-5908-6B43-962D-3DBF3389D9B7}" srcOrd="0" destOrd="0" presId="urn:microsoft.com/office/officeart/2005/8/layout/list1"/>
    <dgm:cxn modelId="{25914037-68AA-4A04-90F8-28046E2EC08C}" srcId="{69C8F3E0-B6D3-487D-8168-7A8F1CF608FB}" destId="{065FE16D-7021-4F4D-BE2A-55C8DC9071F6}" srcOrd="5" destOrd="0" parTransId="{117D5AB9-DF18-47E7-9F8C-B11DC386E794}" sibTransId="{056DEF92-C0A1-42EF-91CB-1D69FD2B2DCD}"/>
    <dgm:cxn modelId="{A78D8F38-A8FC-4285-9EC8-C2BE25804184}" srcId="{69C8F3E0-B6D3-487D-8168-7A8F1CF608FB}" destId="{EB0C74DC-C071-4D21-BCD3-31BD635DBC9B}" srcOrd="8" destOrd="0" parTransId="{C2BC6C6D-D90D-4B8D-BF15-58AFBD39E044}" sibTransId="{B3E52E55-D3DB-4A3F-8C90-29B45B59EE6C}"/>
    <dgm:cxn modelId="{6F26553C-EAFD-416E-80A2-3C5158B0F99E}" srcId="{69C8F3E0-B6D3-487D-8168-7A8F1CF608FB}" destId="{9DED8689-2BE0-4DC4-84CE-A668C0413047}" srcOrd="12" destOrd="0" parTransId="{9AF02DBF-400F-4FBE-8C57-870950A245C5}" sibTransId="{EC14E488-77F5-40E5-9650-FAA7ABA3C36C}"/>
    <dgm:cxn modelId="{F6594C44-173A-49A0-824E-E023A9C5D39C}" srcId="{69C8F3E0-B6D3-487D-8168-7A8F1CF608FB}" destId="{5E588644-0DB3-4748-883F-3A63744D9666}" srcOrd="4" destOrd="0" parTransId="{1D9ABA0B-DF2F-4857-9734-8FCDF5DF0F2E}" sibTransId="{7CD47DDC-FDE7-4ECB-9C4F-A9F6BE2AA2E4}"/>
    <dgm:cxn modelId="{0D69134A-2929-1E44-855B-FBB09407DE7E}" type="presOf" srcId="{5E588644-0DB3-4748-883F-3A63744D9666}" destId="{86404ACB-0210-CF46-976D-C030E4D748CD}" srcOrd="0" destOrd="4" presId="urn:microsoft.com/office/officeart/2005/8/layout/list1"/>
    <dgm:cxn modelId="{B75CBD4C-14FF-4202-9795-0FDFB684874B}" srcId="{69C8F3E0-B6D3-487D-8168-7A8F1CF608FB}" destId="{2ABEDD0D-C9F9-42D1-BB44-1BBC161D4F2A}" srcOrd="10" destOrd="0" parTransId="{3D128099-A7AC-4387-9E62-93577B887F7B}" sibTransId="{48DFDC10-AFEC-44EB-AA0E-C8FDDE4C8D7D}"/>
    <dgm:cxn modelId="{6C59464D-F897-584A-A7A1-F52C660E7868}" type="presOf" srcId="{E1C41608-F867-4516-BE04-FE6B20CEDB97}" destId="{4FD01AEE-ECDA-F74F-BF99-B31AA14A0E02}" srcOrd="0" destOrd="0" presId="urn:microsoft.com/office/officeart/2005/8/layout/list1"/>
    <dgm:cxn modelId="{A9C13954-DAB8-4FB2-BF12-1D6E2A2FC602}" srcId="{69C8F3E0-B6D3-487D-8168-7A8F1CF608FB}" destId="{391022AB-0A3A-411C-B7CD-A6F3C479F237}" srcOrd="3" destOrd="0" parTransId="{1C2B142D-2669-410E-92FA-7567878F4976}" sibTransId="{3C651C86-1CB7-4C21-B1E9-18925DE0219E}"/>
    <dgm:cxn modelId="{9C70ED56-C80A-2C42-B15E-387EFF83567A}" type="presOf" srcId="{F195320E-4017-47AF-B108-4A2EB2037E12}" destId="{86404ACB-0210-CF46-976D-C030E4D748CD}" srcOrd="0" destOrd="6" presId="urn:microsoft.com/office/officeart/2005/8/layout/list1"/>
    <dgm:cxn modelId="{5001C757-2D56-E644-9834-B65E9DBBB977}" type="presOf" srcId="{69C8F3E0-B6D3-487D-8168-7A8F1CF608FB}" destId="{F37716A3-64BC-1845-A169-755752781CCD}" srcOrd="1" destOrd="0" presId="urn:microsoft.com/office/officeart/2005/8/layout/list1"/>
    <dgm:cxn modelId="{B8BC9C5B-FA4E-A342-8AFF-E01DC2D715EF}" type="presOf" srcId="{FF80E9F4-A1A4-482B-B5E5-12DA10277072}" destId="{86404ACB-0210-CF46-976D-C030E4D748CD}" srcOrd="0" destOrd="7" presId="urn:microsoft.com/office/officeart/2005/8/layout/list1"/>
    <dgm:cxn modelId="{86D5186A-1F91-AA42-8BF6-C5F54CAB96B6}" type="presOf" srcId="{55887435-25A3-4E18-AAD2-FD1C6E42C361}" destId="{86404ACB-0210-CF46-976D-C030E4D748CD}" srcOrd="0" destOrd="2" presId="urn:microsoft.com/office/officeart/2005/8/layout/list1"/>
    <dgm:cxn modelId="{37027B7F-76B3-4545-B1EA-2BFF50070E65}" srcId="{69C8F3E0-B6D3-487D-8168-7A8F1CF608FB}" destId="{6E2FB6FB-D74E-4157-BF24-D9541C4C0625}" srcOrd="0" destOrd="0" parTransId="{20573CE5-E946-49D4-8104-84EB26620F5E}" sibTransId="{AE59329C-8F88-4B14-A654-9D087CF42A73}"/>
    <dgm:cxn modelId="{60A69883-58F5-4FD7-9336-02A8CB6E2983}" srcId="{E1C41608-F867-4516-BE04-FE6B20CEDB97}" destId="{69C8F3E0-B6D3-487D-8168-7A8F1CF608FB}" srcOrd="1" destOrd="0" parTransId="{ADB668B7-9D4A-4083-B558-1B21A45DA5CD}" sibTransId="{CA8179DA-846B-4EC5-A66B-7FDD5B702841}"/>
    <dgm:cxn modelId="{FF516795-EDF3-6A49-9DFC-85BDFB6FD006}" type="presOf" srcId="{9DED8689-2BE0-4DC4-84CE-A668C0413047}" destId="{86404ACB-0210-CF46-976D-C030E4D748CD}" srcOrd="0" destOrd="13" presId="urn:microsoft.com/office/officeart/2005/8/layout/list1"/>
    <dgm:cxn modelId="{C18CF39D-FD20-D344-B4A3-4B839DEB85C1}" type="presOf" srcId="{391022AB-0A3A-411C-B7CD-A6F3C479F237}" destId="{86404ACB-0210-CF46-976D-C030E4D748CD}" srcOrd="0" destOrd="3" presId="urn:microsoft.com/office/officeart/2005/8/layout/list1"/>
    <dgm:cxn modelId="{7C013DB7-C622-4EDA-A718-146650099BD1}" srcId="{69C8F3E0-B6D3-487D-8168-7A8F1CF608FB}" destId="{55887435-25A3-4E18-AAD2-FD1C6E42C361}" srcOrd="2" destOrd="0" parTransId="{C4B8928E-CBFD-4200-82E0-323874E60B2C}" sibTransId="{869E021D-310E-43CA-86A0-E3AE6DBF6564}"/>
    <dgm:cxn modelId="{E6F758CC-7234-AC43-B24D-6C556B3D03CA}" type="presOf" srcId="{6E2FB6FB-D74E-4157-BF24-D9541C4C0625}" destId="{86404ACB-0210-CF46-976D-C030E4D748CD}" srcOrd="0" destOrd="0" presId="urn:microsoft.com/office/officeart/2005/8/layout/list1"/>
    <dgm:cxn modelId="{84669CD0-96E2-4049-81B8-3C1AF1A0347C}" type="presOf" srcId="{EB6C646A-01AF-4264-9B5D-43FD71526758}" destId="{86404ACB-0210-CF46-976D-C030E4D748CD}" srcOrd="0" destOrd="10" presId="urn:microsoft.com/office/officeart/2005/8/layout/list1"/>
    <dgm:cxn modelId="{87CD4CD4-BF57-A649-BDD3-88EFC5A053A8}" type="presOf" srcId="{F9BC00F6-8E6A-41A5-B316-6F6D17740800}" destId="{86404ACB-0210-CF46-976D-C030E4D748CD}" srcOrd="0" destOrd="12" presId="urn:microsoft.com/office/officeart/2005/8/layout/list1"/>
    <dgm:cxn modelId="{D7A9ADD4-84F2-064A-A23C-3FFA3098BDB3}" type="presOf" srcId="{96253943-F743-4C2A-B8FA-B4D82FEFE9E5}" destId="{F18CBF67-0ED2-AE49-80D7-23FFE4EF9DB4}" srcOrd="0" destOrd="0" presId="urn:microsoft.com/office/officeart/2005/8/layout/list1"/>
    <dgm:cxn modelId="{F1A0DCD5-B67D-453E-BA90-33BAB26304F9}" srcId="{69C8F3E0-B6D3-487D-8168-7A8F1CF608FB}" destId="{F195320E-4017-47AF-B108-4A2EB2037E12}" srcOrd="6" destOrd="0" parTransId="{12AE943B-5A66-4ECB-AB5B-4D36212A21DA}" sibTransId="{585C2ECF-A375-452A-927D-469C9E233D9A}"/>
    <dgm:cxn modelId="{C57DBCDB-8402-124B-BBE3-B7080249709D}" type="presOf" srcId="{2ABEDD0D-C9F9-42D1-BB44-1BBC161D4F2A}" destId="{86404ACB-0210-CF46-976D-C030E4D748CD}" srcOrd="0" destOrd="11" presId="urn:microsoft.com/office/officeart/2005/8/layout/list1"/>
    <dgm:cxn modelId="{01EAB9DD-A956-6B40-99DE-9A4F5B8440C4}" type="presOf" srcId="{929369BC-18A9-496B-88AD-446AAE8DE222}" destId="{86404ACB-0210-CF46-976D-C030E4D748CD}" srcOrd="0" destOrd="9" presId="urn:microsoft.com/office/officeart/2005/8/layout/list1"/>
    <dgm:cxn modelId="{8279A4E5-EF68-4B72-B6CA-6E01CF1F3674}" srcId="{69C8F3E0-B6D3-487D-8168-7A8F1CF608FB}" destId="{F9BC00F6-8E6A-41A5-B316-6F6D17740800}" srcOrd="11" destOrd="0" parTransId="{301A04B5-BE52-4F7E-95AF-27359E6BCD5B}" sibTransId="{D42FE2FE-AFB8-423B-AD0A-53CEBE4F4A6D}"/>
    <dgm:cxn modelId="{18FB20EB-25A0-454B-A5AB-404CFBD345BB}" type="presOf" srcId="{C24232AD-B308-4EF8-BDBE-AFFB60BAD23B}" destId="{86404ACB-0210-CF46-976D-C030E4D748CD}" srcOrd="0" destOrd="14" presId="urn:microsoft.com/office/officeart/2005/8/layout/list1"/>
    <dgm:cxn modelId="{4FE8A2F1-C4C3-F640-9ADE-93BE9D0344BE}" type="presOf" srcId="{EB0C74DC-C071-4D21-BCD3-31BD635DBC9B}" destId="{86404ACB-0210-CF46-976D-C030E4D748CD}" srcOrd="0" destOrd="8" presId="urn:microsoft.com/office/officeart/2005/8/layout/list1"/>
    <dgm:cxn modelId="{A7F791FF-4645-F44C-B70A-083A49C254CB}" type="presOf" srcId="{44872DF2-12EC-4C9F-B93A-2FD841E4D112}" destId="{86404ACB-0210-CF46-976D-C030E4D748CD}" srcOrd="0" destOrd="1" presId="urn:microsoft.com/office/officeart/2005/8/layout/list1"/>
    <dgm:cxn modelId="{FB30C365-8E94-DA43-9A3D-1BE5585C3BA3}" type="presParOf" srcId="{4FD01AEE-ECDA-F74F-BF99-B31AA14A0E02}" destId="{10696DE5-3D61-3D46-B94E-9A986D9679A6}" srcOrd="0" destOrd="0" presId="urn:microsoft.com/office/officeart/2005/8/layout/list1"/>
    <dgm:cxn modelId="{EC63F582-7CDD-4F41-89FB-FDAF018A1F14}" type="presParOf" srcId="{10696DE5-3D61-3D46-B94E-9A986D9679A6}" destId="{F18CBF67-0ED2-AE49-80D7-23FFE4EF9DB4}" srcOrd="0" destOrd="0" presId="urn:microsoft.com/office/officeart/2005/8/layout/list1"/>
    <dgm:cxn modelId="{8725BD7B-6D85-144A-ADFA-9A8B44BEF421}" type="presParOf" srcId="{10696DE5-3D61-3D46-B94E-9A986D9679A6}" destId="{C4B7FF08-D642-5D4C-9723-F2EC4929285F}" srcOrd="1" destOrd="0" presId="urn:microsoft.com/office/officeart/2005/8/layout/list1"/>
    <dgm:cxn modelId="{822E32F2-F3BA-7047-8456-DF2360C92B9B}" type="presParOf" srcId="{4FD01AEE-ECDA-F74F-BF99-B31AA14A0E02}" destId="{7A4C0172-BE0C-A544-A21D-3DDA002407F8}" srcOrd="1" destOrd="0" presId="urn:microsoft.com/office/officeart/2005/8/layout/list1"/>
    <dgm:cxn modelId="{021D9703-383E-A04D-AA10-34C920950014}" type="presParOf" srcId="{4FD01AEE-ECDA-F74F-BF99-B31AA14A0E02}" destId="{196462BD-FDB0-634C-95B4-5CE9FA7828E3}" srcOrd="2" destOrd="0" presId="urn:microsoft.com/office/officeart/2005/8/layout/list1"/>
    <dgm:cxn modelId="{69EE9662-E7A8-8C4B-9ADC-F47995A3DFA2}" type="presParOf" srcId="{4FD01AEE-ECDA-F74F-BF99-B31AA14A0E02}" destId="{FFE59B4C-E825-094E-85DA-C2C72F43FC36}" srcOrd="3" destOrd="0" presId="urn:microsoft.com/office/officeart/2005/8/layout/list1"/>
    <dgm:cxn modelId="{1D8843FF-E9AB-954F-8538-8876E193C50A}" type="presParOf" srcId="{4FD01AEE-ECDA-F74F-BF99-B31AA14A0E02}" destId="{38746BDE-4F0B-3141-899A-0DC56250F33F}" srcOrd="4" destOrd="0" presId="urn:microsoft.com/office/officeart/2005/8/layout/list1"/>
    <dgm:cxn modelId="{B3AFF83E-1000-C648-9E27-9A97A22A1451}" type="presParOf" srcId="{38746BDE-4F0B-3141-899A-0DC56250F33F}" destId="{80AB7C31-5908-6B43-962D-3DBF3389D9B7}" srcOrd="0" destOrd="0" presId="urn:microsoft.com/office/officeart/2005/8/layout/list1"/>
    <dgm:cxn modelId="{799DF364-872F-8346-85AB-8DF0161277E8}" type="presParOf" srcId="{38746BDE-4F0B-3141-899A-0DC56250F33F}" destId="{F37716A3-64BC-1845-A169-755752781CCD}" srcOrd="1" destOrd="0" presId="urn:microsoft.com/office/officeart/2005/8/layout/list1"/>
    <dgm:cxn modelId="{B4C53753-61BF-E54F-979D-B7DA4338F38B}" type="presParOf" srcId="{4FD01AEE-ECDA-F74F-BF99-B31AA14A0E02}" destId="{D4C2EAA9-63BB-8840-935B-A223FBBCF4E3}" srcOrd="5" destOrd="0" presId="urn:microsoft.com/office/officeart/2005/8/layout/list1"/>
    <dgm:cxn modelId="{95D9B38E-4276-9E40-B741-F7D2FDEA12E9}" type="presParOf" srcId="{4FD01AEE-ECDA-F74F-BF99-B31AA14A0E02}" destId="{86404ACB-0210-CF46-976D-C030E4D748CD}"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07DA6E-5713-4ED8-AD26-F1C9D3DF3B43}"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3676BAC5-183E-4C28-9069-3918D386DAFB}">
      <dgm:prSet/>
      <dgm:spPr/>
      <dgm:t>
        <a:bodyPr/>
        <a:lstStyle/>
        <a:p>
          <a:r>
            <a:rPr lang="en-GB"/>
            <a:t>Knowing your audience</a:t>
          </a:r>
          <a:endParaRPr lang="en-US"/>
        </a:p>
      </dgm:t>
    </dgm:pt>
    <dgm:pt modelId="{497E90BD-13C8-427E-B094-6259F6A6B7FD}" type="parTrans" cxnId="{670BA9EB-B72C-4922-9C41-7AD379BBC4B7}">
      <dgm:prSet/>
      <dgm:spPr/>
      <dgm:t>
        <a:bodyPr/>
        <a:lstStyle/>
        <a:p>
          <a:endParaRPr lang="en-US"/>
        </a:p>
      </dgm:t>
    </dgm:pt>
    <dgm:pt modelId="{20FBF9B4-C5EB-4527-8E69-C352C50039B6}" type="sibTrans" cxnId="{670BA9EB-B72C-4922-9C41-7AD379BBC4B7}">
      <dgm:prSet/>
      <dgm:spPr/>
      <dgm:t>
        <a:bodyPr/>
        <a:lstStyle/>
        <a:p>
          <a:endParaRPr lang="en-US"/>
        </a:p>
      </dgm:t>
    </dgm:pt>
    <dgm:pt modelId="{796BEEF0-ED80-483F-A8E1-633E5FC45C03}">
      <dgm:prSet/>
      <dgm:spPr/>
      <dgm:t>
        <a:bodyPr/>
        <a:lstStyle/>
        <a:p>
          <a:r>
            <a:rPr lang="en-GB"/>
            <a:t>Having good objectives – plan</a:t>
          </a:r>
          <a:endParaRPr lang="en-US"/>
        </a:p>
      </dgm:t>
    </dgm:pt>
    <dgm:pt modelId="{75B57BB6-40EC-4B61-8D84-C591F6F46C1B}" type="parTrans" cxnId="{BA759716-CBB9-4712-9EBE-F3746C953F5B}">
      <dgm:prSet/>
      <dgm:spPr/>
      <dgm:t>
        <a:bodyPr/>
        <a:lstStyle/>
        <a:p>
          <a:endParaRPr lang="en-US"/>
        </a:p>
      </dgm:t>
    </dgm:pt>
    <dgm:pt modelId="{0CB33EA6-967B-45A5-91D0-5728A5B7F7B7}" type="sibTrans" cxnId="{BA759716-CBB9-4712-9EBE-F3746C953F5B}">
      <dgm:prSet/>
      <dgm:spPr/>
      <dgm:t>
        <a:bodyPr/>
        <a:lstStyle/>
        <a:p>
          <a:endParaRPr lang="en-US"/>
        </a:p>
      </dgm:t>
    </dgm:pt>
    <dgm:pt modelId="{6AB6A1AC-F2C3-4EAC-B852-F797F7B0E75C}">
      <dgm:prSet/>
      <dgm:spPr/>
      <dgm:t>
        <a:bodyPr/>
        <a:lstStyle/>
        <a:p>
          <a:r>
            <a:rPr lang="en-GB"/>
            <a:t>Listening to participants needs</a:t>
          </a:r>
          <a:endParaRPr lang="en-US"/>
        </a:p>
      </dgm:t>
    </dgm:pt>
    <dgm:pt modelId="{07BD9C64-CFED-4251-AB28-B533D217CCAB}" type="parTrans" cxnId="{4869B83D-C5E9-4FC5-B45F-4B0A62BDEB8B}">
      <dgm:prSet/>
      <dgm:spPr/>
      <dgm:t>
        <a:bodyPr/>
        <a:lstStyle/>
        <a:p>
          <a:endParaRPr lang="en-US"/>
        </a:p>
      </dgm:t>
    </dgm:pt>
    <dgm:pt modelId="{AE9BCB82-D239-48FE-B9CF-FBEEAAA35FF9}" type="sibTrans" cxnId="{4869B83D-C5E9-4FC5-B45F-4B0A62BDEB8B}">
      <dgm:prSet/>
      <dgm:spPr/>
      <dgm:t>
        <a:bodyPr/>
        <a:lstStyle/>
        <a:p>
          <a:endParaRPr lang="en-US"/>
        </a:p>
      </dgm:t>
    </dgm:pt>
    <dgm:pt modelId="{F378B2E7-3BA7-43AE-BC06-D1C98BD698E3}">
      <dgm:prSet/>
      <dgm:spPr/>
      <dgm:t>
        <a:bodyPr/>
        <a:lstStyle/>
        <a:p>
          <a:r>
            <a:rPr lang="en-GB"/>
            <a:t>Enabling interaction between participants</a:t>
          </a:r>
          <a:endParaRPr lang="en-US"/>
        </a:p>
      </dgm:t>
    </dgm:pt>
    <dgm:pt modelId="{A780E7FE-EFA6-4EDC-9A52-5CD985E00E74}" type="parTrans" cxnId="{4CB0468C-B004-4CFC-8A75-F15B9A9483CC}">
      <dgm:prSet/>
      <dgm:spPr/>
      <dgm:t>
        <a:bodyPr/>
        <a:lstStyle/>
        <a:p>
          <a:endParaRPr lang="en-US"/>
        </a:p>
      </dgm:t>
    </dgm:pt>
    <dgm:pt modelId="{14482E72-29D2-486B-A6B6-01A616EF3AEA}" type="sibTrans" cxnId="{4CB0468C-B004-4CFC-8A75-F15B9A9483CC}">
      <dgm:prSet/>
      <dgm:spPr/>
      <dgm:t>
        <a:bodyPr/>
        <a:lstStyle/>
        <a:p>
          <a:endParaRPr lang="en-US"/>
        </a:p>
      </dgm:t>
    </dgm:pt>
    <dgm:pt modelId="{62DA4385-BF2E-41F0-8A09-1CA8AB399DF9}">
      <dgm:prSet/>
      <dgm:spPr/>
      <dgm:t>
        <a:bodyPr/>
        <a:lstStyle/>
        <a:p>
          <a:r>
            <a:rPr lang="en-GB"/>
            <a:t>Using questions – facilitate not lecture</a:t>
          </a:r>
          <a:endParaRPr lang="en-US"/>
        </a:p>
      </dgm:t>
    </dgm:pt>
    <dgm:pt modelId="{CB8FEF27-3D2B-444B-A905-5B36672236D3}" type="parTrans" cxnId="{C9FAE8C7-D1B6-44B2-B5D5-3C00775A4762}">
      <dgm:prSet/>
      <dgm:spPr/>
      <dgm:t>
        <a:bodyPr/>
        <a:lstStyle/>
        <a:p>
          <a:endParaRPr lang="en-US"/>
        </a:p>
      </dgm:t>
    </dgm:pt>
    <dgm:pt modelId="{F2770748-F7FF-4298-9FB7-4C2679B79957}" type="sibTrans" cxnId="{C9FAE8C7-D1B6-44B2-B5D5-3C00775A4762}">
      <dgm:prSet/>
      <dgm:spPr/>
      <dgm:t>
        <a:bodyPr/>
        <a:lstStyle/>
        <a:p>
          <a:endParaRPr lang="en-US"/>
        </a:p>
      </dgm:t>
    </dgm:pt>
    <dgm:pt modelId="{3719B933-4F32-41F9-953B-9224B984A0A4}">
      <dgm:prSet/>
      <dgm:spPr/>
      <dgm:t>
        <a:bodyPr/>
        <a:lstStyle/>
        <a:p>
          <a:r>
            <a:rPr lang="en-GB"/>
            <a:t>Anecdotes and case studies</a:t>
          </a:r>
          <a:endParaRPr lang="en-US"/>
        </a:p>
      </dgm:t>
    </dgm:pt>
    <dgm:pt modelId="{1F7FFE52-A335-4A0D-AE3F-5B6EEA50FF5F}" type="parTrans" cxnId="{203409CD-C732-4414-AEED-07E480EBA8D5}">
      <dgm:prSet/>
      <dgm:spPr/>
      <dgm:t>
        <a:bodyPr/>
        <a:lstStyle/>
        <a:p>
          <a:endParaRPr lang="en-US"/>
        </a:p>
      </dgm:t>
    </dgm:pt>
    <dgm:pt modelId="{5DF5439E-5BE4-464F-A764-A0CBF2C48E87}" type="sibTrans" cxnId="{203409CD-C732-4414-AEED-07E480EBA8D5}">
      <dgm:prSet/>
      <dgm:spPr/>
      <dgm:t>
        <a:bodyPr/>
        <a:lstStyle/>
        <a:p>
          <a:endParaRPr lang="en-US"/>
        </a:p>
      </dgm:t>
    </dgm:pt>
    <dgm:pt modelId="{59184C7D-880F-436E-8F3A-957A32ABF8C5}">
      <dgm:prSet/>
      <dgm:spPr/>
      <dgm:t>
        <a:bodyPr/>
        <a:lstStyle/>
        <a:p>
          <a:r>
            <a:rPr lang="en-GB"/>
            <a:t>Reflection </a:t>
          </a:r>
          <a:endParaRPr lang="en-US"/>
        </a:p>
      </dgm:t>
    </dgm:pt>
    <dgm:pt modelId="{46406D54-3A3B-4CF0-9CF7-DFBB4BA1D274}" type="parTrans" cxnId="{C8BC9372-4D2F-4D19-9523-E58BD01FF03F}">
      <dgm:prSet/>
      <dgm:spPr/>
      <dgm:t>
        <a:bodyPr/>
        <a:lstStyle/>
        <a:p>
          <a:endParaRPr lang="en-US"/>
        </a:p>
      </dgm:t>
    </dgm:pt>
    <dgm:pt modelId="{526E25F5-D8AF-476A-B508-890EC40DA5FB}" type="sibTrans" cxnId="{C8BC9372-4D2F-4D19-9523-E58BD01FF03F}">
      <dgm:prSet/>
      <dgm:spPr/>
      <dgm:t>
        <a:bodyPr/>
        <a:lstStyle/>
        <a:p>
          <a:endParaRPr lang="en-US"/>
        </a:p>
      </dgm:t>
    </dgm:pt>
    <dgm:pt modelId="{2D555F54-6149-4E26-B8AA-159D4B0FF3CB}">
      <dgm:prSet/>
      <dgm:spPr/>
      <dgm:t>
        <a:bodyPr/>
        <a:lstStyle/>
        <a:p>
          <a:r>
            <a:rPr lang="en-GB"/>
            <a:t>Feedback </a:t>
          </a:r>
          <a:endParaRPr lang="en-US"/>
        </a:p>
      </dgm:t>
    </dgm:pt>
    <dgm:pt modelId="{774211FB-653F-4B38-A7FE-DD7149CCB316}" type="parTrans" cxnId="{F3AF0D45-06E2-4216-8079-600DCF10EE13}">
      <dgm:prSet/>
      <dgm:spPr/>
      <dgm:t>
        <a:bodyPr/>
        <a:lstStyle/>
        <a:p>
          <a:endParaRPr lang="en-US"/>
        </a:p>
      </dgm:t>
    </dgm:pt>
    <dgm:pt modelId="{7CC815C4-EC21-4886-99D1-580F49C603D7}" type="sibTrans" cxnId="{F3AF0D45-06E2-4216-8079-600DCF10EE13}">
      <dgm:prSet/>
      <dgm:spPr/>
      <dgm:t>
        <a:bodyPr/>
        <a:lstStyle/>
        <a:p>
          <a:endParaRPr lang="en-US"/>
        </a:p>
      </dgm:t>
    </dgm:pt>
    <dgm:pt modelId="{516677D0-BEF8-4D7F-A511-80BE05BAB34E}">
      <dgm:prSet/>
      <dgm:spPr/>
      <dgm:t>
        <a:bodyPr/>
        <a:lstStyle/>
        <a:p>
          <a:r>
            <a:rPr lang="en-GB"/>
            <a:t>Evaluation</a:t>
          </a:r>
          <a:endParaRPr lang="en-US"/>
        </a:p>
      </dgm:t>
    </dgm:pt>
    <dgm:pt modelId="{83978B31-3C70-4871-A5F6-C1F9EC5D01B5}" type="parTrans" cxnId="{C184855A-C171-41A5-972F-08F3DC7D4850}">
      <dgm:prSet/>
      <dgm:spPr/>
      <dgm:t>
        <a:bodyPr/>
        <a:lstStyle/>
        <a:p>
          <a:endParaRPr lang="en-US"/>
        </a:p>
      </dgm:t>
    </dgm:pt>
    <dgm:pt modelId="{D98EA61C-8549-4482-98F4-BA026044CE0C}" type="sibTrans" cxnId="{C184855A-C171-41A5-972F-08F3DC7D4850}">
      <dgm:prSet/>
      <dgm:spPr/>
      <dgm:t>
        <a:bodyPr/>
        <a:lstStyle/>
        <a:p>
          <a:endParaRPr lang="en-US"/>
        </a:p>
      </dgm:t>
    </dgm:pt>
    <dgm:pt modelId="{B5E6E22D-6EC8-7845-9212-CD8019F7FE81}" type="pres">
      <dgm:prSet presAssocID="{3107DA6E-5713-4ED8-AD26-F1C9D3DF3B43}" presName="linear" presStyleCnt="0">
        <dgm:presLayoutVars>
          <dgm:animLvl val="lvl"/>
          <dgm:resizeHandles val="exact"/>
        </dgm:presLayoutVars>
      </dgm:prSet>
      <dgm:spPr/>
    </dgm:pt>
    <dgm:pt modelId="{2DBBF8C8-E2B3-0543-A6E9-D7F429FC094B}" type="pres">
      <dgm:prSet presAssocID="{3676BAC5-183E-4C28-9069-3918D386DAFB}" presName="parentText" presStyleLbl="node1" presStyleIdx="0" presStyleCnt="9">
        <dgm:presLayoutVars>
          <dgm:chMax val="0"/>
          <dgm:bulletEnabled val="1"/>
        </dgm:presLayoutVars>
      </dgm:prSet>
      <dgm:spPr/>
    </dgm:pt>
    <dgm:pt modelId="{8BFC5270-4F1F-A040-9FB9-E74668A1EDDF}" type="pres">
      <dgm:prSet presAssocID="{20FBF9B4-C5EB-4527-8E69-C352C50039B6}" presName="spacer" presStyleCnt="0"/>
      <dgm:spPr/>
    </dgm:pt>
    <dgm:pt modelId="{9838F68B-5539-3D42-BE08-E6214387E686}" type="pres">
      <dgm:prSet presAssocID="{796BEEF0-ED80-483F-A8E1-633E5FC45C03}" presName="parentText" presStyleLbl="node1" presStyleIdx="1" presStyleCnt="9">
        <dgm:presLayoutVars>
          <dgm:chMax val="0"/>
          <dgm:bulletEnabled val="1"/>
        </dgm:presLayoutVars>
      </dgm:prSet>
      <dgm:spPr/>
    </dgm:pt>
    <dgm:pt modelId="{3786CD61-B78C-C94D-83D1-EF0D8B04C435}" type="pres">
      <dgm:prSet presAssocID="{0CB33EA6-967B-45A5-91D0-5728A5B7F7B7}" presName="spacer" presStyleCnt="0"/>
      <dgm:spPr/>
    </dgm:pt>
    <dgm:pt modelId="{D93DF3DC-C7DC-1B4F-9A53-D76AA9BCC9BD}" type="pres">
      <dgm:prSet presAssocID="{6AB6A1AC-F2C3-4EAC-B852-F797F7B0E75C}" presName="parentText" presStyleLbl="node1" presStyleIdx="2" presStyleCnt="9">
        <dgm:presLayoutVars>
          <dgm:chMax val="0"/>
          <dgm:bulletEnabled val="1"/>
        </dgm:presLayoutVars>
      </dgm:prSet>
      <dgm:spPr/>
    </dgm:pt>
    <dgm:pt modelId="{0759E8D1-778C-B543-8333-4A2F4E4BAD2B}" type="pres">
      <dgm:prSet presAssocID="{AE9BCB82-D239-48FE-B9CF-FBEEAAA35FF9}" presName="spacer" presStyleCnt="0"/>
      <dgm:spPr/>
    </dgm:pt>
    <dgm:pt modelId="{76E9EDEF-C466-0540-AEF2-657B7BFBB62A}" type="pres">
      <dgm:prSet presAssocID="{F378B2E7-3BA7-43AE-BC06-D1C98BD698E3}" presName="parentText" presStyleLbl="node1" presStyleIdx="3" presStyleCnt="9">
        <dgm:presLayoutVars>
          <dgm:chMax val="0"/>
          <dgm:bulletEnabled val="1"/>
        </dgm:presLayoutVars>
      </dgm:prSet>
      <dgm:spPr/>
    </dgm:pt>
    <dgm:pt modelId="{36E3EC8F-A73F-4F4C-A9A9-27448B17152A}" type="pres">
      <dgm:prSet presAssocID="{14482E72-29D2-486B-A6B6-01A616EF3AEA}" presName="spacer" presStyleCnt="0"/>
      <dgm:spPr/>
    </dgm:pt>
    <dgm:pt modelId="{CC6CE39B-CE0C-A045-A180-521FA5781C24}" type="pres">
      <dgm:prSet presAssocID="{62DA4385-BF2E-41F0-8A09-1CA8AB399DF9}" presName="parentText" presStyleLbl="node1" presStyleIdx="4" presStyleCnt="9">
        <dgm:presLayoutVars>
          <dgm:chMax val="0"/>
          <dgm:bulletEnabled val="1"/>
        </dgm:presLayoutVars>
      </dgm:prSet>
      <dgm:spPr/>
    </dgm:pt>
    <dgm:pt modelId="{4FC7D9DD-5585-354E-A97D-6EB32FE21A1C}" type="pres">
      <dgm:prSet presAssocID="{F2770748-F7FF-4298-9FB7-4C2679B79957}" presName="spacer" presStyleCnt="0"/>
      <dgm:spPr/>
    </dgm:pt>
    <dgm:pt modelId="{7AD38B49-1B7F-8645-9045-E8700EF121A0}" type="pres">
      <dgm:prSet presAssocID="{3719B933-4F32-41F9-953B-9224B984A0A4}" presName="parentText" presStyleLbl="node1" presStyleIdx="5" presStyleCnt="9">
        <dgm:presLayoutVars>
          <dgm:chMax val="0"/>
          <dgm:bulletEnabled val="1"/>
        </dgm:presLayoutVars>
      </dgm:prSet>
      <dgm:spPr/>
    </dgm:pt>
    <dgm:pt modelId="{C2389DC9-979E-2C4B-9CAC-464CEBE6FA43}" type="pres">
      <dgm:prSet presAssocID="{5DF5439E-5BE4-464F-A764-A0CBF2C48E87}" presName="spacer" presStyleCnt="0"/>
      <dgm:spPr/>
    </dgm:pt>
    <dgm:pt modelId="{992BCB57-0577-0540-8BFE-73B2C7534E05}" type="pres">
      <dgm:prSet presAssocID="{59184C7D-880F-436E-8F3A-957A32ABF8C5}" presName="parentText" presStyleLbl="node1" presStyleIdx="6" presStyleCnt="9">
        <dgm:presLayoutVars>
          <dgm:chMax val="0"/>
          <dgm:bulletEnabled val="1"/>
        </dgm:presLayoutVars>
      </dgm:prSet>
      <dgm:spPr/>
    </dgm:pt>
    <dgm:pt modelId="{C926DEE1-1D81-904D-B3D4-7233A1E61363}" type="pres">
      <dgm:prSet presAssocID="{526E25F5-D8AF-476A-B508-890EC40DA5FB}" presName="spacer" presStyleCnt="0"/>
      <dgm:spPr/>
    </dgm:pt>
    <dgm:pt modelId="{4F7154E8-CAD0-7240-871A-F50C915B7630}" type="pres">
      <dgm:prSet presAssocID="{2D555F54-6149-4E26-B8AA-159D4B0FF3CB}" presName="parentText" presStyleLbl="node1" presStyleIdx="7" presStyleCnt="9">
        <dgm:presLayoutVars>
          <dgm:chMax val="0"/>
          <dgm:bulletEnabled val="1"/>
        </dgm:presLayoutVars>
      </dgm:prSet>
      <dgm:spPr/>
    </dgm:pt>
    <dgm:pt modelId="{B8F9C8BC-B0B1-1947-A46B-46A8C4247523}" type="pres">
      <dgm:prSet presAssocID="{7CC815C4-EC21-4886-99D1-580F49C603D7}" presName="spacer" presStyleCnt="0"/>
      <dgm:spPr/>
    </dgm:pt>
    <dgm:pt modelId="{EC627E4C-60AE-0446-9A04-07C105347722}" type="pres">
      <dgm:prSet presAssocID="{516677D0-BEF8-4D7F-A511-80BE05BAB34E}" presName="parentText" presStyleLbl="node1" presStyleIdx="8" presStyleCnt="9">
        <dgm:presLayoutVars>
          <dgm:chMax val="0"/>
          <dgm:bulletEnabled val="1"/>
        </dgm:presLayoutVars>
      </dgm:prSet>
      <dgm:spPr/>
    </dgm:pt>
  </dgm:ptLst>
  <dgm:cxnLst>
    <dgm:cxn modelId="{BA759716-CBB9-4712-9EBE-F3746C953F5B}" srcId="{3107DA6E-5713-4ED8-AD26-F1C9D3DF3B43}" destId="{796BEEF0-ED80-483F-A8E1-633E5FC45C03}" srcOrd="1" destOrd="0" parTransId="{75B57BB6-40EC-4B61-8D84-C591F6F46C1B}" sibTransId="{0CB33EA6-967B-45A5-91D0-5728A5B7F7B7}"/>
    <dgm:cxn modelId="{96B9051B-C56E-5149-9F88-B07A220244C6}" type="presOf" srcId="{796BEEF0-ED80-483F-A8E1-633E5FC45C03}" destId="{9838F68B-5539-3D42-BE08-E6214387E686}" srcOrd="0" destOrd="0" presId="urn:microsoft.com/office/officeart/2005/8/layout/vList2"/>
    <dgm:cxn modelId="{874A3C27-58B3-9B4A-BFFF-5899B2382575}" type="presOf" srcId="{3676BAC5-183E-4C28-9069-3918D386DAFB}" destId="{2DBBF8C8-E2B3-0543-A6E9-D7F429FC094B}" srcOrd="0" destOrd="0" presId="urn:microsoft.com/office/officeart/2005/8/layout/vList2"/>
    <dgm:cxn modelId="{4869B83D-C5E9-4FC5-B45F-4B0A62BDEB8B}" srcId="{3107DA6E-5713-4ED8-AD26-F1C9D3DF3B43}" destId="{6AB6A1AC-F2C3-4EAC-B852-F797F7B0E75C}" srcOrd="2" destOrd="0" parTransId="{07BD9C64-CFED-4251-AB28-B533D217CCAB}" sibTransId="{AE9BCB82-D239-48FE-B9CF-FBEEAAA35FF9}"/>
    <dgm:cxn modelId="{F3AF0D45-06E2-4216-8079-600DCF10EE13}" srcId="{3107DA6E-5713-4ED8-AD26-F1C9D3DF3B43}" destId="{2D555F54-6149-4E26-B8AA-159D4B0FF3CB}" srcOrd="7" destOrd="0" parTransId="{774211FB-653F-4B38-A7FE-DD7149CCB316}" sibTransId="{7CC815C4-EC21-4886-99D1-580F49C603D7}"/>
    <dgm:cxn modelId="{F0459A4E-C83D-654B-91A2-5B86823DB852}" type="presOf" srcId="{2D555F54-6149-4E26-B8AA-159D4B0FF3CB}" destId="{4F7154E8-CAD0-7240-871A-F50C915B7630}" srcOrd="0" destOrd="0" presId="urn:microsoft.com/office/officeart/2005/8/layout/vList2"/>
    <dgm:cxn modelId="{C184855A-C171-41A5-972F-08F3DC7D4850}" srcId="{3107DA6E-5713-4ED8-AD26-F1C9D3DF3B43}" destId="{516677D0-BEF8-4D7F-A511-80BE05BAB34E}" srcOrd="8" destOrd="0" parTransId="{83978B31-3C70-4871-A5F6-C1F9EC5D01B5}" sibTransId="{D98EA61C-8549-4482-98F4-BA026044CE0C}"/>
    <dgm:cxn modelId="{C8BC9372-4D2F-4D19-9523-E58BD01FF03F}" srcId="{3107DA6E-5713-4ED8-AD26-F1C9D3DF3B43}" destId="{59184C7D-880F-436E-8F3A-957A32ABF8C5}" srcOrd="6" destOrd="0" parTransId="{46406D54-3A3B-4CF0-9CF7-DFBB4BA1D274}" sibTransId="{526E25F5-D8AF-476A-B508-890EC40DA5FB}"/>
    <dgm:cxn modelId="{D4093675-F35D-0C46-AA60-D5F744B10F3A}" type="presOf" srcId="{3107DA6E-5713-4ED8-AD26-F1C9D3DF3B43}" destId="{B5E6E22D-6EC8-7845-9212-CD8019F7FE81}" srcOrd="0" destOrd="0" presId="urn:microsoft.com/office/officeart/2005/8/layout/vList2"/>
    <dgm:cxn modelId="{C7B4788A-BDAB-9043-B237-978BC8E57172}" type="presOf" srcId="{59184C7D-880F-436E-8F3A-957A32ABF8C5}" destId="{992BCB57-0577-0540-8BFE-73B2C7534E05}" srcOrd="0" destOrd="0" presId="urn:microsoft.com/office/officeart/2005/8/layout/vList2"/>
    <dgm:cxn modelId="{4CB0468C-B004-4CFC-8A75-F15B9A9483CC}" srcId="{3107DA6E-5713-4ED8-AD26-F1C9D3DF3B43}" destId="{F378B2E7-3BA7-43AE-BC06-D1C98BD698E3}" srcOrd="3" destOrd="0" parTransId="{A780E7FE-EFA6-4EDC-9A52-5CD985E00E74}" sibTransId="{14482E72-29D2-486B-A6B6-01A616EF3AEA}"/>
    <dgm:cxn modelId="{C9FAE8C7-D1B6-44B2-B5D5-3C00775A4762}" srcId="{3107DA6E-5713-4ED8-AD26-F1C9D3DF3B43}" destId="{62DA4385-BF2E-41F0-8A09-1CA8AB399DF9}" srcOrd="4" destOrd="0" parTransId="{CB8FEF27-3D2B-444B-A905-5B36672236D3}" sibTransId="{F2770748-F7FF-4298-9FB7-4C2679B79957}"/>
    <dgm:cxn modelId="{67387DC9-FF53-F14E-8252-772C71221A07}" type="presOf" srcId="{3719B933-4F32-41F9-953B-9224B984A0A4}" destId="{7AD38B49-1B7F-8645-9045-E8700EF121A0}" srcOrd="0" destOrd="0" presId="urn:microsoft.com/office/officeart/2005/8/layout/vList2"/>
    <dgm:cxn modelId="{203409CD-C732-4414-AEED-07E480EBA8D5}" srcId="{3107DA6E-5713-4ED8-AD26-F1C9D3DF3B43}" destId="{3719B933-4F32-41F9-953B-9224B984A0A4}" srcOrd="5" destOrd="0" parTransId="{1F7FFE52-A335-4A0D-AE3F-5B6EEA50FF5F}" sibTransId="{5DF5439E-5BE4-464F-A764-A0CBF2C48E87}"/>
    <dgm:cxn modelId="{F20769CF-21B7-5B46-8F9C-9399CACBD7F1}" type="presOf" srcId="{62DA4385-BF2E-41F0-8A09-1CA8AB399DF9}" destId="{CC6CE39B-CE0C-A045-A180-521FA5781C24}" srcOrd="0" destOrd="0" presId="urn:microsoft.com/office/officeart/2005/8/layout/vList2"/>
    <dgm:cxn modelId="{433FF1D6-0D08-DE4B-8846-46AC9D640324}" type="presOf" srcId="{F378B2E7-3BA7-43AE-BC06-D1C98BD698E3}" destId="{76E9EDEF-C466-0540-AEF2-657B7BFBB62A}" srcOrd="0" destOrd="0" presId="urn:microsoft.com/office/officeart/2005/8/layout/vList2"/>
    <dgm:cxn modelId="{84CF5DE3-9A51-E143-9B4D-078C1BB4A165}" type="presOf" srcId="{516677D0-BEF8-4D7F-A511-80BE05BAB34E}" destId="{EC627E4C-60AE-0446-9A04-07C105347722}" srcOrd="0" destOrd="0" presId="urn:microsoft.com/office/officeart/2005/8/layout/vList2"/>
    <dgm:cxn modelId="{670BA9EB-B72C-4922-9C41-7AD379BBC4B7}" srcId="{3107DA6E-5713-4ED8-AD26-F1C9D3DF3B43}" destId="{3676BAC5-183E-4C28-9069-3918D386DAFB}" srcOrd="0" destOrd="0" parTransId="{497E90BD-13C8-427E-B094-6259F6A6B7FD}" sibTransId="{20FBF9B4-C5EB-4527-8E69-C352C50039B6}"/>
    <dgm:cxn modelId="{3BA476F2-35ED-284A-8E31-B76552FBC37B}" type="presOf" srcId="{6AB6A1AC-F2C3-4EAC-B852-F797F7B0E75C}" destId="{D93DF3DC-C7DC-1B4F-9A53-D76AA9BCC9BD}" srcOrd="0" destOrd="0" presId="urn:microsoft.com/office/officeart/2005/8/layout/vList2"/>
    <dgm:cxn modelId="{BD3148D3-0F77-3349-A8DA-E3A35ED1AC04}" type="presParOf" srcId="{B5E6E22D-6EC8-7845-9212-CD8019F7FE81}" destId="{2DBBF8C8-E2B3-0543-A6E9-D7F429FC094B}" srcOrd="0" destOrd="0" presId="urn:microsoft.com/office/officeart/2005/8/layout/vList2"/>
    <dgm:cxn modelId="{9BCC29FA-3AC7-104E-B4E4-B52430D19ED7}" type="presParOf" srcId="{B5E6E22D-6EC8-7845-9212-CD8019F7FE81}" destId="{8BFC5270-4F1F-A040-9FB9-E74668A1EDDF}" srcOrd="1" destOrd="0" presId="urn:microsoft.com/office/officeart/2005/8/layout/vList2"/>
    <dgm:cxn modelId="{E37820C8-9D23-5146-88FE-B5C272DBFADD}" type="presParOf" srcId="{B5E6E22D-6EC8-7845-9212-CD8019F7FE81}" destId="{9838F68B-5539-3D42-BE08-E6214387E686}" srcOrd="2" destOrd="0" presId="urn:microsoft.com/office/officeart/2005/8/layout/vList2"/>
    <dgm:cxn modelId="{7F6714C2-E13D-C047-BB95-72E22E25A848}" type="presParOf" srcId="{B5E6E22D-6EC8-7845-9212-CD8019F7FE81}" destId="{3786CD61-B78C-C94D-83D1-EF0D8B04C435}" srcOrd="3" destOrd="0" presId="urn:microsoft.com/office/officeart/2005/8/layout/vList2"/>
    <dgm:cxn modelId="{633646B3-A7D0-D043-8F6C-A49835710C61}" type="presParOf" srcId="{B5E6E22D-6EC8-7845-9212-CD8019F7FE81}" destId="{D93DF3DC-C7DC-1B4F-9A53-D76AA9BCC9BD}" srcOrd="4" destOrd="0" presId="urn:microsoft.com/office/officeart/2005/8/layout/vList2"/>
    <dgm:cxn modelId="{9036F274-266B-3843-94F4-06E2F1D92826}" type="presParOf" srcId="{B5E6E22D-6EC8-7845-9212-CD8019F7FE81}" destId="{0759E8D1-778C-B543-8333-4A2F4E4BAD2B}" srcOrd="5" destOrd="0" presId="urn:microsoft.com/office/officeart/2005/8/layout/vList2"/>
    <dgm:cxn modelId="{DD5FF058-8EFF-1A41-896D-5CA920BF43F0}" type="presParOf" srcId="{B5E6E22D-6EC8-7845-9212-CD8019F7FE81}" destId="{76E9EDEF-C466-0540-AEF2-657B7BFBB62A}" srcOrd="6" destOrd="0" presId="urn:microsoft.com/office/officeart/2005/8/layout/vList2"/>
    <dgm:cxn modelId="{505C9B31-0ADC-FE4F-9DED-CD06CD584311}" type="presParOf" srcId="{B5E6E22D-6EC8-7845-9212-CD8019F7FE81}" destId="{36E3EC8F-A73F-4F4C-A9A9-27448B17152A}" srcOrd="7" destOrd="0" presId="urn:microsoft.com/office/officeart/2005/8/layout/vList2"/>
    <dgm:cxn modelId="{05F133D7-270F-F74C-B134-AD0D28C73F4B}" type="presParOf" srcId="{B5E6E22D-6EC8-7845-9212-CD8019F7FE81}" destId="{CC6CE39B-CE0C-A045-A180-521FA5781C24}" srcOrd="8" destOrd="0" presId="urn:microsoft.com/office/officeart/2005/8/layout/vList2"/>
    <dgm:cxn modelId="{18D22CB2-2814-0144-916C-E131F2476AA1}" type="presParOf" srcId="{B5E6E22D-6EC8-7845-9212-CD8019F7FE81}" destId="{4FC7D9DD-5585-354E-A97D-6EB32FE21A1C}" srcOrd="9" destOrd="0" presId="urn:microsoft.com/office/officeart/2005/8/layout/vList2"/>
    <dgm:cxn modelId="{6947371C-257E-494F-84BC-EDE596D73103}" type="presParOf" srcId="{B5E6E22D-6EC8-7845-9212-CD8019F7FE81}" destId="{7AD38B49-1B7F-8645-9045-E8700EF121A0}" srcOrd="10" destOrd="0" presId="urn:microsoft.com/office/officeart/2005/8/layout/vList2"/>
    <dgm:cxn modelId="{829B7E68-9342-AF4D-A7BD-CEFBF1830CF5}" type="presParOf" srcId="{B5E6E22D-6EC8-7845-9212-CD8019F7FE81}" destId="{C2389DC9-979E-2C4B-9CAC-464CEBE6FA43}" srcOrd="11" destOrd="0" presId="urn:microsoft.com/office/officeart/2005/8/layout/vList2"/>
    <dgm:cxn modelId="{126F9CDC-99C2-9346-9198-70A1F7FC649B}" type="presParOf" srcId="{B5E6E22D-6EC8-7845-9212-CD8019F7FE81}" destId="{992BCB57-0577-0540-8BFE-73B2C7534E05}" srcOrd="12" destOrd="0" presId="urn:microsoft.com/office/officeart/2005/8/layout/vList2"/>
    <dgm:cxn modelId="{8A67AED9-FA27-B742-A21C-C0B4F5D31382}" type="presParOf" srcId="{B5E6E22D-6EC8-7845-9212-CD8019F7FE81}" destId="{C926DEE1-1D81-904D-B3D4-7233A1E61363}" srcOrd="13" destOrd="0" presId="urn:microsoft.com/office/officeart/2005/8/layout/vList2"/>
    <dgm:cxn modelId="{B1BD7902-7A60-0D42-968A-155D21320E6C}" type="presParOf" srcId="{B5E6E22D-6EC8-7845-9212-CD8019F7FE81}" destId="{4F7154E8-CAD0-7240-871A-F50C915B7630}" srcOrd="14" destOrd="0" presId="urn:microsoft.com/office/officeart/2005/8/layout/vList2"/>
    <dgm:cxn modelId="{E303DD94-5029-DF4F-95B9-CB0BF37AF20C}" type="presParOf" srcId="{B5E6E22D-6EC8-7845-9212-CD8019F7FE81}" destId="{B8F9C8BC-B0B1-1947-A46B-46A8C4247523}" srcOrd="15" destOrd="0" presId="urn:microsoft.com/office/officeart/2005/8/layout/vList2"/>
    <dgm:cxn modelId="{DE0B4668-7588-9D41-9E5D-BD447B9AB43D}" type="presParOf" srcId="{B5E6E22D-6EC8-7845-9212-CD8019F7FE81}" destId="{EC627E4C-60AE-0446-9A04-07C105347722}" srcOrd="1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768FD4-8C2F-1443-95A5-290FFD051FF5}">
      <dsp:nvSpPr>
        <dsp:cNvPr id="0" name=""/>
        <dsp:cNvSpPr/>
      </dsp:nvSpPr>
      <dsp:spPr>
        <a:xfrm>
          <a:off x="0" y="967"/>
          <a:ext cx="1125855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ACEFB9-62CB-8D40-9711-0B3A06559E8D}">
      <dsp:nvSpPr>
        <dsp:cNvPr id="0" name=""/>
        <dsp:cNvSpPr/>
      </dsp:nvSpPr>
      <dsp:spPr>
        <a:xfrm>
          <a:off x="0" y="967"/>
          <a:ext cx="11247555" cy="1295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Helvetica Neue" panose="02000503000000020004" pitchFamily="2" charset="0"/>
              <a:ea typeface="Helvetica Neue" panose="02000503000000020004" pitchFamily="2" charset="0"/>
              <a:cs typeface="Helvetica Neue" panose="02000503000000020004" pitchFamily="2" charset="0"/>
            </a:rPr>
            <a:t>The Compassion in Action Program is a  3.5-hour intensive training process that provides social interaction, teaches the fundamentals of the Compassion in Action approach.</a:t>
          </a:r>
        </a:p>
      </dsp:txBody>
      <dsp:txXfrm>
        <a:off x="0" y="967"/>
        <a:ext cx="11247555" cy="1295308"/>
      </dsp:txXfrm>
    </dsp:sp>
    <dsp:sp modelId="{419AA3B0-DC3D-3C49-B565-ACB98337E98F}">
      <dsp:nvSpPr>
        <dsp:cNvPr id="0" name=""/>
        <dsp:cNvSpPr/>
      </dsp:nvSpPr>
      <dsp:spPr>
        <a:xfrm>
          <a:off x="0" y="1296275"/>
          <a:ext cx="1125855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190182-0887-EF4E-8F13-14CF56F7DDC0}">
      <dsp:nvSpPr>
        <dsp:cNvPr id="0" name=""/>
        <dsp:cNvSpPr/>
      </dsp:nvSpPr>
      <dsp:spPr>
        <a:xfrm>
          <a:off x="0" y="920618"/>
          <a:ext cx="11247555" cy="1437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br>
            <a:rPr lang="en-US" sz="2400" kern="1200" dirty="0">
              <a:latin typeface="Helvetica Neue" panose="02000503000000020004" pitchFamily="2" charset="0"/>
              <a:ea typeface="Helvetica Neue" panose="02000503000000020004" pitchFamily="2" charset="0"/>
              <a:cs typeface="Helvetica Neue" panose="02000503000000020004" pitchFamily="2" charset="0"/>
            </a:rPr>
          </a:br>
          <a:r>
            <a:rPr lang="en-US" sz="2000" kern="1200" dirty="0">
              <a:latin typeface="Helvetica Neue" panose="02000503000000020004" pitchFamily="2" charset="0"/>
              <a:ea typeface="Helvetica Neue" panose="02000503000000020004" pitchFamily="2" charset="0"/>
              <a:cs typeface="Helvetica Neue" panose="02000503000000020004" pitchFamily="2" charset="0"/>
            </a:rPr>
            <a:t>The program includes 5 modules divided by topic areas: </a:t>
          </a:r>
          <a:r>
            <a:rPr lang="en-US" sz="2000" i="1" kern="1200" dirty="0">
              <a:latin typeface="Helvetica Neue" panose="02000503000000020004" pitchFamily="2" charset="0"/>
              <a:ea typeface="Helvetica Neue" panose="02000503000000020004" pitchFamily="2" charset="0"/>
              <a:cs typeface="Helvetica Neue" panose="02000503000000020004" pitchFamily="2" charset="0"/>
            </a:rPr>
            <a:t>Our Shared Mission and Values; Our Best Friends Culture; An Insider’s Guide to Supporting the Aging Process; You are Empowered to Deliver WOW; Turning Problems into Solutions.</a:t>
          </a:r>
          <a:endParaRPr lang="en-US" sz="2000" kern="1200" dirty="0">
            <a:latin typeface="Helvetica Neue" panose="02000503000000020004" pitchFamily="2" charset="0"/>
            <a:ea typeface="Helvetica Neue" panose="02000503000000020004" pitchFamily="2" charset="0"/>
            <a:cs typeface="Helvetica Neue" panose="02000503000000020004" pitchFamily="2" charset="0"/>
          </a:endParaRPr>
        </a:p>
        <a:p>
          <a:pPr marL="0" lvl="0" indent="0" algn="l" defTabSz="1066800">
            <a:lnSpc>
              <a:spcPct val="90000"/>
            </a:lnSpc>
            <a:spcBef>
              <a:spcPct val="0"/>
            </a:spcBef>
            <a:spcAft>
              <a:spcPct val="35000"/>
            </a:spcAft>
            <a:buNone/>
          </a:pPr>
          <a:endParaRPr lang="en-US" sz="2000" kern="1200" dirty="0"/>
        </a:p>
      </dsp:txBody>
      <dsp:txXfrm>
        <a:off x="0" y="920618"/>
        <a:ext cx="11247555" cy="1437536"/>
      </dsp:txXfrm>
    </dsp:sp>
    <dsp:sp modelId="{845012A0-294C-F34A-959E-72ADBE3EA165}">
      <dsp:nvSpPr>
        <dsp:cNvPr id="0" name=""/>
        <dsp:cNvSpPr/>
      </dsp:nvSpPr>
      <dsp:spPr>
        <a:xfrm>
          <a:off x="0" y="2472553"/>
          <a:ext cx="1125855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D62DA0-4112-4B48-8B93-749C7D6341DE}">
      <dsp:nvSpPr>
        <dsp:cNvPr id="0" name=""/>
        <dsp:cNvSpPr/>
      </dsp:nvSpPr>
      <dsp:spPr>
        <a:xfrm>
          <a:off x="0" y="2446427"/>
          <a:ext cx="11247555" cy="725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Helvetica Neue" panose="02000503000000020004" pitchFamily="2" charset="0"/>
              <a:ea typeface="Helvetica Neue" panose="02000503000000020004" pitchFamily="2" charset="0"/>
              <a:cs typeface="Helvetica Neue" panose="02000503000000020004" pitchFamily="2" charset="0"/>
            </a:rPr>
            <a:t>The training includes a combination of instructor-led content, table discussions, role plays, videos, and experiential activities and quizzes.</a:t>
          </a:r>
        </a:p>
      </dsp:txBody>
      <dsp:txXfrm>
        <a:off x="0" y="2446427"/>
        <a:ext cx="11247555" cy="725535"/>
      </dsp:txXfrm>
    </dsp:sp>
    <dsp:sp modelId="{4690E116-2A78-3E42-BEFF-4A61F0F0C30E}">
      <dsp:nvSpPr>
        <dsp:cNvPr id="0" name=""/>
        <dsp:cNvSpPr/>
      </dsp:nvSpPr>
      <dsp:spPr>
        <a:xfrm>
          <a:off x="0" y="3459347"/>
          <a:ext cx="1125855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51CA58-AD0C-8842-B8B7-F6F648F81E86}">
      <dsp:nvSpPr>
        <dsp:cNvPr id="0" name=""/>
        <dsp:cNvSpPr/>
      </dsp:nvSpPr>
      <dsp:spPr>
        <a:xfrm>
          <a:off x="0" y="3459347"/>
          <a:ext cx="11258550" cy="540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Helvetica Neue" panose="02000503000000020004" pitchFamily="2" charset="0"/>
              <a:ea typeface="Helvetica Neue" panose="02000503000000020004" pitchFamily="2" charset="0"/>
              <a:cs typeface="Helvetica Neue" panose="02000503000000020004" pitchFamily="2" charset="0"/>
            </a:rPr>
            <a:t>The training results in a Certificate of Completion for Compassion in Action training.   </a:t>
          </a:r>
        </a:p>
      </dsp:txBody>
      <dsp:txXfrm>
        <a:off x="0" y="3459347"/>
        <a:ext cx="11258550" cy="5400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462BD-FDB0-634C-95B4-5CE9FA7828E3}">
      <dsp:nvSpPr>
        <dsp:cNvPr id="0" name=""/>
        <dsp:cNvSpPr/>
      </dsp:nvSpPr>
      <dsp:spPr>
        <a:xfrm>
          <a:off x="0" y="296693"/>
          <a:ext cx="6263640" cy="428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B7FF08-D642-5D4C-9723-F2EC4929285F}">
      <dsp:nvSpPr>
        <dsp:cNvPr id="0" name=""/>
        <dsp:cNvSpPr/>
      </dsp:nvSpPr>
      <dsp:spPr>
        <a:xfrm>
          <a:off x="313182" y="45773"/>
          <a:ext cx="4384548" cy="5018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755650">
            <a:lnSpc>
              <a:spcPct val="90000"/>
            </a:lnSpc>
            <a:spcBef>
              <a:spcPct val="0"/>
            </a:spcBef>
            <a:spcAft>
              <a:spcPct val="35000"/>
            </a:spcAft>
            <a:buNone/>
          </a:pPr>
          <a:r>
            <a:rPr lang="en-US" sz="1700" kern="1200"/>
            <a:t>Trainer Checklist</a:t>
          </a:r>
        </a:p>
      </dsp:txBody>
      <dsp:txXfrm>
        <a:off x="337680" y="70271"/>
        <a:ext cx="4335552" cy="452844"/>
      </dsp:txXfrm>
    </dsp:sp>
    <dsp:sp modelId="{86404ACB-0210-CF46-976D-C030E4D748CD}">
      <dsp:nvSpPr>
        <dsp:cNvPr id="0" name=""/>
        <dsp:cNvSpPr/>
      </dsp:nvSpPr>
      <dsp:spPr>
        <a:xfrm>
          <a:off x="0" y="1067813"/>
          <a:ext cx="6263640" cy="4391100"/>
        </a:xfrm>
        <a:prstGeom prst="rect">
          <a:avLst/>
        </a:prstGeom>
        <a:solidFill>
          <a:schemeClr val="lt1">
            <a:alpha val="90000"/>
            <a:hueOff val="0"/>
            <a:satOff val="0"/>
            <a:lumOff val="0"/>
            <a:alphaOff val="0"/>
          </a:schemeClr>
        </a:solidFill>
        <a:ln w="12700" cap="flat" cmpd="sng" algn="ctr">
          <a:solidFill>
            <a:schemeClr val="accent2">
              <a:hueOff val="-1277375"/>
              <a:satOff val="3509"/>
              <a:lumOff val="23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128" tIns="354076" rIns="486128"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Sign in sheet with pens at the door</a:t>
          </a:r>
        </a:p>
        <a:p>
          <a:pPr marL="171450" lvl="1" indent="-171450" algn="l" defTabSz="755650">
            <a:lnSpc>
              <a:spcPct val="90000"/>
            </a:lnSpc>
            <a:spcBef>
              <a:spcPct val="0"/>
            </a:spcBef>
            <a:spcAft>
              <a:spcPct val="15000"/>
            </a:spcAft>
            <a:buChar char="•"/>
          </a:pPr>
          <a:r>
            <a:rPr lang="en-US" sz="1700" kern="1200"/>
            <a:t>Pipe Cleaners</a:t>
          </a:r>
        </a:p>
        <a:p>
          <a:pPr marL="171450" lvl="1" indent="-171450" algn="l" defTabSz="755650">
            <a:lnSpc>
              <a:spcPct val="90000"/>
            </a:lnSpc>
            <a:spcBef>
              <a:spcPct val="0"/>
            </a:spcBef>
            <a:spcAft>
              <a:spcPct val="15000"/>
            </a:spcAft>
            <a:buChar char="•"/>
          </a:pPr>
          <a:r>
            <a:rPr lang="en-US" sz="1700" kern="1200"/>
            <a:t>Workbooks</a:t>
          </a:r>
        </a:p>
        <a:p>
          <a:pPr marL="171450" lvl="1" indent="-171450" algn="l" defTabSz="755650">
            <a:lnSpc>
              <a:spcPct val="90000"/>
            </a:lnSpc>
            <a:spcBef>
              <a:spcPct val="0"/>
            </a:spcBef>
            <a:spcAft>
              <a:spcPct val="15000"/>
            </a:spcAft>
            <a:buChar char="•"/>
          </a:pPr>
          <a:r>
            <a:rPr lang="en-US" sz="1700" kern="1200"/>
            <a:t>Pens</a:t>
          </a:r>
        </a:p>
        <a:p>
          <a:pPr marL="171450" lvl="1" indent="-171450" algn="l" defTabSz="755650">
            <a:lnSpc>
              <a:spcPct val="90000"/>
            </a:lnSpc>
            <a:spcBef>
              <a:spcPct val="0"/>
            </a:spcBef>
            <a:spcAft>
              <a:spcPct val="15000"/>
            </a:spcAft>
            <a:buChar char="•"/>
          </a:pPr>
          <a:r>
            <a:rPr lang="en-US" sz="1700" kern="1200"/>
            <a:t>Buzzers</a:t>
          </a:r>
        </a:p>
        <a:p>
          <a:pPr marL="171450" lvl="1" indent="-171450" algn="l" defTabSz="755650">
            <a:lnSpc>
              <a:spcPct val="90000"/>
            </a:lnSpc>
            <a:spcBef>
              <a:spcPct val="0"/>
            </a:spcBef>
            <a:spcAft>
              <a:spcPct val="15000"/>
            </a:spcAft>
            <a:buChar char="•"/>
          </a:pPr>
          <a:r>
            <a:rPr lang="en-US" sz="1700" kern="1200"/>
            <a:t>Pocket cards if available</a:t>
          </a:r>
        </a:p>
        <a:p>
          <a:pPr marL="171450" lvl="1" indent="-171450" algn="l" defTabSz="755650">
            <a:lnSpc>
              <a:spcPct val="90000"/>
            </a:lnSpc>
            <a:spcBef>
              <a:spcPct val="0"/>
            </a:spcBef>
            <a:spcAft>
              <a:spcPct val="15000"/>
            </a:spcAft>
            <a:buChar char="•"/>
          </a:pPr>
          <a:r>
            <a:rPr lang="en-US" sz="1700" kern="1200" dirty="0"/>
            <a:t>Table number holders and table numbers</a:t>
          </a:r>
        </a:p>
        <a:p>
          <a:pPr marL="171450" lvl="1" indent="-171450" algn="l" defTabSz="755650">
            <a:lnSpc>
              <a:spcPct val="90000"/>
            </a:lnSpc>
            <a:spcBef>
              <a:spcPct val="0"/>
            </a:spcBef>
            <a:spcAft>
              <a:spcPct val="15000"/>
            </a:spcAft>
            <a:buChar char="•"/>
          </a:pPr>
          <a:r>
            <a:rPr lang="en-US" sz="1700" kern="1200"/>
            <a:t>Name tents</a:t>
          </a:r>
        </a:p>
        <a:p>
          <a:pPr marL="171450" lvl="1" indent="-171450" algn="l" defTabSz="755650">
            <a:lnSpc>
              <a:spcPct val="90000"/>
            </a:lnSpc>
            <a:spcBef>
              <a:spcPct val="0"/>
            </a:spcBef>
            <a:spcAft>
              <a:spcPct val="15000"/>
            </a:spcAft>
            <a:buChar char="•"/>
          </a:pPr>
          <a:r>
            <a:rPr lang="en-US" sz="1700" kern="1200"/>
            <a:t>Minnie Remembers laminated poem</a:t>
          </a:r>
        </a:p>
        <a:p>
          <a:pPr marL="171450" lvl="1" indent="-171450" algn="l" defTabSz="755650">
            <a:lnSpc>
              <a:spcPct val="90000"/>
            </a:lnSpc>
            <a:spcBef>
              <a:spcPct val="0"/>
            </a:spcBef>
            <a:spcAft>
              <a:spcPct val="15000"/>
            </a:spcAft>
            <a:buChar char="•"/>
          </a:pPr>
          <a:r>
            <a:rPr lang="en-US" sz="1700" kern="1200"/>
            <a:t>Certificate of completion</a:t>
          </a:r>
        </a:p>
        <a:p>
          <a:pPr marL="342900" lvl="2" indent="-171450" algn="l" defTabSz="755650">
            <a:lnSpc>
              <a:spcPct val="90000"/>
            </a:lnSpc>
            <a:spcBef>
              <a:spcPct val="0"/>
            </a:spcBef>
            <a:spcAft>
              <a:spcPct val="15000"/>
            </a:spcAft>
            <a:buChar char="•"/>
          </a:pPr>
          <a:r>
            <a:rPr lang="en-US" sz="1700" kern="1200"/>
            <a:t>All activity materials:</a:t>
          </a:r>
        </a:p>
        <a:p>
          <a:pPr marL="171450" lvl="1" indent="-171450" algn="l" defTabSz="755650">
            <a:lnSpc>
              <a:spcPct val="90000"/>
            </a:lnSpc>
            <a:spcBef>
              <a:spcPct val="0"/>
            </a:spcBef>
            <a:spcAft>
              <a:spcPct val="15000"/>
            </a:spcAft>
            <a:buChar char="•"/>
          </a:pPr>
          <a:r>
            <a:rPr lang="en-US" sz="1700" kern="1200"/>
            <a:t>Activity: Values card sort</a:t>
          </a:r>
        </a:p>
        <a:p>
          <a:pPr marL="171450" lvl="1" indent="-171450" algn="l" defTabSz="755650">
            <a:lnSpc>
              <a:spcPct val="90000"/>
            </a:lnSpc>
            <a:spcBef>
              <a:spcPct val="0"/>
            </a:spcBef>
            <a:spcAft>
              <a:spcPct val="15000"/>
            </a:spcAft>
            <a:buChar char="•"/>
          </a:pPr>
          <a:r>
            <a:rPr lang="en-US" sz="1700" kern="1200"/>
            <a:t>Activity: Spot it cards</a:t>
          </a:r>
        </a:p>
        <a:p>
          <a:pPr marL="171450" lvl="1" indent="-171450" algn="l" defTabSz="755650">
            <a:lnSpc>
              <a:spcPct val="90000"/>
            </a:lnSpc>
            <a:spcBef>
              <a:spcPct val="0"/>
            </a:spcBef>
            <a:spcAft>
              <a:spcPct val="15000"/>
            </a:spcAft>
            <a:buChar char="•"/>
          </a:pPr>
          <a:r>
            <a:rPr lang="en-US" sz="1700" kern="1200"/>
            <a:t>Activity: AgePlay kits and 20 menus</a:t>
          </a:r>
        </a:p>
        <a:p>
          <a:pPr marL="171450" lvl="1" indent="-171450" algn="l" defTabSz="755650">
            <a:lnSpc>
              <a:spcPct val="90000"/>
            </a:lnSpc>
            <a:spcBef>
              <a:spcPct val="0"/>
            </a:spcBef>
            <a:spcAft>
              <a:spcPct val="15000"/>
            </a:spcAft>
            <a:buChar char="•"/>
          </a:pPr>
          <a:r>
            <a:rPr lang="en-US" sz="1700" kern="1200"/>
            <a:t>Activity: Program assessment</a:t>
          </a:r>
        </a:p>
      </dsp:txBody>
      <dsp:txXfrm>
        <a:off x="0" y="1067813"/>
        <a:ext cx="6263640" cy="4391100"/>
      </dsp:txXfrm>
    </dsp:sp>
    <dsp:sp modelId="{F37716A3-64BC-1845-A169-755752781CCD}">
      <dsp:nvSpPr>
        <dsp:cNvPr id="0" name=""/>
        <dsp:cNvSpPr/>
      </dsp:nvSpPr>
      <dsp:spPr>
        <a:xfrm>
          <a:off x="313182" y="816893"/>
          <a:ext cx="4384548" cy="501840"/>
        </a:xfrm>
        <a:prstGeom prst="roundRect">
          <a:avLst/>
        </a:prstGeom>
        <a:solidFill>
          <a:schemeClr val="accent2">
            <a:hueOff val="-1277375"/>
            <a:satOff val="3509"/>
            <a:lumOff val="23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755650">
            <a:lnSpc>
              <a:spcPct val="90000"/>
            </a:lnSpc>
            <a:spcBef>
              <a:spcPct val="0"/>
            </a:spcBef>
            <a:spcAft>
              <a:spcPct val="35000"/>
            </a:spcAft>
            <a:buNone/>
          </a:pPr>
          <a:r>
            <a:rPr lang="en-US" sz="1700" kern="1200"/>
            <a:t>Classroom Materials Checklist  Materials for Training Room</a:t>
          </a:r>
        </a:p>
      </dsp:txBody>
      <dsp:txXfrm>
        <a:off x="337680" y="841391"/>
        <a:ext cx="4335552" cy="4528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BF8C8-E2B3-0543-A6E9-D7F429FC094B}">
      <dsp:nvSpPr>
        <dsp:cNvPr id="0" name=""/>
        <dsp:cNvSpPr/>
      </dsp:nvSpPr>
      <dsp:spPr>
        <a:xfrm>
          <a:off x="0" y="65483"/>
          <a:ext cx="6263640" cy="5382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Knowing your audience</a:t>
          </a:r>
          <a:endParaRPr lang="en-US" sz="2300" kern="1200"/>
        </a:p>
      </dsp:txBody>
      <dsp:txXfrm>
        <a:off x="26273" y="91756"/>
        <a:ext cx="6211094" cy="485654"/>
      </dsp:txXfrm>
    </dsp:sp>
    <dsp:sp modelId="{9838F68B-5539-3D42-BE08-E6214387E686}">
      <dsp:nvSpPr>
        <dsp:cNvPr id="0" name=""/>
        <dsp:cNvSpPr/>
      </dsp:nvSpPr>
      <dsp:spPr>
        <a:xfrm>
          <a:off x="0" y="669923"/>
          <a:ext cx="6263640" cy="538200"/>
        </a:xfrm>
        <a:prstGeom prst="roundRect">
          <a:avLst/>
        </a:prstGeom>
        <a:solidFill>
          <a:schemeClr val="accent2">
            <a:hueOff val="-159672"/>
            <a:satOff val="439"/>
            <a:lumOff val="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Having good objectives – plan</a:t>
          </a:r>
          <a:endParaRPr lang="en-US" sz="2300" kern="1200"/>
        </a:p>
      </dsp:txBody>
      <dsp:txXfrm>
        <a:off x="26273" y="696196"/>
        <a:ext cx="6211094" cy="485654"/>
      </dsp:txXfrm>
    </dsp:sp>
    <dsp:sp modelId="{D93DF3DC-C7DC-1B4F-9A53-D76AA9BCC9BD}">
      <dsp:nvSpPr>
        <dsp:cNvPr id="0" name=""/>
        <dsp:cNvSpPr/>
      </dsp:nvSpPr>
      <dsp:spPr>
        <a:xfrm>
          <a:off x="0" y="1274363"/>
          <a:ext cx="6263640" cy="538200"/>
        </a:xfrm>
        <a:prstGeom prst="roundRect">
          <a:avLst/>
        </a:prstGeom>
        <a:solidFill>
          <a:schemeClr val="accent2">
            <a:hueOff val="-319344"/>
            <a:satOff val="877"/>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Listening to participants needs</a:t>
          </a:r>
          <a:endParaRPr lang="en-US" sz="2300" kern="1200"/>
        </a:p>
      </dsp:txBody>
      <dsp:txXfrm>
        <a:off x="26273" y="1300636"/>
        <a:ext cx="6211094" cy="485654"/>
      </dsp:txXfrm>
    </dsp:sp>
    <dsp:sp modelId="{76E9EDEF-C466-0540-AEF2-657B7BFBB62A}">
      <dsp:nvSpPr>
        <dsp:cNvPr id="0" name=""/>
        <dsp:cNvSpPr/>
      </dsp:nvSpPr>
      <dsp:spPr>
        <a:xfrm>
          <a:off x="0" y="1878804"/>
          <a:ext cx="6263640" cy="538200"/>
        </a:xfrm>
        <a:prstGeom prst="roundRect">
          <a:avLst/>
        </a:prstGeom>
        <a:solidFill>
          <a:schemeClr val="accent2">
            <a:hueOff val="-479016"/>
            <a:satOff val="1316"/>
            <a:lumOff val="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Enabling interaction between participants</a:t>
          </a:r>
          <a:endParaRPr lang="en-US" sz="2300" kern="1200"/>
        </a:p>
      </dsp:txBody>
      <dsp:txXfrm>
        <a:off x="26273" y="1905077"/>
        <a:ext cx="6211094" cy="485654"/>
      </dsp:txXfrm>
    </dsp:sp>
    <dsp:sp modelId="{CC6CE39B-CE0C-A045-A180-521FA5781C24}">
      <dsp:nvSpPr>
        <dsp:cNvPr id="0" name=""/>
        <dsp:cNvSpPr/>
      </dsp:nvSpPr>
      <dsp:spPr>
        <a:xfrm>
          <a:off x="0" y="2483244"/>
          <a:ext cx="6263640" cy="538200"/>
        </a:xfrm>
        <a:prstGeom prst="roundRect">
          <a:avLst/>
        </a:prstGeom>
        <a:solidFill>
          <a:schemeClr val="accent2">
            <a:hueOff val="-638687"/>
            <a:satOff val="1755"/>
            <a:lumOff val="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Using questions – facilitate not lecture</a:t>
          </a:r>
          <a:endParaRPr lang="en-US" sz="2300" kern="1200"/>
        </a:p>
      </dsp:txBody>
      <dsp:txXfrm>
        <a:off x="26273" y="2509517"/>
        <a:ext cx="6211094" cy="485654"/>
      </dsp:txXfrm>
    </dsp:sp>
    <dsp:sp modelId="{7AD38B49-1B7F-8645-9045-E8700EF121A0}">
      <dsp:nvSpPr>
        <dsp:cNvPr id="0" name=""/>
        <dsp:cNvSpPr/>
      </dsp:nvSpPr>
      <dsp:spPr>
        <a:xfrm>
          <a:off x="0" y="3087684"/>
          <a:ext cx="6263640" cy="538200"/>
        </a:xfrm>
        <a:prstGeom prst="roundRect">
          <a:avLst/>
        </a:prstGeom>
        <a:solidFill>
          <a:schemeClr val="accent2">
            <a:hueOff val="-798359"/>
            <a:satOff val="2193"/>
            <a:lumOff val="14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Anecdotes and case studies</a:t>
          </a:r>
          <a:endParaRPr lang="en-US" sz="2300" kern="1200"/>
        </a:p>
      </dsp:txBody>
      <dsp:txXfrm>
        <a:off x="26273" y="3113957"/>
        <a:ext cx="6211094" cy="485654"/>
      </dsp:txXfrm>
    </dsp:sp>
    <dsp:sp modelId="{992BCB57-0577-0540-8BFE-73B2C7534E05}">
      <dsp:nvSpPr>
        <dsp:cNvPr id="0" name=""/>
        <dsp:cNvSpPr/>
      </dsp:nvSpPr>
      <dsp:spPr>
        <a:xfrm>
          <a:off x="0" y="3692124"/>
          <a:ext cx="6263640" cy="538200"/>
        </a:xfrm>
        <a:prstGeom prst="roundRect">
          <a:avLst/>
        </a:prstGeom>
        <a:solidFill>
          <a:schemeClr val="accent2">
            <a:hueOff val="-958031"/>
            <a:satOff val="2632"/>
            <a:lumOff val="17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Reflection </a:t>
          </a:r>
          <a:endParaRPr lang="en-US" sz="2300" kern="1200"/>
        </a:p>
      </dsp:txBody>
      <dsp:txXfrm>
        <a:off x="26273" y="3718397"/>
        <a:ext cx="6211094" cy="485654"/>
      </dsp:txXfrm>
    </dsp:sp>
    <dsp:sp modelId="{4F7154E8-CAD0-7240-871A-F50C915B7630}">
      <dsp:nvSpPr>
        <dsp:cNvPr id="0" name=""/>
        <dsp:cNvSpPr/>
      </dsp:nvSpPr>
      <dsp:spPr>
        <a:xfrm>
          <a:off x="0" y="4296564"/>
          <a:ext cx="6263640" cy="538200"/>
        </a:xfrm>
        <a:prstGeom prst="roundRect">
          <a:avLst/>
        </a:prstGeom>
        <a:solidFill>
          <a:schemeClr val="accent2">
            <a:hueOff val="-1117703"/>
            <a:satOff val="3070"/>
            <a:lumOff val="2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Feedback </a:t>
          </a:r>
          <a:endParaRPr lang="en-US" sz="2300" kern="1200"/>
        </a:p>
      </dsp:txBody>
      <dsp:txXfrm>
        <a:off x="26273" y="4322837"/>
        <a:ext cx="6211094" cy="485654"/>
      </dsp:txXfrm>
    </dsp:sp>
    <dsp:sp modelId="{EC627E4C-60AE-0446-9A04-07C105347722}">
      <dsp:nvSpPr>
        <dsp:cNvPr id="0" name=""/>
        <dsp:cNvSpPr/>
      </dsp:nvSpPr>
      <dsp:spPr>
        <a:xfrm>
          <a:off x="0" y="4901004"/>
          <a:ext cx="6263640" cy="538200"/>
        </a:xfrm>
        <a:prstGeom prst="roundRect">
          <a:avLst/>
        </a:prstGeom>
        <a:solidFill>
          <a:schemeClr val="accent2">
            <a:hueOff val="-1277375"/>
            <a:satOff val="3509"/>
            <a:lumOff val="23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Evaluation</a:t>
          </a:r>
          <a:endParaRPr lang="en-US" sz="2300" kern="1200"/>
        </a:p>
      </dsp:txBody>
      <dsp:txXfrm>
        <a:off x="26273" y="4927277"/>
        <a:ext cx="6211094" cy="48565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561138-7622-194B-AD2A-99DA33B28A93}" type="datetimeFigureOut">
              <a:rPr lang="en-US" smtClean="0"/>
              <a:t>3/3/22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49D07B-8867-F344-8655-6C046F81F197}" type="slidenum">
              <a:rPr lang="en-US" smtClean="0"/>
              <a:t>‹#›</a:t>
            </a:fld>
            <a:endParaRPr lang="en-US" dirty="0"/>
          </a:p>
        </p:txBody>
      </p:sp>
    </p:spTree>
    <p:extLst>
      <p:ext uri="{BB962C8B-B14F-4D97-AF65-F5344CB8AC3E}">
        <p14:creationId xmlns:p14="http://schemas.microsoft.com/office/powerpoint/2010/main" val="2935604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BD780559-0543-0A4B-B19F-0E0A9BDDF2AA}" type="slidenum">
              <a:rPr lang="en-US" smtClean="0"/>
              <a:t>5</a:t>
            </a:fld>
            <a:endParaRPr lang="en-US" dirty="0"/>
          </a:p>
        </p:txBody>
      </p:sp>
    </p:spTree>
    <p:extLst>
      <p:ext uri="{BB962C8B-B14F-4D97-AF65-F5344CB8AC3E}">
        <p14:creationId xmlns:p14="http://schemas.microsoft.com/office/powerpoint/2010/main" val="3971635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BD780559-0543-0A4B-B19F-0E0A9BDDF2AA}" type="slidenum">
              <a:rPr lang="en-US" smtClean="0"/>
              <a:t>18</a:t>
            </a:fld>
            <a:endParaRPr lang="en-US" dirty="0"/>
          </a:p>
        </p:txBody>
      </p:sp>
    </p:spTree>
    <p:extLst>
      <p:ext uri="{BB962C8B-B14F-4D97-AF65-F5344CB8AC3E}">
        <p14:creationId xmlns:p14="http://schemas.microsoft.com/office/powerpoint/2010/main" val="2977635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Each of you is unique and brings your own history, experience, and knowledge to your role as a trainer. But, there are certain skills, attitudes, and knowledge that every professional trainer should possess. </a:t>
            </a:r>
          </a:p>
          <a:p>
            <a:endParaRPr lang="en-US" dirty="0"/>
          </a:p>
        </p:txBody>
      </p:sp>
      <p:sp>
        <p:nvSpPr>
          <p:cNvPr id="4" name="Slide Number Placeholder 3"/>
          <p:cNvSpPr>
            <a:spLocks noGrp="1"/>
          </p:cNvSpPr>
          <p:nvPr>
            <p:ph type="sldNum" sz="quarter" idx="10"/>
          </p:nvPr>
        </p:nvSpPr>
        <p:spPr/>
        <p:txBody>
          <a:bodyPr/>
          <a:lstStyle/>
          <a:p>
            <a:fld id="{BD780559-0543-0A4B-B19F-0E0A9BDDF2AA}" type="slidenum">
              <a:rPr lang="en-US" smtClean="0"/>
              <a:t>6</a:t>
            </a:fld>
            <a:endParaRPr lang="en-US" dirty="0"/>
          </a:p>
        </p:txBody>
      </p:sp>
    </p:spTree>
    <p:extLst>
      <p:ext uri="{BB962C8B-B14F-4D97-AF65-F5344CB8AC3E}">
        <p14:creationId xmlns:p14="http://schemas.microsoft.com/office/powerpoint/2010/main" val="1741469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BD780559-0543-0A4B-B19F-0E0A9BDDF2AA}" type="slidenum">
              <a:rPr lang="en-US" smtClean="0"/>
              <a:t>7</a:t>
            </a:fld>
            <a:endParaRPr lang="en-US" dirty="0"/>
          </a:p>
        </p:txBody>
      </p:sp>
    </p:spTree>
    <p:extLst>
      <p:ext uri="{BB962C8B-B14F-4D97-AF65-F5344CB8AC3E}">
        <p14:creationId xmlns:p14="http://schemas.microsoft.com/office/powerpoint/2010/main" val="794365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BD780559-0543-0A4B-B19F-0E0A9BDDF2AA}" type="slidenum">
              <a:rPr lang="en-US" smtClean="0"/>
              <a:t>8</a:t>
            </a:fld>
            <a:endParaRPr lang="en-US" dirty="0"/>
          </a:p>
        </p:txBody>
      </p:sp>
    </p:spTree>
    <p:extLst>
      <p:ext uri="{BB962C8B-B14F-4D97-AF65-F5344CB8AC3E}">
        <p14:creationId xmlns:p14="http://schemas.microsoft.com/office/powerpoint/2010/main" val="3669679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780559-0543-0A4B-B19F-0E0A9BDDF2AA}" type="slidenum">
              <a:rPr lang="en-US" smtClean="0"/>
              <a:t>9</a:t>
            </a:fld>
            <a:endParaRPr lang="en-US" dirty="0"/>
          </a:p>
        </p:txBody>
      </p:sp>
    </p:spTree>
    <p:extLst>
      <p:ext uri="{BB962C8B-B14F-4D97-AF65-F5344CB8AC3E}">
        <p14:creationId xmlns:p14="http://schemas.microsoft.com/office/powerpoint/2010/main" val="2562865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BD780559-0543-0A4B-B19F-0E0A9BDDF2AA}" type="slidenum">
              <a:rPr lang="en-US" smtClean="0"/>
              <a:t>10</a:t>
            </a:fld>
            <a:endParaRPr lang="en-US" dirty="0"/>
          </a:p>
        </p:txBody>
      </p:sp>
    </p:spTree>
    <p:extLst>
      <p:ext uri="{BB962C8B-B14F-4D97-AF65-F5344CB8AC3E}">
        <p14:creationId xmlns:p14="http://schemas.microsoft.com/office/powerpoint/2010/main" val="2970701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BD780559-0543-0A4B-B19F-0E0A9BDDF2AA}" type="slidenum">
              <a:rPr lang="en-US" smtClean="0"/>
              <a:t>14</a:t>
            </a:fld>
            <a:endParaRPr lang="en-US" dirty="0"/>
          </a:p>
        </p:txBody>
      </p:sp>
    </p:spTree>
    <p:extLst>
      <p:ext uri="{BB962C8B-B14F-4D97-AF65-F5344CB8AC3E}">
        <p14:creationId xmlns:p14="http://schemas.microsoft.com/office/powerpoint/2010/main" val="1421411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BD780559-0543-0A4B-B19F-0E0A9BDDF2AA}" type="slidenum">
              <a:rPr lang="en-US" smtClean="0"/>
              <a:t>16</a:t>
            </a:fld>
            <a:endParaRPr lang="en-US" dirty="0"/>
          </a:p>
        </p:txBody>
      </p:sp>
    </p:spTree>
    <p:extLst>
      <p:ext uri="{BB962C8B-B14F-4D97-AF65-F5344CB8AC3E}">
        <p14:creationId xmlns:p14="http://schemas.microsoft.com/office/powerpoint/2010/main" val="3902109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BD780559-0543-0A4B-B19F-0E0A9BDDF2AA}" type="slidenum">
              <a:rPr lang="en-US" smtClean="0"/>
              <a:t>17</a:t>
            </a:fld>
            <a:endParaRPr lang="en-US" dirty="0"/>
          </a:p>
        </p:txBody>
      </p:sp>
    </p:spTree>
    <p:extLst>
      <p:ext uri="{BB962C8B-B14F-4D97-AF65-F5344CB8AC3E}">
        <p14:creationId xmlns:p14="http://schemas.microsoft.com/office/powerpoint/2010/main" val="35647590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E002BBC-8D09-9B4F-BA57-34B33B3969D2}"/>
              </a:ext>
            </a:extLst>
          </p:cNvPr>
          <p:cNvPicPr>
            <a:picLocks noChangeAspect="1"/>
          </p:cNvPicPr>
          <p:nvPr userDrawn="1"/>
        </p:nvPicPr>
        <p:blipFill>
          <a:blip r:embed="rId2"/>
          <a:stretch>
            <a:fillRect/>
          </a:stretch>
        </p:blipFill>
        <p:spPr>
          <a:xfrm>
            <a:off x="0" y="4305913"/>
            <a:ext cx="12192000" cy="1803400"/>
          </a:xfrm>
          <a:prstGeom prst="rect">
            <a:avLst/>
          </a:prstGeom>
        </p:spPr>
      </p:pic>
      <p:sp>
        <p:nvSpPr>
          <p:cNvPr id="14" name="Title 1">
            <a:extLst>
              <a:ext uri="{FF2B5EF4-FFF2-40B4-BE49-F238E27FC236}">
                <a16:creationId xmlns:a16="http://schemas.microsoft.com/office/drawing/2014/main" id="{95036F74-D088-CD43-8AE3-21C57E846202}"/>
              </a:ext>
            </a:extLst>
          </p:cNvPr>
          <p:cNvSpPr>
            <a:spLocks noGrp="1"/>
          </p:cNvSpPr>
          <p:nvPr>
            <p:ph type="title"/>
          </p:nvPr>
        </p:nvSpPr>
        <p:spPr>
          <a:xfrm>
            <a:off x="390203" y="5003496"/>
            <a:ext cx="11206638" cy="612907"/>
          </a:xfrm>
        </p:spPr>
        <p:txBody>
          <a:bodyPr anchor="t">
            <a:normAutofit/>
          </a:bodyPr>
          <a:lstStyle>
            <a:lvl1pPr>
              <a:defRPr sz="3600">
                <a:solidFill>
                  <a:schemeClr val="bg1">
                    <a:lumMod val="9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Click to edit Master title style</a:t>
            </a:r>
          </a:p>
        </p:txBody>
      </p:sp>
      <p:pic>
        <p:nvPicPr>
          <p:cNvPr id="16" name="Picture 15">
            <a:extLst>
              <a:ext uri="{FF2B5EF4-FFF2-40B4-BE49-F238E27FC236}">
                <a16:creationId xmlns:a16="http://schemas.microsoft.com/office/drawing/2014/main" id="{142B4DBA-5ABB-C749-9DB0-1CC86B400C44}"/>
              </a:ext>
            </a:extLst>
          </p:cNvPr>
          <p:cNvPicPr>
            <a:picLocks noChangeAspect="1"/>
          </p:cNvPicPr>
          <p:nvPr userDrawn="1"/>
        </p:nvPicPr>
        <p:blipFill>
          <a:blip r:embed="rId3"/>
          <a:stretch>
            <a:fillRect/>
          </a:stretch>
        </p:blipFill>
        <p:spPr>
          <a:xfrm>
            <a:off x="518959" y="6352624"/>
            <a:ext cx="3906285" cy="129401"/>
          </a:xfrm>
          <a:prstGeom prst="rect">
            <a:avLst/>
          </a:prstGeom>
        </p:spPr>
      </p:pic>
      <p:pic>
        <p:nvPicPr>
          <p:cNvPr id="13" name="Picture 12" descr="Logo, company name&#10;&#10;Description automatically generated">
            <a:extLst>
              <a:ext uri="{FF2B5EF4-FFF2-40B4-BE49-F238E27FC236}">
                <a16:creationId xmlns:a16="http://schemas.microsoft.com/office/drawing/2014/main" id="{7005057E-38DF-9F4C-8058-9AC2E21D6DFD}"/>
              </a:ext>
            </a:extLst>
          </p:cNvPr>
          <p:cNvPicPr>
            <a:picLocks noChangeAspect="1"/>
          </p:cNvPicPr>
          <p:nvPr userDrawn="1"/>
        </p:nvPicPr>
        <p:blipFill>
          <a:blip r:embed="rId4"/>
          <a:stretch>
            <a:fillRect/>
          </a:stretch>
        </p:blipFill>
        <p:spPr>
          <a:xfrm>
            <a:off x="9859619" y="6015296"/>
            <a:ext cx="1813422" cy="614549"/>
          </a:xfrm>
          <a:prstGeom prst="rect">
            <a:avLst/>
          </a:prstGeom>
        </p:spPr>
      </p:pic>
      <p:grpSp>
        <p:nvGrpSpPr>
          <p:cNvPr id="6" name="Group 5">
            <a:extLst>
              <a:ext uri="{FF2B5EF4-FFF2-40B4-BE49-F238E27FC236}">
                <a16:creationId xmlns:a16="http://schemas.microsoft.com/office/drawing/2014/main" id="{EDE9A989-E4C2-D340-8911-72395BB98A3A}"/>
              </a:ext>
            </a:extLst>
          </p:cNvPr>
          <p:cNvGrpSpPr/>
          <p:nvPr userDrawn="1"/>
        </p:nvGrpSpPr>
        <p:grpSpPr>
          <a:xfrm>
            <a:off x="-523329" y="1213723"/>
            <a:ext cx="13500105" cy="3460782"/>
            <a:chOff x="-485229" y="1350996"/>
            <a:chExt cx="14144874" cy="3626070"/>
          </a:xfrm>
        </p:grpSpPr>
        <p:pic>
          <p:nvPicPr>
            <p:cNvPr id="11" name="Picture 10">
              <a:extLst>
                <a:ext uri="{FF2B5EF4-FFF2-40B4-BE49-F238E27FC236}">
                  <a16:creationId xmlns:a16="http://schemas.microsoft.com/office/drawing/2014/main" id="{CC7DE24E-6386-A146-8BC9-0FB6C397DEDE}"/>
                </a:ext>
              </a:extLst>
            </p:cNvPr>
            <p:cNvPicPr>
              <a:picLocks noChangeAspect="1"/>
            </p:cNvPicPr>
            <p:nvPr userDrawn="1"/>
          </p:nvPicPr>
          <p:blipFill rotWithShape="1">
            <a:blip r:embed="rId5"/>
            <a:srcRect l="60983" t="54481" r="-1813" b="30417"/>
            <a:stretch/>
          </p:blipFill>
          <p:spPr>
            <a:xfrm>
              <a:off x="9398282" y="3131331"/>
              <a:ext cx="4261363" cy="1845735"/>
            </a:xfrm>
            <a:prstGeom prst="rect">
              <a:avLst/>
            </a:prstGeom>
          </p:spPr>
        </p:pic>
        <p:pic>
          <p:nvPicPr>
            <p:cNvPr id="10" name="Picture 9">
              <a:extLst>
                <a:ext uri="{FF2B5EF4-FFF2-40B4-BE49-F238E27FC236}">
                  <a16:creationId xmlns:a16="http://schemas.microsoft.com/office/drawing/2014/main" id="{C2E119AA-66D2-7544-8B51-1752D1B569A6}"/>
                </a:ext>
              </a:extLst>
            </p:cNvPr>
            <p:cNvPicPr>
              <a:picLocks noChangeAspect="1"/>
            </p:cNvPicPr>
            <p:nvPr userDrawn="1"/>
          </p:nvPicPr>
          <p:blipFill rotWithShape="1">
            <a:blip r:embed="rId5"/>
            <a:srcRect t="54481" r="59170" b="30417"/>
            <a:stretch/>
          </p:blipFill>
          <p:spPr>
            <a:xfrm>
              <a:off x="8797739" y="1350996"/>
              <a:ext cx="4261363" cy="1845735"/>
            </a:xfrm>
            <a:prstGeom prst="rect">
              <a:avLst/>
            </a:prstGeom>
          </p:spPr>
        </p:pic>
        <p:pic>
          <p:nvPicPr>
            <p:cNvPr id="9" name="Picture 8">
              <a:extLst>
                <a:ext uri="{FF2B5EF4-FFF2-40B4-BE49-F238E27FC236}">
                  <a16:creationId xmlns:a16="http://schemas.microsoft.com/office/drawing/2014/main" id="{1F5C7343-D1FD-D34A-BA11-4EABB6D9AA1F}"/>
                </a:ext>
              </a:extLst>
            </p:cNvPr>
            <p:cNvPicPr>
              <a:picLocks noChangeAspect="1"/>
            </p:cNvPicPr>
            <p:nvPr userDrawn="1"/>
          </p:nvPicPr>
          <p:blipFill rotWithShape="1">
            <a:blip r:embed="rId5"/>
            <a:srcRect t="25208" b="45443"/>
            <a:stretch/>
          </p:blipFill>
          <p:spPr>
            <a:xfrm>
              <a:off x="-485229" y="1383696"/>
              <a:ext cx="10436755" cy="3587066"/>
            </a:xfrm>
            <a:prstGeom prst="rect">
              <a:avLst/>
            </a:prstGeom>
          </p:spPr>
        </p:pic>
      </p:grpSp>
      <p:pic>
        <p:nvPicPr>
          <p:cNvPr id="22" name="Picture 21">
            <a:extLst>
              <a:ext uri="{FF2B5EF4-FFF2-40B4-BE49-F238E27FC236}">
                <a16:creationId xmlns:a16="http://schemas.microsoft.com/office/drawing/2014/main" id="{391BFD89-66EA-204F-9AA5-93868916EA17}"/>
              </a:ext>
            </a:extLst>
          </p:cNvPr>
          <p:cNvPicPr>
            <a:picLocks noChangeAspect="1"/>
          </p:cNvPicPr>
          <p:nvPr userDrawn="1"/>
        </p:nvPicPr>
        <p:blipFill>
          <a:blip r:embed="rId6"/>
          <a:stretch>
            <a:fillRect/>
          </a:stretch>
        </p:blipFill>
        <p:spPr>
          <a:xfrm>
            <a:off x="0" y="0"/>
            <a:ext cx="12192000" cy="1244932"/>
          </a:xfrm>
          <a:prstGeom prst="rect">
            <a:avLst/>
          </a:prstGeom>
        </p:spPr>
      </p:pic>
      <p:pic>
        <p:nvPicPr>
          <p:cNvPr id="23" name="Picture 22">
            <a:extLst>
              <a:ext uri="{FF2B5EF4-FFF2-40B4-BE49-F238E27FC236}">
                <a16:creationId xmlns:a16="http://schemas.microsoft.com/office/drawing/2014/main" id="{284B17D9-2A82-2745-B20F-434AB70BB005}"/>
              </a:ext>
            </a:extLst>
          </p:cNvPr>
          <p:cNvPicPr>
            <a:picLocks noChangeAspect="1"/>
          </p:cNvPicPr>
          <p:nvPr userDrawn="1"/>
        </p:nvPicPr>
        <p:blipFill>
          <a:blip r:embed="rId7"/>
          <a:stretch>
            <a:fillRect/>
          </a:stretch>
        </p:blipFill>
        <p:spPr>
          <a:xfrm>
            <a:off x="390202" y="308016"/>
            <a:ext cx="3445197" cy="850666"/>
          </a:xfrm>
          <a:prstGeom prst="rect">
            <a:avLst/>
          </a:prstGeom>
        </p:spPr>
      </p:pic>
    </p:spTree>
    <p:extLst>
      <p:ext uri="{BB962C8B-B14F-4D97-AF65-F5344CB8AC3E}">
        <p14:creationId xmlns:p14="http://schemas.microsoft.com/office/powerpoint/2010/main" val="473217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DBDA003-08E0-3047-9A34-F1D00F1FB7F9}"/>
              </a:ext>
            </a:extLst>
          </p:cNvPr>
          <p:cNvSpPr/>
          <p:nvPr userDrawn="1"/>
        </p:nvSpPr>
        <p:spPr>
          <a:xfrm>
            <a:off x="9644364" y="6476404"/>
            <a:ext cx="2205412" cy="215444"/>
          </a:xfrm>
          <a:prstGeom prst="rect">
            <a:avLst/>
          </a:prstGeom>
        </p:spPr>
        <p:txBody>
          <a:bodyPr wrap="none">
            <a:spAutoFit/>
          </a:bodyPr>
          <a:lstStyle/>
          <a:p>
            <a:r>
              <a:rPr lang="en-US" sz="800" i="1" spc="10" dirty="0">
                <a:solidFill>
                  <a:schemeClr val="bg1">
                    <a:lumMod val="75000"/>
                  </a:schemeClr>
                </a:solidFill>
                <a:latin typeface="Arial" panose="020B0604020202020204" pitchFamily="34" charset="0"/>
                <a:ea typeface="Calibri" panose="020F0502020204030204" pitchFamily="34" charset="0"/>
              </a:rPr>
              <a:t>© 2020 Dr. Susan Cain. All rights reserved</a:t>
            </a:r>
            <a:r>
              <a:rPr lang="en-US" sz="800" dirty="0">
                <a:solidFill>
                  <a:schemeClr val="bg1">
                    <a:lumMod val="75000"/>
                  </a:schemeClr>
                </a:solidFill>
                <a:effectLst/>
              </a:rPr>
              <a:t> </a:t>
            </a:r>
            <a:endParaRPr lang="en-US" sz="800" dirty="0">
              <a:solidFill>
                <a:schemeClr val="bg1">
                  <a:lumMod val="75000"/>
                </a:schemeClr>
              </a:solidFill>
            </a:endParaRPr>
          </a:p>
        </p:txBody>
      </p:sp>
      <p:pic>
        <p:nvPicPr>
          <p:cNvPr id="2" name="Picture 1">
            <a:extLst>
              <a:ext uri="{FF2B5EF4-FFF2-40B4-BE49-F238E27FC236}">
                <a16:creationId xmlns:a16="http://schemas.microsoft.com/office/drawing/2014/main" id="{4BDAC2BF-0D4B-1A4A-9D4A-3610BD1798AF}"/>
              </a:ext>
            </a:extLst>
          </p:cNvPr>
          <p:cNvPicPr>
            <a:picLocks noChangeAspect="1"/>
          </p:cNvPicPr>
          <p:nvPr userDrawn="1"/>
        </p:nvPicPr>
        <p:blipFill>
          <a:blip r:embed="rId2"/>
          <a:stretch>
            <a:fillRect/>
          </a:stretch>
        </p:blipFill>
        <p:spPr>
          <a:xfrm>
            <a:off x="466403" y="5675586"/>
            <a:ext cx="4091430" cy="1009434"/>
          </a:xfrm>
          <a:prstGeom prst="rect">
            <a:avLst/>
          </a:prstGeom>
        </p:spPr>
      </p:pic>
      <p:sp>
        <p:nvSpPr>
          <p:cNvPr id="10" name="Title 1">
            <a:extLst>
              <a:ext uri="{FF2B5EF4-FFF2-40B4-BE49-F238E27FC236}">
                <a16:creationId xmlns:a16="http://schemas.microsoft.com/office/drawing/2014/main" id="{42899B2C-6D4D-F946-B6B4-04C3CF4B7A20}"/>
              </a:ext>
            </a:extLst>
          </p:cNvPr>
          <p:cNvSpPr>
            <a:spLocks noGrp="1"/>
          </p:cNvSpPr>
          <p:nvPr>
            <p:ph type="title"/>
          </p:nvPr>
        </p:nvSpPr>
        <p:spPr>
          <a:xfrm>
            <a:off x="466403" y="365126"/>
            <a:ext cx="9304614" cy="1241606"/>
          </a:xfrm>
        </p:spPr>
        <p:txBody>
          <a:bodyPr anchor="t">
            <a:normAutofit/>
          </a:bodyPr>
          <a:lstStyle>
            <a:lvl1pPr>
              <a:defRPr sz="360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D719D1D4-9F7F-1F45-8E52-F62F117DBD1F}"/>
              </a:ext>
            </a:extLst>
          </p:cNvPr>
          <p:cNvSpPr>
            <a:spLocks noGrp="1"/>
          </p:cNvSpPr>
          <p:nvPr>
            <p:ph idx="1"/>
          </p:nvPr>
        </p:nvSpPr>
        <p:spPr>
          <a:xfrm>
            <a:off x="466403" y="1825625"/>
            <a:ext cx="11259194" cy="3425644"/>
          </a:xfrm>
        </p:spPr>
        <p:txBody>
          <a:bodyPr/>
          <a:lstStyle>
            <a:lvl1pPr>
              <a:defRPr>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a:defRPr>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a:defRPr>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a:defRPr>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1A6CEB79-DAF3-524E-AFEE-AC4ACFD0EE0B}"/>
              </a:ext>
            </a:extLst>
          </p:cNvPr>
          <p:cNvPicPr>
            <a:picLocks noChangeAspect="1"/>
          </p:cNvPicPr>
          <p:nvPr userDrawn="1"/>
        </p:nvPicPr>
        <p:blipFill>
          <a:blip r:embed="rId3"/>
          <a:stretch>
            <a:fillRect/>
          </a:stretch>
        </p:blipFill>
        <p:spPr>
          <a:xfrm>
            <a:off x="7817874" y="6351213"/>
            <a:ext cx="3906285" cy="129401"/>
          </a:xfrm>
          <a:prstGeom prst="rect">
            <a:avLst/>
          </a:prstGeom>
        </p:spPr>
      </p:pic>
      <p:pic>
        <p:nvPicPr>
          <p:cNvPr id="8" name="Picture 7" descr="Logo, company name&#10;&#10;Description automatically generated">
            <a:extLst>
              <a:ext uri="{FF2B5EF4-FFF2-40B4-BE49-F238E27FC236}">
                <a16:creationId xmlns:a16="http://schemas.microsoft.com/office/drawing/2014/main" id="{0B33AB7C-533C-C542-B1FA-46208CF9ABB1}"/>
              </a:ext>
            </a:extLst>
          </p:cNvPr>
          <p:cNvPicPr>
            <a:picLocks noChangeAspect="1"/>
          </p:cNvPicPr>
          <p:nvPr userDrawn="1"/>
        </p:nvPicPr>
        <p:blipFill>
          <a:blip r:embed="rId4"/>
          <a:stretch>
            <a:fillRect/>
          </a:stretch>
        </p:blipFill>
        <p:spPr>
          <a:xfrm>
            <a:off x="9923627" y="349954"/>
            <a:ext cx="1813422" cy="614549"/>
          </a:xfrm>
          <a:prstGeom prst="rect">
            <a:avLst/>
          </a:prstGeom>
        </p:spPr>
      </p:pic>
    </p:spTree>
    <p:extLst>
      <p:ext uri="{BB962C8B-B14F-4D97-AF65-F5344CB8AC3E}">
        <p14:creationId xmlns:p14="http://schemas.microsoft.com/office/powerpoint/2010/main" val="1514433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CEFC9-6401-4F45-95CB-A7EEE1AC14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AE856D-0955-BA4F-967E-1FA0B91056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3477A-A79B-744F-A58D-A3B10DFA9551}"/>
              </a:ext>
            </a:extLst>
          </p:cNvPr>
          <p:cNvSpPr>
            <a:spLocks noGrp="1"/>
          </p:cNvSpPr>
          <p:nvPr>
            <p:ph type="dt" sz="half" idx="10"/>
          </p:nvPr>
        </p:nvSpPr>
        <p:spPr/>
        <p:txBody>
          <a:bodyPr/>
          <a:lstStyle/>
          <a:p>
            <a:fld id="{38587536-26B1-D341-AAAE-68C4E34D78CB}" type="datetimeFigureOut">
              <a:rPr lang="en-US" smtClean="0"/>
              <a:t>3/3/22</a:t>
            </a:fld>
            <a:endParaRPr lang="en-US" dirty="0"/>
          </a:p>
        </p:txBody>
      </p:sp>
      <p:sp>
        <p:nvSpPr>
          <p:cNvPr id="5" name="Footer Placeholder 4">
            <a:extLst>
              <a:ext uri="{FF2B5EF4-FFF2-40B4-BE49-F238E27FC236}">
                <a16:creationId xmlns:a16="http://schemas.microsoft.com/office/drawing/2014/main" id="{D198D54B-92BC-154B-8E2A-2C5D430695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1CCF00-654C-8B46-9245-47FFB068AA57}"/>
              </a:ext>
            </a:extLst>
          </p:cNvPr>
          <p:cNvSpPr>
            <a:spLocks noGrp="1"/>
          </p:cNvSpPr>
          <p:nvPr>
            <p:ph type="sldNum" sz="quarter" idx="12"/>
          </p:nvPr>
        </p:nvSpPr>
        <p:spPr/>
        <p:txBody>
          <a:bodyPr/>
          <a:lstStyle/>
          <a:p>
            <a:fld id="{9A2E2A2C-CDD7-DD42-9DC8-70654124AFDB}" type="slidenum">
              <a:rPr lang="en-US" smtClean="0"/>
              <a:t>‹#›</a:t>
            </a:fld>
            <a:endParaRPr lang="en-US" dirty="0"/>
          </a:p>
        </p:txBody>
      </p:sp>
    </p:spTree>
    <p:extLst>
      <p:ext uri="{BB962C8B-B14F-4D97-AF65-F5344CB8AC3E}">
        <p14:creationId xmlns:p14="http://schemas.microsoft.com/office/powerpoint/2010/main" val="4281212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EF101-49EB-4B44-9F55-ED85FCCF52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048581-123D-D542-84D4-66EFBAAB1F03}"/>
              </a:ext>
            </a:extLst>
          </p:cNvPr>
          <p:cNvSpPr>
            <a:spLocks noGrp="1"/>
          </p:cNvSpPr>
          <p:nvPr>
            <p:ph type="dt" sz="half" idx="10"/>
          </p:nvPr>
        </p:nvSpPr>
        <p:spPr/>
        <p:txBody>
          <a:bodyPr/>
          <a:lstStyle/>
          <a:p>
            <a:fld id="{38587536-26B1-D341-AAAE-68C4E34D78CB}" type="datetimeFigureOut">
              <a:rPr lang="en-US" smtClean="0"/>
              <a:t>3/3/22</a:t>
            </a:fld>
            <a:endParaRPr lang="en-US" dirty="0"/>
          </a:p>
        </p:txBody>
      </p:sp>
      <p:sp>
        <p:nvSpPr>
          <p:cNvPr id="4" name="Footer Placeholder 3">
            <a:extLst>
              <a:ext uri="{FF2B5EF4-FFF2-40B4-BE49-F238E27FC236}">
                <a16:creationId xmlns:a16="http://schemas.microsoft.com/office/drawing/2014/main" id="{890EA2A7-7FD7-FD46-AC79-F0771B2A2A3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B26EB8A-E54F-8844-88F7-8B9A54D3AC48}"/>
              </a:ext>
            </a:extLst>
          </p:cNvPr>
          <p:cNvSpPr>
            <a:spLocks noGrp="1"/>
          </p:cNvSpPr>
          <p:nvPr>
            <p:ph type="sldNum" sz="quarter" idx="12"/>
          </p:nvPr>
        </p:nvSpPr>
        <p:spPr/>
        <p:txBody>
          <a:bodyPr/>
          <a:lstStyle/>
          <a:p>
            <a:fld id="{9A2E2A2C-CDD7-DD42-9DC8-70654124AFDB}" type="slidenum">
              <a:rPr lang="en-US" smtClean="0"/>
              <a:t>‹#›</a:t>
            </a:fld>
            <a:endParaRPr lang="en-US" dirty="0"/>
          </a:p>
        </p:txBody>
      </p:sp>
    </p:spTree>
    <p:extLst>
      <p:ext uri="{BB962C8B-B14F-4D97-AF65-F5344CB8AC3E}">
        <p14:creationId xmlns:p14="http://schemas.microsoft.com/office/powerpoint/2010/main" val="3508634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9CBC4E-5B0C-D548-9546-15F12809AD72}"/>
              </a:ext>
            </a:extLst>
          </p:cNvPr>
          <p:cNvSpPr>
            <a:spLocks noGrp="1"/>
          </p:cNvSpPr>
          <p:nvPr>
            <p:ph type="dt" sz="half" idx="10"/>
          </p:nvPr>
        </p:nvSpPr>
        <p:spPr/>
        <p:txBody>
          <a:bodyPr/>
          <a:lstStyle/>
          <a:p>
            <a:fld id="{38587536-26B1-D341-AAAE-68C4E34D78CB}" type="datetimeFigureOut">
              <a:rPr lang="en-US" smtClean="0"/>
              <a:t>3/3/22</a:t>
            </a:fld>
            <a:endParaRPr lang="en-US" dirty="0"/>
          </a:p>
        </p:txBody>
      </p:sp>
      <p:sp>
        <p:nvSpPr>
          <p:cNvPr id="3" name="Footer Placeholder 2">
            <a:extLst>
              <a:ext uri="{FF2B5EF4-FFF2-40B4-BE49-F238E27FC236}">
                <a16:creationId xmlns:a16="http://schemas.microsoft.com/office/drawing/2014/main" id="{37220C1A-8998-8F4F-9953-8C8259B7A6B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4B7F24E-E733-4546-8357-0F6046EF7769}"/>
              </a:ext>
            </a:extLst>
          </p:cNvPr>
          <p:cNvSpPr>
            <a:spLocks noGrp="1"/>
          </p:cNvSpPr>
          <p:nvPr>
            <p:ph type="sldNum" sz="quarter" idx="12"/>
          </p:nvPr>
        </p:nvSpPr>
        <p:spPr/>
        <p:txBody>
          <a:bodyPr/>
          <a:lstStyle/>
          <a:p>
            <a:fld id="{9A2E2A2C-CDD7-DD42-9DC8-70654124AFDB}" type="slidenum">
              <a:rPr lang="en-US" smtClean="0"/>
              <a:t>‹#›</a:t>
            </a:fld>
            <a:endParaRPr lang="en-US" dirty="0"/>
          </a:p>
        </p:txBody>
      </p:sp>
    </p:spTree>
    <p:extLst>
      <p:ext uri="{BB962C8B-B14F-4D97-AF65-F5344CB8AC3E}">
        <p14:creationId xmlns:p14="http://schemas.microsoft.com/office/powerpoint/2010/main" val="3713958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2" name="Picture Placeholder 6"/>
          <p:cNvSpPr>
            <a:spLocks noGrp="1"/>
          </p:cNvSpPr>
          <p:nvPr>
            <p:ph type="pic" sz="quarter" idx="22"/>
          </p:nvPr>
        </p:nvSpPr>
        <p:spPr>
          <a:xfrm>
            <a:off x="0" y="-1"/>
            <a:ext cx="12192000" cy="6840871"/>
          </a:xfrm>
          <a:prstGeom prst="rect">
            <a:avLst/>
          </a:prstGeom>
          <a:effectLst/>
        </p:spPr>
        <p:txBody>
          <a:bodyPr tIns="182880" bIns="1828800" anchor="b"/>
          <a:lstStyle>
            <a:lvl1pPr algn="ctr" rtl="0">
              <a:lnSpc>
                <a:spcPct val="150000"/>
              </a:lnSpc>
              <a:buFont typeface="Arial" pitchFamily="34" charset="0"/>
              <a:buNone/>
              <a:defRPr sz="1600">
                <a:solidFill>
                  <a:schemeClr val="tx2">
                    <a:lumMod val="75000"/>
                    <a:lumOff val="25000"/>
                  </a:schemeClr>
                </a:solidFill>
              </a:defRPr>
            </a:lvl1pPr>
          </a:lstStyle>
          <a:p>
            <a:endParaRPr lang="en-US" dirty="0"/>
          </a:p>
        </p:txBody>
      </p:sp>
      <p:sp>
        <p:nvSpPr>
          <p:cNvPr id="21" name="Pentagon 1">
            <a:extLst>
              <a:ext uri="{FF2B5EF4-FFF2-40B4-BE49-F238E27FC236}">
                <a16:creationId xmlns:a16="http://schemas.microsoft.com/office/drawing/2014/main" id="{08E602FB-7BE2-41B4-A037-6D3EF2BD126E}"/>
              </a:ext>
            </a:extLst>
          </p:cNvPr>
          <p:cNvSpPr/>
          <p:nvPr userDrawn="1"/>
        </p:nvSpPr>
        <p:spPr>
          <a:xfrm flipH="1">
            <a:off x="11683614" y="6496050"/>
            <a:ext cx="508386" cy="361950"/>
          </a:xfrm>
          <a:prstGeom prst="homePlate">
            <a:avLst>
              <a:gd name="adj" fmla="val 4202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3" name="Slide Number Placeholder 4">
            <a:extLst>
              <a:ext uri="{FF2B5EF4-FFF2-40B4-BE49-F238E27FC236}">
                <a16:creationId xmlns:a16="http://schemas.microsoft.com/office/drawing/2014/main" id="{1FAB10F4-D158-4C4C-B057-5F01C54BB9EC}"/>
              </a:ext>
            </a:extLst>
          </p:cNvPr>
          <p:cNvSpPr txBox="1">
            <a:spLocks/>
          </p:cNvSpPr>
          <p:nvPr userDrawn="1"/>
        </p:nvSpPr>
        <p:spPr>
          <a:xfrm>
            <a:off x="11752372" y="6513179"/>
            <a:ext cx="428625" cy="327692"/>
          </a:xfrm>
          <a:prstGeom prst="rect">
            <a:avLst/>
          </a:prstGeom>
        </p:spPr>
        <p:txBody>
          <a:bodyPr vert="horz" lIns="91440" tIns="45720" rIns="91440" bIns="4572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200" smtClean="0">
                <a:solidFill>
                  <a:schemeClr val="tx1">
                    <a:lumMod val="75000"/>
                    <a:lumOff val="25000"/>
                  </a:schemeClr>
                </a:solidFill>
              </a:rPr>
              <a:p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988842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730436" y="299813"/>
            <a:ext cx="10140037" cy="901972"/>
          </a:xfrm>
        </p:spPr>
        <p:txBody>
          <a:bodyPr/>
          <a:lstStyle/>
          <a:p>
            <a:r>
              <a:rPr lang="en-US"/>
              <a:t>Click to edit Master title style</a:t>
            </a:r>
          </a:p>
        </p:txBody>
      </p:sp>
      <p:grpSp>
        <p:nvGrpSpPr>
          <p:cNvPr id="6" name="Group 5"/>
          <p:cNvGrpSpPr/>
          <p:nvPr userDrawn="1"/>
        </p:nvGrpSpPr>
        <p:grpSpPr>
          <a:xfrm>
            <a:off x="514111" y="564538"/>
            <a:ext cx="55017" cy="326269"/>
            <a:chOff x="385579" y="564529"/>
            <a:chExt cx="41263" cy="326269"/>
          </a:xfrm>
        </p:grpSpPr>
        <p:sp>
          <p:nvSpPr>
            <p:cNvPr id="7" name="Oval 6"/>
            <p:cNvSpPr/>
            <p:nvPr userDrawn="1"/>
          </p:nvSpPr>
          <p:spPr>
            <a:xfrm>
              <a:off x="385579" y="564529"/>
              <a:ext cx="41148" cy="54864"/>
            </a:xfrm>
            <a:prstGeom prst="ellipse">
              <a:avLst/>
            </a:prstGeom>
            <a:solidFill>
              <a:srgbClr val="D454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Oval 7"/>
            <p:cNvSpPr/>
            <p:nvPr userDrawn="1"/>
          </p:nvSpPr>
          <p:spPr>
            <a:xfrm>
              <a:off x="385694" y="634198"/>
              <a:ext cx="41148" cy="54864"/>
            </a:xfrm>
            <a:prstGeom prst="ellipse">
              <a:avLst/>
            </a:prstGeom>
            <a:solidFill>
              <a:srgbClr val="E45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Oval 8"/>
            <p:cNvSpPr/>
            <p:nvPr userDrawn="1"/>
          </p:nvSpPr>
          <p:spPr>
            <a:xfrm>
              <a:off x="385694" y="699457"/>
              <a:ext cx="41148" cy="54864"/>
            </a:xfrm>
            <a:prstGeom prst="ellipse">
              <a:avLst/>
            </a:prstGeom>
            <a:solidFill>
              <a:srgbClr val="F968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Oval 9"/>
            <p:cNvSpPr/>
            <p:nvPr userDrawn="1"/>
          </p:nvSpPr>
          <p:spPr>
            <a:xfrm>
              <a:off x="385579" y="770675"/>
              <a:ext cx="41148" cy="54864"/>
            </a:xfrm>
            <a:prstGeom prst="ellipse">
              <a:avLst/>
            </a:prstGeom>
            <a:solidFill>
              <a:srgbClr val="F69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Oval 10"/>
            <p:cNvSpPr/>
            <p:nvPr userDrawn="1"/>
          </p:nvSpPr>
          <p:spPr>
            <a:xfrm>
              <a:off x="385579" y="835934"/>
              <a:ext cx="41148" cy="54864"/>
            </a:xfrm>
            <a:prstGeom prst="ellipse">
              <a:avLst/>
            </a:prstGeom>
            <a:solidFill>
              <a:srgbClr val="FCD8C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1" name="Pentagon 1">
            <a:extLst>
              <a:ext uri="{FF2B5EF4-FFF2-40B4-BE49-F238E27FC236}">
                <a16:creationId xmlns:a16="http://schemas.microsoft.com/office/drawing/2014/main" id="{BEC8CEDB-64C9-44C9-AE69-4AA85FEFDA03}"/>
              </a:ext>
            </a:extLst>
          </p:cNvPr>
          <p:cNvSpPr/>
          <p:nvPr userDrawn="1"/>
        </p:nvSpPr>
        <p:spPr>
          <a:xfrm flipH="1">
            <a:off x="11683614" y="6496050"/>
            <a:ext cx="508386" cy="361950"/>
          </a:xfrm>
          <a:prstGeom prst="homePlate">
            <a:avLst>
              <a:gd name="adj" fmla="val 4202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2" name="Slide Number Placeholder 4">
            <a:extLst>
              <a:ext uri="{FF2B5EF4-FFF2-40B4-BE49-F238E27FC236}">
                <a16:creationId xmlns:a16="http://schemas.microsoft.com/office/drawing/2014/main" id="{CBDDF78F-63FA-4829-9B94-48D3F8F3C3B3}"/>
              </a:ext>
            </a:extLst>
          </p:cNvPr>
          <p:cNvSpPr txBox="1">
            <a:spLocks/>
          </p:cNvSpPr>
          <p:nvPr userDrawn="1"/>
        </p:nvSpPr>
        <p:spPr>
          <a:xfrm>
            <a:off x="11752372" y="6513179"/>
            <a:ext cx="428625" cy="327692"/>
          </a:xfrm>
          <a:prstGeom prst="rect">
            <a:avLst/>
          </a:prstGeom>
        </p:spPr>
        <p:txBody>
          <a:bodyPr vert="horz" lIns="91440" tIns="45720" rIns="91440" bIns="45720" rtlCol="0" anchor="ctr"/>
          <a:lstStyle>
            <a:defPPr>
              <a:defRPr lang="en-US"/>
            </a:defPPr>
            <a:lvl1pPr marL="0" algn="ctr" defTabSz="914400" rtl="0" eaLnBrk="1" latinLnBrk="0" hangingPunct="1">
              <a:defRPr sz="1000" b="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6B7D2-B98C-44FD-8D04-7EC62A564975}" type="slidenum">
              <a:rPr lang="en-US" sz="1200" smtClean="0">
                <a:solidFill>
                  <a:schemeClr val="tx1">
                    <a:lumMod val="75000"/>
                    <a:lumOff val="25000"/>
                  </a:schemeClr>
                </a:solidFill>
              </a:rPr>
              <a:pPr/>
              <a:t>‹#›</a:t>
            </a:fld>
            <a:endParaRPr lang="en-US" sz="1200" dirty="0">
              <a:solidFill>
                <a:schemeClr val="tx1">
                  <a:lumMod val="75000"/>
                  <a:lumOff val="25000"/>
                </a:schemeClr>
              </a:solidFill>
            </a:endParaRPr>
          </a:p>
        </p:txBody>
      </p:sp>
      <p:sp>
        <p:nvSpPr>
          <p:cNvPr id="12" name="Picture Placeholder 3">
            <a:extLst>
              <a:ext uri="{FF2B5EF4-FFF2-40B4-BE49-F238E27FC236}">
                <a16:creationId xmlns:a16="http://schemas.microsoft.com/office/drawing/2014/main" id="{87610C1F-13FC-4317-AD28-0BC5288A1F23}"/>
              </a:ext>
            </a:extLst>
          </p:cNvPr>
          <p:cNvSpPr>
            <a:spLocks noGrp="1"/>
          </p:cNvSpPr>
          <p:nvPr>
            <p:ph type="pic" sz="quarter" idx="10"/>
          </p:nvPr>
        </p:nvSpPr>
        <p:spPr>
          <a:xfrm>
            <a:off x="6524914" y="-2"/>
            <a:ext cx="5656084" cy="5656084"/>
          </a:xfrm>
          <a:custGeom>
            <a:avLst/>
            <a:gdLst>
              <a:gd name="connsiteX0" fmla="*/ 2261681 w 4523362"/>
              <a:gd name="connsiteY0" fmla="*/ 0 h 4523362"/>
              <a:gd name="connsiteX1" fmla="*/ 4523362 w 4523362"/>
              <a:gd name="connsiteY1" fmla="*/ 0 h 4523362"/>
              <a:gd name="connsiteX2" fmla="*/ 4523362 w 4523362"/>
              <a:gd name="connsiteY2" fmla="*/ 2261681 h 4523362"/>
              <a:gd name="connsiteX3" fmla="*/ 2261681 w 4523362"/>
              <a:gd name="connsiteY3" fmla="*/ 4523362 h 4523362"/>
              <a:gd name="connsiteX4" fmla="*/ 0 w 4523362"/>
              <a:gd name="connsiteY4" fmla="*/ 2261681 h 4523362"/>
              <a:gd name="connsiteX5" fmla="*/ 2261681 w 4523362"/>
              <a:gd name="connsiteY5" fmla="*/ 0 h 452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3362" h="4523362">
                <a:moveTo>
                  <a:pt x="2261681" y="0"/>
                </a:moveTo>
                <a:lnTo>
                  <a:pt x="4523362" y="0"/>
                </a:lnTo>
                <a:lnTo>
                  <a:pt x="4523362" y="2261681"/>
                </a:lnTo>
                <a:cubicBezTo>
                  <a:pt x="4523362" y="3510773"/>
                  <a:pt x="3510773" y="4523362"/>
                  <a:pt x="2261681" y="4523362"/>
                </a:cubicBezTo>
                <a:cubicBezTo>
                  <a:pt x="1012589" y="4523362"/>
                  <a:pt x="0" y="3510773"/>
                  <a:pt x="0" y="2261681"/>
                </a:cubicBezTo>
                <a:cubicBezTo>
                  <a:pt x="0" y="1012589"/>
                  <a:pt x="1012589" y="0"/>
                  <a:pt x="2261681" y="0"/>
                </a:cubicBezTo>
                <a:close/>
              </a:path>
            </a:pathLst>
          </a:custGeom>
        </p:spPr>
        <p:txBody>
          <a:bodyPr wrap="square" tIns="0" bIns="2011680" anchor="b">
            <a:noAutofit/>
          </a:bodyPr>
          <a:lstStyle>
            <a:lvl1pPr marL="0" indent="0" algn="ctr">
              <a:buNone/>
              <a:defRPr sz="2000">
                <a:solidFill>
                  <a:schemeClr val="tx1">
                    <a:lumMod val="75000"/>
                    <a:lumOff val="25000"/>
                  </a:schemeClr>
                </a:solidFill>
              </a:defRPr>
            </a:lvl1pPr>
          </a:lstStyle>
          <a:p>
            <a:endParaRPr lang="en-US" dirty="0"/>
          </a:p>
        </p:txBody>
      </p:sp>
    </p:spTree>
    <p:extLst>
      <p:ext uri="{BB962C8B-B14F-4D97-AF65-F5344CB8AC3E}">
        <p14:creationId xmlns:p14="http://schemas.microsoft.com/office/powerpoint/2010/main" val="1108359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CFF6BC-FA56-B845-B553-110AE6BA44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C6E0C9-8560-9B4F-9CF1-082DA55307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68960-FE36-F740-99CA-661639215D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587536-26B1-D341-AAAE-68C4E34D78CB}" type="datetimeFigureOut">
              <a:rPr lang="en-US" smtClean="0"/>
              <a:t>3/3/22</a:t>
            </a:fld>
            <a:endParaRPr lang="en-US" dirty="0"/>
          </a:p>
        </p:txBody>
      </p:sp>
      <p:sp>
        <p:nvSpPr>
          <p:cNvPr id="5" name="Footer Placeholder 4">
            <a:extLst>
              <a:ext uri="{FF2B5EF4-FFF2-40B4-BE49-F238E27FC236}">
                <a16:creationId xmlns:a16="http://schemas.microsoft.com/office/drawing/2014/main" id="{5D63DDA9-7D06-A84B-B158-966F18674C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21849CC-EAEE-3241-9DA9-2798274CA4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2E2A2C-CDD7-DD42-9DC8-70654124AFDB}" type="slidenum">
              <a:rPr lang="en-US" smtClean="0"/>
              <a:t>‹#›</a:t>
            </a:fld>
            <a:endParaRPr lang="en-US" dirty="0"/>
          </a:p>
        </p:txBody>
      </p:sp>
    </p:spTree>
    <p:extLst>
      <p:ext uri="{BB962C8B-B14F-4D97-AF65-F5344CB8AC3E}">
        <p14:creationId xmlns:p14="http://schemas.microsoft.com/office/powerpoint/2010/main" val="1226010707"/>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4" r:id="rId4"/>
    <p:sldLayoutId id="2147483655" r:id="rId5"/>
    <p:sldLayoutId id="2147483662" r:id="rId6"/>
    <p:sldLayoutId id="214748366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D584C-33C5-CD48-8DFC-BB7A01E0073B}"/>
              </a:ext>
            </a:extLst>
          </p:cNvPr>
          <p:cNvSpPr>
            <a:spLocks noGrp="1"/>
          </p:cNvSpPr>
          <p:nvPr>
            <p:ph type="title"/>
          </p:nvPr>
        </p:nvSpPr>
        <p:spPr/>
        <p:txBody>
          <a:bodyPr/>
          <a:lstStyle/>
          <a:p>
            <a:r>
              <a:rPr lang="en-US" dirty="0"/>
              <a:t>Welcome to Compassion in Action Train the Trainer </a:t>
            </a:r>
          </a:p>
        </p:txBody>
      </p:sp>
    </p:spTree>
    <p:extLst>
      <p:ext uri="{BB962C8B-B14F-4D97-AF65-F5344CB8AC3E}">
        <p14:creationId xmlns:p14="http://schemas.microsoft.com/office/powerpoint/2010/main" val="3419084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oup of people sitting in a chair&#10;&#10;Description generated with very high confidence">
            <a:extLst>
              <a:ext uri="{FF2B5EF4-FFF2-40B4-BE49-F238E27FC236}">
                <a16:creationId xmlns:a16="http://schemas.microsoft.com/office/drawing/2014/main" id="{D1F33019-A679-4ACD-B259-CCF0878C9F95}"/>
              </a:ext>
            </a:extLst>
          </p:cNvPr>
          <p:cNvPicPr>
            <a:picLocks noGrp="1" noChangeAspect="1"/>
          </p:cNvPicPr>
          <p:nvPr>
            <p:ph type="pic" sz="quarter" idx="22"/>
          </p:nvPr>
        </p:nvPicPr>
        <p:blipFill>
          <a:blip r:embed="rId3" cstate="email">
            <a:extLst>
              <a:ext uri="{28A0092B-C50C-407E-A947-70E740481C1C}">
                <a14:useLocalDpi xmlns:a14="http://schemas.microsoft.com/office/drawing/2010/main"/>
              </a:ext>
            </a:extLst>
          </a:blip>
          <a:srcRect/>
          <a:stretch>
            <a:fillRect/>
          </a:stretch>
        </p:blipFill>
        <p:spPr/>
      </p:pic>
      <p:sp>
        <p:nvSpPr>
          <p:cNvPr id="5" name="Rectangle 4">
            <a:extLst>
              <a:ext uri="{FF2B5EF4-FFF2-40B4-BE49-F238E27FC236}">
                <a16:creationId xmlns:a16="http://schemas.microsoft.com/office/drawing/2014/main" id="{46BAF75C-7B07-4D30-9D04-902D29B919CE}"/>
              </a:ext>
            </a:extLst>
          </p:cNvPr>
          <p:cNvSpPr/>
          <p:nvPr/>
        </p:nvSpPr>
        <p:spPr>
          <a:xfrm>
            <a:off x="0" y="-9084"/>
            <a:ext cx="12192000" cy="8029540"/>
          </a:xfrm>
          <a:prstGeom prst="rect">
            <a:avLst/>
          </a:prstGeom>
          <a:solidFill>
            <a:schemeClr val="accent3">
              <a:lumMod val="50000"/>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33D8FF3-95B1-43E4-8FCD-7B16EDEAFDC2}"/>
              </a:ext>
            </a:extLst>
          </p:cNvPr>
          <p:cNvSpPr txBox="1"/>
          <p:nvPr/>
        </p:nvSpPr>
        <p:spPr>
          <a:xfrm>
            <a:off x="-133815" y="1957803"/>
            <a:ext cx="12192000" cy="2000548"/>
          </a:xfrm>
          <a:prstGeom prst="rect">
            <a:avLst/>
          </a:prstGeom>
          <a:noFill/>
        </p:spPr>
        <p:txBody>
          <a:bodyPr wrap="square" rtlCol="0">
            <a:spAutoFit/>
          </a:bodyPr>
          <a:lstStyle/>
          <a:p>
            <a:pPr algn="ctr"/>
            <a:r>
              <a:rPr lang="en-US" sz="4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Overview of the Program Agenda  </a:t>
            </a:r>
          </a:p>
          <a:p>
            <a:pPr algn="ctr"/>
            <a:r>
              <a:rPr lang="en-US" sz="4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Setting up the Classroom</a:t>
            </a:r>
            <a:endParaRPr lang="en-US" sz="4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sz="4400" b="1" dirty="0">
                <a:solidFill>
                  <a:schemeClr val="bg1"/>
                </a:solidFill>
                <a:latin typeface="Arial" panose="020B0604020202020204" pitchFamily="34" charset="0"/>
                <a:cs typeface="Arial" panose="020B0604020202020204" pitchFamily="34" charset="0"/>
              </a:rPr>
              <a:t>  </a:t>
            </a:r>
            <a:endParaRPr lang="en-US" sz="4400" b="1" dirty="0">
              <a:solidFill>
                <a:schemeClr val="bg1"/>
              </a:solidFill>
              <a:latin typeface="Century Gothic" panose="020B0502020202020204" pitchFamily="34" charset="0"/>
            </a:endParaRPr>
          </a:p>
        </p:txBody>
      </p:sp>
      <p:cxnSp>
        <p:nvCxnSpPr>
          <p:cNvPr id="7" name="Straight Connector 6">
            <a:extLst>
              <a:ext uri="{FF2B5EF4-FFF2-40B4-BE49-F238E27FC236}">
                <a16:creationId xmlns:a16="http://schemas.microsoft.com/office/drawing/2014/main" id="{EEE0C26A-3294-409A-8356-7CC2BBBFEA72}"/>
              </a:ext>
            </a:extLst>
          </p:cNvPr>
          <p:cNvCxnSpPr/>
          <p:nvPr/>
        </p:nvCxnSpPr>
        <p:spPr>
          <a:xfrm>
            <a:off x="5009267" y="2662095"/>
            <a:ext cx="19058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06387CC-62FD-484E-BDA9-377DACF2044C}"/>
              </a:ext>
            </a:extLst>
          </p:cNvPr>
          <p:cNvSpPr/>
          <p:nvPr/>
        </p:nvSpPr>
        <p:spPr>
          <a:xfrm>
            <a:off x="2574218" y="5254606"/>
            <a:ext cx="8464978" cy="400110"/>
          </a:xfrm>
          <a:prstGeom prst="rect">
            <a:avLst/>
          </a:prstGeom>
        </p:spPr>
        <p:txBody>
          <a:bodyPr wrap="square">
            <a:spAutoFit/>
          </a:bodyPr>
          <a:lstStyle/>
          <a:p>
            <a:pPr lvl="1"/>
            <a:r>
              <a:rPr lang="en-US" altLang="en-US" sz="2000" b="1" dirty="0">
                <a:solidFill>
                  <a:schemeClr val="bg1"/>
                </a:solidFill>
                <a:latin typeface="Century Gothic" panose="020B0502020202020204" pitchFamily="34" charset="0"/>
              </a:rPr>
              <a:t>	 </a:t>
            </a:r>
            <a:endParaRPr lang="en-US" sz="2000" dirty="0">
              <a:latin typeface="Century Gothic" panose="020B0502020202020204" pitchFamily="34" charset="0"/>
            </a:endParaRPr>
          </a:p>
        </p:txBody>
      </p:sp>
      <p:sp>
        <p:nvSpPr>
          <p:cNvPr id="15" name="TextBox 14">
            <a:extLst>
              <a:ext uri="{FF2B5EF4-FFF2-40B4-BE49-F238E27FC236}">
                <a16:creationId xmlns:a16="http://schemas.microsoft.com/office/drawing/2014/main" id="{45E2820F-A86F-D94C-9AF9-9D478F00A5EA}"/>
              </a:ext>
            </a:extLst>
          </p:cNvPr>
          <p:cNvSpPr txBox="1"/>
          <p:nvPr/>
        </p:nvSpPr>
        <p:spPr>
          <a:xfrm>
            <a:off x="4372017" y="1157328"/>
            <a:ext cx="3447966" cy="707886"/>
          </a:xfrm>
          <a:prstGeom prst="rect">
            <a:avLst/>
          </a:prstGeom>
          <a:noFill/>
        </p:spPr>
        <p:txBody>
          <a:bodyPr wrap="square" rtlCol="0">
            <a:spAutoFit/>
          </a:bodyPr>
          <a:lstStyle/>
          <a:p>
            <a:pPr algn="ctr"/>
            <a:r>
              <a:rPr lang="en-US" sz="4000" b="1" spc="3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Module 2</a:t>
            </a:r>
          </a:p>
        </p:txBody>
      </p:sp>
    </p:spTree>
    <p:extLst>
      <p:ext uri="{BB962C8B-B14F-4D97-AF65-F5344CB8AC3E}">
        <p14:creationId xmlns:p14="http://schemas.microsoft.com/office/powerpoint/2010/main" val="2246621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2"/>
          <p:cNvGraphicFramePr>
            <a:graphicFrameLocks noGrp="1"/>
          </p:cNvGraphicFramePr>
          <p:nvPr>
            <p:extLst>
              <p:ext uri="{D42A27DB-BD31-4B8C-83A1-F6EECF244321}">
                <p14:modId xmlns:p14="http://schemas.microsoft.com/office/powerpoint/2010/main" val="842698416"/>
              </p:ext>
            </p:extLst>
          </p:nvPr>
        </p:nvGraphicFramePr>
        <p:xfrm>
          <a:off x="1203670" y="643467"/>
          <a:ext cx="9784661" cy="5651578"/>
        </p:xfrm>
        <a:graphic>
          <a:graphicData uri="http://schemas.openxmlformats.org/drawingml/2006/table">
            <a:tbl>
              <a:tblPr firstRow="1" bandRow="1">
                <a:tableStyleId>{2D5ABB26-0587-4C30-8999-92F81FD0307C}</a:tableStyleId>
              </a:tblPr>
              <a:tblGrid>
                <a:gridCol w="2198687">
                  <a:extLst>
                    <a:ext uri="{9D8B030D-6E8A-4147-A177-3AD203B41FA5}">
                      <a16:colId xmlns:a16="http://schemas.microsoft.com/office/drawing/2014/main" val="20000"/>
                    </a:ext>
                  </a:extLst>
                </a:gridCol>
                <a:gridCol w="2891562">
                  <a:extLst>
                    <a:ext uri="{9D8B030D-6E8A-4147-A177-3AD203B41FA5}">
                      <a16:colId xmlns:a16="http://schemas.microsoft.com/office/drawing/2014/main" val="20001"/>
                    </a:ext>
                  </a:extLst>
                </a:gridCol>
                <a:gridCol w="2046268">
                  <a:extLst>
                    <a:ext uri="{9D8B030D-6E8A-4147-A177-3AD203B41FA5}">
                      <a16:colId xmlns:a16="http://schemas.microsoft.com/office/drawing/2014/main" val="20002"/>
                    </a:ext>
                  </a:extLst>
                </a:gridCol>
                <a:gridCol w="376874">
                  <a:extLst>
                    <a:ext uri="{9D8B030D-6E8A-4147-A177-3AD203B41FA5}">
                      <a16:colId xmlns:a16="http://schemas.microsoft.com/office/drawing/2014/main" val="20003"/>
                    </a:ext>
                  </a:extLst>
                </a:gridCol>
                <a:gridCol w="957411">
                  <a:extLst>
                    <a:ext uri="{9D8B030D-6E8A-4147-A177-3AD203B41FA5}">
                      <a16:colId xmlns:a16="http://schemas.microsoft.com/office/drawing/2014/main" val="20004"/>
                    </a:ext>
                  </a:extLst>
                </a:gridCol>
                <a:gridCol w="1313859">
                  <a:extLst>
                    <a:ext uri="{9D8B030D-6E8A-4147-A177-3AD203B41FA5}">
                      <a16:colId xmlns:a16="http://schemas.microsoft.com/office/drawing/2014/main" val="20005"/>
                    </a:ext>
                  </a:extLst>
                </a:gridCol>
              </a:tblGrid>
              <a:tr h="144238">
                <a:tc gridSpan="2">
                  <a:txBody>
                    <a:bodyPr/>
                    <a:lstStyle/>
                    <a:p>
                      <a:pPr marL="69850">
                        <a:lnSpc>
                          <a:spcPts val="1175"/>
                        </a:lnSpc>
                      </a:pPr>
                      <a:r>
                        <a:rPr sz="800" b="1" spc="-80">
                          <a:solidFill>
                            <a:srgbClr val="FFFFFF"/>
                          </a:solidFill>
                          <a:latin typeface="Arial"/>
                          <a:cs typeface="Arial"/>
                        </a:rPr>
                        <a:t>Subject</a:t>
                      </a:r>
                      <a:endParaRPr sz="8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808080"/>
                    </a:solidFill>
                  </a:tcPr>
                </a:tc>
                <a:tc hMerge="1">
                  <a:txBody>
                    <a:bodyPr/>
                    <a:lstStyle/>
                    <a:p>
                      <a:endParaRPr/>
                    </a:p>
                  </a:txBody>
                  <a:tcPr marL="0" marR="0" marT="0" marB="0"/>
                </a:tc>
                <a:tc gridSpan="2">
                  <a:txBody>
                    <a:bodyPr/>
                    <a:lstStyle/>
                    <a:p>
                      <a:pPr marL="98425">
                        <a:lnSpc>
                          <a:spcPts val="1175"/>
                        </a:lnSpc>
                      </a:pPr>
                      <a:r>
                        <a:rPr sz="800" spc="-10">
                          <a:latin typeface="Arial"/>
                          <a:cs typeface="Arial"/>
                        </a:rPr>
                        <a:t>C</a:t>
                      </a:r>
                      <a:r>
                        <a:rPr sz="800">
                          <a:latin typeface="Arial"/>
                          <a:cs typeface="Arial"/>
                        </a:rPr>
                        <a:t>IA</a:t>
                      </a:r>
                      <a:r>
                        <a:rPr sz="800" spc="-60">
                          <a:latin typeface="Arial"/>
                          <a:cs typeface="Arial"/>
                        </a:rPr>
                        <a:t> </a:t>
                      </a:r>
                      <a:r>
                        <a:rPr sz="800" spc="-5">
                          <a:latin typeface="Arial"/>
                          <a:cs typeface="Arial"/>
                        </a:rPr>
                        <a:t>al</a:t>
                      </a:r>
                      <a:r>
                        <a:rPr sz="800">
                          <a:latin typeface="Arial"/>
                          <a:cs typeface="Arial"/>
                        </a:rPr>
                        <a:t>l</a:t>
                      </a:r>
                      <a:r>
                        <a:rPr sz="800" spc="-60">
                          <a:latin typeface="Arial"/>
                          <a:cs typeface="Arial"/>
                        </a:rPr>
                        <a:t> </a:t>
                      </a:r>
                      <a:r>
                        <a:rPr sz="800">
                          <a:latin typeface="Arial"/>
                          <a:cs typeface="Arial"/>
                        </a:rPr>
                        <a:t>modu</a:t>
                      </a:r>
                      <a:r>
                        <a:rPr sz="800" spc="-10">
                          <a:latin typeface="Arial"/>
                          <a:cs typeface="Arial"/>
                        </a:rPr>
                        <a:t>l</a:t>
                      </a:r>
                      <a:r>
                        <a:rPr sz="800">
                          <a:latin typeface="Arial"/>
                          <a:cs typeface="Arial"/>
                        </a:rPr>
                        <a:t>es</a:t>
                      </a: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6E6E6"/>
                    </a:solidFill>
                  </a:tcPr>
                </a:tc>
                <a:tc hMerge="1">
                  <a:txBody>
                    <a:bodyPr/>
                    <a:lstStyle/>
                    <a:p>
                      <a:endParaRPr/>
                    </a:p>
                  </a:txBody>
                  <a:tcPr marL="0" marR="0" marT="0" marB="0"/>
                </a:tc>
                <a:tc>
                  <a:txBody>
                    <a:bodyPr/>
                    <a:lstStyle/>
                    <a:p>
                      <a:pPr marL="69850">
                        <a:lnSpc>
                          <a:spcPts val="1175"/>
                        </a:lnSpc>
                      </a:pPr>
                      <a:r>
                        <a:rPr sz="800" b="1" spc="10">
                          <a:solidFill>
                            <a:srgbClr val="FFFFFF"/>
                          </a:solidFill>
                          <a:latin typeface="Arial"/>
                          <a:cs typeface="Arial"/>
                        </a:rPr>
                        <a:t>R</a:t>
                      </a:r>
                      <a:r>
                        <a:rPr sz="800" b="1" spc="-15">
                          <a:solidFill>
                            <a:srgbClr val="FFFFFF"/>
                          </a:solidFill>
                          <a:latin typeface="Arial"/>
                          <a:cs typeface="Arial"/>
                        </a:rPr>
                        <a:t>u</a:t>
                      </a:r>
                      <a:r>
                        <a:rPr sz="800" b="1">
                          <a:solidFill>
                            <a:srgbClr val="FFFFFF"/>
                          </a:solidFill>
                          <a:latin typeface="Arial"/>
                          <a:cs typeface="Arial"/>
                        </a:rPr>
                        <a:t>n</a:t>
                      </a:r>
                      <a:r>
                        <a:rPr sz="800" b="1" spc="-40">
                          <a:solidFill>
                            <a:srgbClr val="FFFFFF"/>
                          </a:solidFill>
                          <a:latin typeface="Arial"/>
                          <a:cs typeface="Arial"/>
                        </a:rPr>
                        <a:t> </a:t>
                      </a:r>
                      <a:r>
                        <a:rPr sz="800" b="1">
                          <a:solidFill>
                            <a:srgbClr val="FFFFFF"/>
                          </a:solidFill>
                          <a:latin typeface="Arial"/>
                          <a:cs typeface="Arial"/>
                        </a:rPr>
                        <a:t>Ti</a:t>
                      </a:r>
                      <a:r>
                        <a:rPr sz="800" b="1" spc="10">
                          <a:solidFill>
                            <a:srgbClr val="FFFFFF"/>
                          </a:solidFill>
                          <a:latin typeface="Arial"/>
                          <a:cs typeface="Arial"/>
                        </a:rPr>
                        <a:t>m</a:t>
                      </a:r>
                      <a:r>
                        <a:rPr sz="800" b="1">
                          <a:solidFill>
                            <a:srgbClr val="FFFFFF"/>
                          </a:solidFill>
                          <a:latin typeface="Arial"/>
                          <a:cs typeface="Arial"/>
                        </a:rPr>
                        <a:t>e</a:t>
                      </a:r>
                      <a:endParaRPr sz="8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808080"/>
                    </a:solidFill>
                  </a:tcPr>
                </a:tc>
                <a:tc>
                  <a:txBody>
                    <a:bodyPr/>
                    <a:lstStyle/>
                    <a:p>
                      <a:pPr marL="123189">
                        <a:lnSpc>
                          <a:spcPts val="1175"/>
                        </a:lnSpc>
                      </a:pPr>
                      <a:r>
                        <a:rPr sz="800" spc="-10">
                          <a:latin typeface="Arial"/>
                          <a:cs typeface="Arial"/>
                        </a:rPr>
                        <a:t>22</a:t>
                      </a:r>
                      <a:r>
                        <a:rPr sz="800">
                          <a:latin typeface="Arial"/>
                          <a:cs typeface="Arial"/>
                        </a:rPr>
                        <a:t>7</a:t>
                      </a:r>
                      <a:r>
                        <a:rPr sz="800" spc="-60">
                          <a:latin typeface="Arial"/>
                          <a:cs typeface="Arial"/>
                        </a:rPr>
                        <a:t> </a:t>
                      </a:r>
                      <a:r>
                        <a:rPr sz="800">
                          <a:latin typeface="Arial"/>
                          <a:cs typeface="Arial"/>
                        </a:rPr>
                        <a:t>m</a:t>
                      </a:r>
                      <a:r>
                        <a:rPr sz="800" spc="-5">
                          <a:latin typeface="Arial"/>
                          <a:cs typeface="Arial"/>
                        </a:rPr>
                        <a:t>in</a:t>
                      </a:r>
                      <a:r>
                        <a:rPr sz="800" spc="20">
                          <a:latin typeface="Arial"/>
                          <a:cs typeface="Arial"/>
                        </a:rPr>
                        <a:t>u</a:t>
                      </a:r>
                      <a:r>
                        <a:rPr sz="800" spc="-10">
                          <a:latin typeface="Arial"/>
                          <a:cs typeface="Arial"/>
                        </a:rPr>
                        <a:t>t</a:t>
                      </a:r>
                      <a:r>
                        <a:rPr sz="800">
                          <a:latin typeface="Arial"/>
                          <a:cs typeface="Arial"/>
                        </a:rPr>
                        <a:t>es</a:t>
                      </a: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6E6E6"/>
                    </a:solidFill>
                  </a:tcPr>
                </a:tc>
                <a:extLst>
                  <a:ext uri="{0D108BD9-81ED-4DB2-BD59-A6C34878D82A}">
                    <a16:rowId xmlns:a16="http://schemas.microsoft.com/office/drawing/2014/main" val="10000"/>
                  </a:ext>
                </a:extLst>
              </a:tr>
              <a:tr h="147543">
                <a:tc gridSpan="2">
                  <a:txBody>
                    <a:bodyPr/>
                    <a:lstStyle/>
                    <a:p>
                      <a:pPr marL="69850">
                        <a:lnSpc>
                          <a:spcPct val="100000"/>
                        </a:lnSpc>
                        <a:spcBef>
                          <a:spcPts val="50"/>
                        </a:spcBef>
                      </a:pPr>
                      <a:r>
                        <a:rPr sz="800" b="1" spc="-55">
                          <a:solidFill>
                            <a:srgbClr val="FFFFFF"/>
                          </a:solidFill>
                          <a:latin typeface="Arial"/>
                          <a:cs typeface="Arial"/>
                        </a:rPr>
                        <a:t>Facilitator</a:t>
                      </a:r>
                      <a:endParaRPr sz="800">
                        <a:latin typeface="Arial"/>
                        <a:cs typeface="Arial"/>
                      </a:endParaRPr>
                    </a:p>
                  </a:txBody>
                  <a:tcPr marL="0" marR="0" marT="33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808080"/>
                    </a:solidFill>
                  </a:tcPr>
                </a:tc>
                <a:tc hMerge="1">
                  <a:txBody>
                    <a:bodyPr/>
                    <a:lstStyle/>
                    <a:p>
                      <a:endParaRPr/>
                    </a:p>
                  </a:txBody>
                  <a:tcPr marL="0" marR="0" marT="0" marB="0"/>
                </a:tc>
                <a:tc gridSpan="2">
                  <a:txBody>
                    <a:bodyPr/>
                    <a:lstStyle/>
                    <a:p>
                      <a:pPr>
                        <a:lnSpc>
                          <a:spcPct val="100000"/>
                        </a:lnSpc>
                      </a:pPr>
                      <a:endParaRPr sz="8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6E6E6"/>
                    </a:solidFill>
                  </a:tcPr>
                </a:tc>
                <a:tc hMerge="1">
                  <a:txBody>
                    <a:bodyPr/>
                    <a:lstStyle/>
                    <a:p>
                      <a:endParaRPr/>
                    </a:p>
                  </a:txBody>
                  <a:tcPr marL="0" marR="0" marT="0" marB="0"/>
                </a:tc>
                <a:tc>
                  <a:txBody>
                    <a:bodyPr/>
                    <a:lstStyle/>
                    <a:p>
                      <a:pPr marL="69850">
                        <a:lnSpc>
                          <a:spcPct val="100000"/>
                        </a:lnSpc>
                        <a:spcBef>
                          <a:spcPts val="50"/>
                        </a:spcBef>
                      </a:pPr>
                      <a:r>
                        <a:rPr sz="800" b="1">
                          <a:solidFill>
                            <a:srgbClr val="FFFFFF"/>
                          </a:solidFill>
                          <a:latin typeface="Arial"/>
                          <a:cs typeface="Arial"/>
                        </a:rPr>
                        <a:t>Ti</a:t>
                      </a:r>
                      <a:r>
                        <a:rPr sz="800" b="1" spc="10">
                          <a:solidFill>
                            <a:srgbClr val="FFFFFF"/>
                          </a:solidFill>
                          <a:latin typeface="Arial"/>
                          <a:cs typeface="Arial"/>
                        </a:rPr>
                        <a:t>m</a:t>
                      </a:r>
                      <a:r>
                        <a:rPr sz="800" b="1" spc="-5">
                          <a:solidFill>
                            <a:srgbClr val="FFFFFF"/>
                          </a:solidFill>
                          <a:latin typeface="Arial"/>
                          <a:cs typeface="Arial"/>
                        </a:rPr>
                        <a:t>e</a:t>
                      </a:r>
                      <a:r>
                        <a:rPr sz="800" b="1">
                          <a:solidFill>
                            <a:srgbClr val="FFFFFF"/>
                          </a:solidFill>
                          <a:latin typeface="Arial"/>
                          <a:cs typeface="Arial"/>
                        </a:rPr>
                        <a:t>:</a:t>
                      </a:r>
                      <a:r>
                        <a:rPr sz="800" b="1" spc="-55">
                          <a:solidFill>
                            <a:srgbClr val="FFFFFF"/>
                          </a:solidFill>
                          <a:latin typeface="Arial"/>
                          <a:cs typeface="Arial"/>
                        </a:rPr>
                        <a:t> </a:t>
                      </a:r>
                      <a:r>
                        <a:rPr sz="800" b="1">
                          <a:solidFill>
                            <a:srgbClr val="FFFFFF"/>
                          </a:solidFill>
                          <a:latin typeface="Arial"/>
                          <a:cs typeface="Arial"/>
                        </a:rPr>
                        <a:t>St</a:t>
                      </a:r>
                      <a:r>
                        <a:rPr sz="800" b="1" spc="5">
                          <a:solidFill>
                            <a:srgbClr val="FFFFFF"/>
                          </a:solidFill>
                          <a:latin typeface="Arial"/>
                          <a:cs typeface="Arial"/>
                        </a:rPr>
                        <a:t>a</a:t>
                      </a:r>
                      <a:r>
                        <a:rPr sz="800" b="1" spc="-10">
                          <a:solidFill>
                            <a:srgbClr val="FFFFFF"/>
                          </a:solidFill>
                          <a:latin typeface="Arial"/>
                          <a:cs typeface="Arial"/>
                        </a:rPr>
                        <a:t>r</a:t>
                      </a:r>
                      <a:r>
                        <a:rPr sz="800" b="1">
                          <a:solidFill>
                            <a:srgbClr val="FFFFFF"/>
                          </a:solidFill>
                          <a:latin typeface="Arial"/>
                          <a:cs typeface="Arial"/>
                        </a:rPr>
                        <a:t>t</a:t>
                      </a:r>
                      <a:endParaRPr sz="800">
                        <a:latin typeface="Arial"/>
                        <a:cs typeface="Arial"/>
                      </a:endParaRPr>
                    </a:p>
                  </a:txBody>
                  <a:tcPr marL="0" marR="0" marT="33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808080"/>
                    </a:solidFill>
                  </a:tcPr>
                </a:tc>
                <a:tc>
                  <a:txBody>
                    <a:bodyPr/>
                    <a:lstStyle/>
                    <a:p>
                      <a:pPr>
                        <a:lnSpc>
                          <a:spcPct val="100000"/>
                        </a:lnSpc>
                      </a:pPr>
                      <a:endParaRPr sz="8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6E6E6"/>
                    </a:solidFill>
                  </a:tcPr>
                </a:tc>
                <a:extLst>
                  <a:ext uri="{0D108BD9-81ED-4DB2-BD59-A6C34878D82A}">
                    <a16:rowId xmlns:a16="http://schemas.microsoft.com/office/drawing/2014/main" val="10001"/>
                  </a:ext>
                </a:extLst>
              </a:tr>
              <a:tr h="149195">
                <a:tc gridSpan="2">
                  <a:txBody>
                    <a:bodyPr/>
                    <a:lstStyle/>
                    <a:p>
                      <a:pPr marL="69850">
                        <a:lnSpc>
                          <a:spcPct val="100000"/>
                        </a:lnSpc>
                        <a:spcBef>
                          <a:spcPts val="75"/>
                        </a:spcBef>
                      </a:pPr>
                      <a:r>
                        <a:rPr sz="800" b="1" spc="-80">
                          <a:solidFill>
                            <a:srgbClr val="FFFFFF"/>
                          </a:solidFill>
                          <a:latin typeface="Arial"/>
                          <a:cs typeface="Arial"/>
                        </a:rPr>
                        <a:t>Location</a:t>
                      </a:r>
                      <a:endParaRPr sz="800">
                        <a:latin typeface="Arial"/>
                        <a:cs typeface="Arial"/>
                      </a:endParaRPr>
                    </a:p>
                  </a:txBody>
                  <a:tcPr marL="0" marR="0" marT="495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808080"/>
                    </a:solidFill>
                  </a:tcPr>
                </a:tc>
                <a:tc hMerge="1">
                  <a:txBody>
                    <a:bodyPr/>
                    <a:lstStyle/>
                    <a:p>
                      <a:endParaRPr/>
                    </a:p>
                  </a:txBody>
                  <a:tcPr marL="0" marR="0" marT="0" marB="0"/>
                </a:tc>
                <a:tc gridSpan="2">
                  <a:txBody>
                    <a:bodyPr/>
                    <a:lstStyle/>
                    <a:p>
                      <a:pPr>
                        <a:lnSpc>
                          <a:spcPct val="100000"/>
                        </a:lnSpc>
                      </a:pPr>
                      <a:endParaRPr sz="8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6E6E6"/>
                    </a:solidFill>
                  </a:tcPr>
                </a:tc>
                <a:tc hMerge="1">
                  <a:txBody>
                    <a:bodyPr/>
                    <a:lstStyle/>
                    <a:p>
                      <a:endParaRPr/>
                    </a:p>
                  </a:txBody>
                  <a:tcPr marL="0" marR="0" marT="0" marB="0"/>
                </a:tc>
                <a:tc>
                  <a:txBody>
                    <a:bodyPr/>
                    <a:lstStyle/>
                    <a:p>
                      <a:pPr marL="69850">
                        <a:lnSpc>
                          <a:spcPct val="100000"/>
                        </a:lnSpc>
                        <a:spcBef>
                          <a:spcPts val="75"/>
                        </a:spcBef>
                      </a:pPr>
                      <a:r>
                        <a:rPr sz="800" b="1">
                          <a:solidFill>
                            <a:srgbClr val="FFFFFF"/>
                          </a:solidFill>
                          <a:latin typeface="Arial"/>
                          <a:cs typeface="Arial"/>
                        </a:rPr>
                        <a:t>Ti</a:t>
                      </a:r>
                      <a:r>
                        <a:rPr sz="800" b="1" spc="10">
                          <a:solidFill>
                            <a:srgbClr val="FFFFFF"/>
                          </a:solidFill>
                          <a:latin typeface="Arial"/>
                          <a:cs typeface="Arial"/>
                        </a:rPr>
                        <a:t>m</a:t>
                      </a:r>
                      <a:r>
                        <a:rPr sz="800" b="1" spc="-5">
                          <a:solidFill>
                            <a:srgbClr val="FFFFFF"/>
                          </a:solidFill>
                          <a:latin typeface="Arial"/>
                          <a:cs typeface="Arial"/>
                        </a:rPr>
                        <a:t>e</a:t>
                      </a:r>
                      <a:r>
                        <a:rPr sz="800" b="1">
                          <a:solidFill>
                            <a:srgbClr val="FFFFFF"/>
                          </a:solidFill>
                          <a:latin typeface="Arial"/>
                          <a:cs typeface="Arial"/>
                        </a:rPr>
                        <a:t>:</a:t>
                      </a:r>
                      <a:r>
                        <a:rPr sz="800" b="1" spc="-55">
                          <a:solidFill>
                            <a:srgbClr val="FFFFFF"/>
                          </a:solidFill>
                          <a:latin typeface="Arial"/>
                          <a:cs typeface="Arial"/>
                        </a:rPr>
                        <a:t> </a:t>
                      </a:r>
                      <a:r>
                        <a:rPr sz="800" b="1" spc="-15">
                          <a:solidFill>
                            <a:srgbClr val="FFFFFF"/>
                          </a:solidFill>
                          <a:latin typeface="Arial"/>
                          <a:cs typeface="Arial"/>
                        </a:rPr>
                        <a:t>E</a:t>
                      </a:r>
                      <a:r>
                        <a:rPr sz="800" b="1" spc="10">
                          <a:solidFill>
                            <a:srgbClr val="FFFFFF"/>
                          </a:solidFill>
                          <a:latin typeface="Arial"/>
                          <a:cs typeface="Arial"/>
                        </a:rPr>
                        <a:t>n</a:t>
                      </a:r>
                      <a:r>
                        <a:rPr sz="800" b="1">
                          <a:solidFill>
                            <a:srgbClr val="FFFFFF"/>
                          </a:solidFill>
                          <a:latin typeface="Arial"/>
                          <a:cs typeface="Arial"/>
                        </a:rPr>
                        <a:t>d</a:t>
                      </a:r>
                      <a:endParaRPr sz="800">
                        <a:latin typeface="Arial"/>
                        <a:cs typeface="Arial"/>
                      </a:endParaRPr>
                    </a:p>
                  </a:txBody>
                  <a:tcPr marL="0" marR="0" marT="4957"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808080"/>
                    </a:solidFill>
                  </a:tcPr>
                </a:tc>
                <a:tc>
                  <a:txBody>
                    <a:bodyPr/>
                    <a:lstStyle/>
                    <a:p>
                      <a:pPr>
                        <a:lnSpc>
                          <a:spcPct val="100000"/>
                        </a:lnSpc>
                      </a:pPr>
                      <a:endParaRPr sz="8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E6E6E6"/>
                    </a:solidFill>
                  </a:tcPr>
                </a:tc>
                <a:extLst>
                  <a:ext uri="{0D108BD9-81ED-4DB2-BD59-A6C34878D82A}">
                    <a16:rowId xmlns:a16="http://schemas.microsoft.com/office/drawing/2014/main" val="10002"/>
                  </a:ext>
                </a:extLst>
              </a:tr>
              <a:tr h="108566">
                <a:tc gridSpan="6">
                  <a:txBody>
                    <a:bodyPr/>
                    <a:lstStyle/>
                    <a:p>
                      <a:pPr>
                        <a:lnSpc>
                          <a:spcPct val="100000"/>
                        </a:lnSpc>
                      </a:pPr>
                      <a:endParaRPr sz="8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003366"/>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162413">
                <a:tc>
                  <a:txBody>
                    <a:bodyPr/>
                    <a:lstStyle/>
                    <a:p>
                      <a:pPr marL="130175">
                        <a:lnSpc>
                          <a:spcPct val="100000"/>
                        </a:lnSpc>
                        <a:spcBef>
                          <a:spcPts val="250"/>
                        </a:spcBef>
                      </a:pPr>
                      <a:r>
                        <a:rPr sz="800" b="1">
                          <a:latin typeface="Arial"/>
                          <a:cs typeface="Arial"/>
                        </a:rPr>
                        <a:t>Time</a:t>
                      </a:r>
                      <a:endParaRPr sz="800">
                        <a:latin typeface="Arial"/>
                        <a:cs typeface="Arial"/>
                      </a:endParaRPr>
                    </a:p>
                  </a:txBody>
                  <a:tcPr marL="0" marR="0" marT="1652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1270" algn="ctr">
                        <a:lnSpc>
                          <a:spcPct val="100000"/>
                        </a:lnSpc>
                        <a:spcBef>
                          <a:spcPts val="250"/>
                        </a:spcBef>
                      </a:pPr>
                      <a:r>
                        <a:rPr sz="800" b="1" spc="-5">
                          <a:latin typeface="Arial"/>
                          <a:cs typeface="Arial"/>
                        </a:rPr>
                        <a:t>Content</a:t>
                      </a:r>
                      <a:endParaRPr sz="800">
                        <a:latin typeface="Arial"/>
                        <a:cs typeface="Arial"/>
                      </a:endParaRPr>
                    </a:p>
                  </a:txBody>
                  <a:tcPr marL="0" marR="0" marT="1652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algn="ctr">
                        <a:lnSpc>
                          <a:spcPct val="100000"/>
                        </a:lnSpc>
                        <a:spcBef>
                          <a:spcPts val="275"/>
                        </a:spcBef>
                      </a:pPr>
                      <a:r>
                        <a:rPr sz="800" b="1">
                          <a:latin typeface="Arial"/>
                          <a:cs typeface="Arial"/>
                        </a:rPr>
                        <a:t>Media</a:t>
                      </a:r>
                      <a:endParaRPr sz="800">
                        <a:latin typeface="Arial"/>
                        <a:cs typeface="Arial"/>
                      </a:endParaRP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162656">
                <a:tc>
                  <a:txBody>
                    <a:bodyPr/>
                    <a:lstStyle/>
                    <a:p>
                      <a:pPr marL="69850">
                        <a:lnSpc>
                          <a:spcPts val="1255"/>
                        </a:lnSpc>
                        <a:spcBef>
                          <a:spcPts val="275"/>
                        </a:spcBef>
                      </a:pPr>
                      <a:r>
                        <a:rPr sz="800">
                          <a:latin typeface="Arial"/>
                          <a:cs typeface="Arial"/>
                        </a:rPr>
                        <a:t>1</a:t>
                      </a: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9850">
                        <a:lnSpc>
                          <a:spcPts val="1255"/>
                        </a:lnSpc>
                        <a:spcBef>
                          <a:spcPts val="275"/>
                        </a:spcBef>
                      </a:pPr>
                      <a:r>
                        <a:rPr sz="800">
                          <a:latin typeface="Arial"/>
                          <a:cs typeface="Arial"/>
                        </a:rPr>
                        <a:t>How</a:t>
                      </a:r>
                      <a:r>
                        <a:rPr sz="800" spc="-20">
                          <a:latin typeface="Arial"/>
                          <a:cs typeface="Arial"/>
                        </a:rPr>
                        <a:t> </a:t>
                      </a:r>
                      <a:r>
                        <a:rPr sz="800" spc="-5">
                          <a:latin typeface="Arial"/>
                          <a:cs typeface="Arial"/>
                        </a:rPr>
                        <a:t>to</a:t>
                      </a:r>
                      <a:r>
                        <a:rPr sz="800" spc="-10">
                          <a:latin typeface="Arial"/>
                          <a:cs typeface="Arial"/>
                        </a:rPr>
                        <a:t> use </a:t>
                      </a:r>
                      <a:r>
                        <a:rPr sz="800">
                          <a:latin typeface="Arial"/>
                          <a:cs typeface="Arial"/>
                        </a:rPr>
                        <a:t>this</a:t>
                      </a:r>
                      <a:r>
                        <a:rPr sz="800" spc="-25">
                          <a:latin typeface="Arial"/>
                          <a:cs typeface="Arial"/>
                        </a:rPr>
                        <a:t> </a:t>
                      </a:r>
                      <a:r>
                        <a:rPr sz="800" spc="-5">
                          <a:latin typeface="Arial"/>
                          <a:cs typeface="Arial"/>
                        </a:rPr>
                        <a:t>workbook</a:t>
                      </a:r>
                      <a:endParaRPr sz="800">
                        <a:latin typeface="Arial"/>
                        <a:cs typeface="Arial"/>
                      </a:endParaRP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marL="530225">
                        <a:lnSpc>
                          <a:spcPts val="1255"/>
                        </a:lnSpc>
                        <a:spcBef>
                          <a:spcPts val="275"/>
                        </a:spcBef>
                      </a:pPr>
                      <a:r>
                        <a:rPr sz="800" spc="-5">
                          <a:latin typeface="Arial"/>
                          <a:cs typeface="Arial"/>
                        </a:rPr>
                        <a:t>PowerPoint/Workbook</a:t>
                      </a:r>
                      <a:endParaRPr sz="800">
                        <a:latin typeface="Arial"/>
                        <a:cs typeface="Arial"/>
                      </a:endParaRP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r h="162413">
                <a:tc>
                  <a:txBody>
                    <a:bodyPr/>
                    <a:lstStyle/>
                    <a:p>
                      <a:pPr marL="69850">
                        <a:lnSpc>
                          <a:spcPct val="100000"/>
                        </a:lnSpc>
                        <a:spcBef>
                          <a:spcPts val="275"/>
                        </a:spcBef>
                      </a:pPr>
                      <a:r>
                        <a:rPr sz="800">
                          <a:latin typeface="Arial"/>
                          <a:cs typeface="Arial"/>
                        </a:rPr>
                        <a:t>2</a:t>
                      </a: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9850">
                        <a:lnSpc>
                          <a:spcPct val="100000"/>
                        </a:lnSpc>
                        <a:spcBef>
                          <a:spcPts val="275"/>
                        </a:spcBef>
                      </a:pPr>
                      <a:r>
                        <a:rPr sz="800" spc="-5">
                          <a:latin typeface="Arial"/>
                          <a:cs typeface="Arial"/>
                        </a:rPr>
                        <a:t>Welcome</a:t>
                      </a:r>
                      <a:endParaRPr sz="800">
                        <a:latin typeface="Arial"/>
                        <a:cs typeface="Arial"/>
                      </a:endParaRP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marL="530225">
                        <a:lnSpc>
                          <a:spcPct val="100000"/>
                        </a:lnSpc>
                        <a:spcBef>
                          <a:spcPts val="275"/>
                        </a:spcBef>
                      </a:pPr>
                      <a:r>
                        <a:rPr sz="800" spc="-5">
                          <a:latin typeface="Arial"/>
                          <a:cs typeface="Arial"/>
                        </a:rPr>
                        <a:t>PowerPoint/Workbook</a:t>
                      </a:r>
                      <a:endParaRPr sz="800">
                        <a:latin typeface="Arial"/>
                        <a:cs typeface="Arial"/>
                      </a:endParaRP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6"/>
                  </a:ext>
                </a:extLst>
              </a:tr>
              <a:tr h="161004">
                <a:tc>
                  <a:txBody>
                    <a:bodyPr/>
                    <a:lstStyle/>
                    <a:p>
                      <a:pPr marL="69850">
                        <a:lnSpc>
                          <a:spcPts val="1250"/>
                        </a:lnSpc>
                        <a:spcBef>
                          <a:spcPts val="250"/>
                        </a:spcBef>
                      </a:pPr>
                      <a:r>
                        <a:rPr sz="800">
                          <a:latin typeface="Arial"/>
                          <a:cs typeface="Arial"/>
                        </a:rPr>
                        <a:t>2</a:t>
                      </a:r>
                    </a:p>
                  </a:txBody>
                  <a:tcPr marL="0" marR="0" marT="1652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9850">
                        <a:lnSpc>
                          <a:spcPts val="1250"/>
                        </a:lnSpc>
                        <a:spcBef>
                          <a:spcPts val="250"/>
                        </a:spcBef>
                      </a:pPr>
                      <a:r>
                        <a:rPr sz="800">
                          <a:latin typeface="Arial"/>
                          <a:cs typeface="Arial"/>
                        </a:rPr>
                        <a:t>Let’s</a:t>
                      </a:r>
                      <a:r>
                        <a:rPr sz="800" spc="-10">
                          <a:latin typeface="Arial"/>
                          <a:cs typeface="Arial"/>
                        </a:rPr>
                        <a:t> </a:t>
                      </a:r>
                      <a:r>
                        <a:rPr sz="800" spc="-5">
                          <a:latin typeface="Arial"/>
                          <a:cs typeface="Arial"/>
                        </a:rPr>
                        <a:t>get</a:t>
                      </a:r>
                      <a:r>
                        <a:rPr sz="800" spc="-15">
                          <a:latin typeface="Arial"/>
                          <a:cs typeface="Arial"/>
                        </a:rPr>
                        <a:t> </a:t>
                      </a:r>
                      <a:r>
                        <a:rPr sz="800" spc="-5">
                          <a:latin typeface="Arial"/>
                          <a:cs typeface="Arial"/>
                        </a:rPr>
                        <a:t>started,</a:t>
                      </a:r>
                      <a:r>
                        <a:rPr sz="800" spc="-15">
                          <a:latin typeface="Arial"/>
                          <a:cs typeface="Arial"/>
                        </a:rPr>
                        <a:t> </a:t>
                      </a:r>
                      <a:r>
                        <a:rPr sz="800" spc="-5">
                          <a:latin typeface="Arial"/>
                          <a:cs typeface="Arial"/>
                        </a:rPr>
                        <a:t>get</a:t>
                      </a:r>
                      <a:r>
                        <a:rPr sz="800" spc="-15">
                          <a:latin typeface="Arial"/>
                          <a:cs typeface="Arial"/>
                        </a:rPr>
                        <a:t> </a:t>
                      </a:r>
                      <a:r>
                        <a:rPr sz="800" spc="-5">
                          <a:latin typeface="Arial"/>
                          <a:cs typeface="Arial"/>
                        </a:rPr>
                        <a:t>to</a:t>
                      </a:r>
                      <a:r>
                        <a:rPr sz="800" spc="5">
                          <a:latin typeface="Arial"/>
                          <a:cs typeface="Arial"/>
                        </a:rPr>
                        <a:t> know</a:t>
                      </a:r>
                      <a:r>
                        <a:rPr sz="800" spc="-5">
                          <a:latin typeface="Arial"/>
                          <a:cs typeface="Arial"/>
                        </a:rPr>
                        <a:t> </a:t>
                      </a:r>
                      <a:r>
                        <a:rPr sz="800" spc="-10">
                          <a:latin typeface="Arial"/>
                          <a:cs typeface="Arial"/>
                        </a:rPr>
                        <a:t>your</a:t>
                      </a:r>
                      <a:r>
                        <a:rPr sz="800" spc="25">
                          <a:latin typeface="Arial"/>
                          <a:cs typeface="Arial"/>
                        </a:rPr>
                        <a:t> </a:t>
                      </a:r>
                      <a:r>
                        <a:rPr sz="800" spc="-5">
                          <a:latin typeface="Arial"/>
                          <a:cs typeface="Arial"/>
                        </a:rPr>
                        <a:t>instructor</a:t>
                      </a:r>
                      <a:endParaRPr sz="800">
                        <a:latin typeface="Arial"/>
                        <a:cs typeface="Arial"/>
                      </a:endParaRPr>
                    </a:p>
                  </a:txBody>
                  <a:tcPr marL="0" marR="0" marT="1652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marL="530225">
                        <a:lnSpc>
                          <a:spcPts val="1250"/>
                        </a:lnSpc>
                        <a:spcBef>
                          <a:spcPts val="250"/>
                        </a:spcBef>
                      </a:pPr>
                      <a:r>
                        <a:rPr sz="800" spc="-5">
                          <a:latin typeface="Arial"/>
                          <a:cs typeface="Arial"/>
                        </a:rPr>
                        <a:t>PowerPoint/Workbook</a:t>
                      </a:r>
                      <a:endParaRPr sz="800">
                        <a:latin typeface="Arial"/>
                        <a:cs typeface="Arial"/>
                      </a:endParaRPr>
                    </a:p>
                  </a:txBody>
                  <a:tcPr marL="0" marR="0" marT="1652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7"/>
                  </a:ext>
                </a:extLst>
              </a:tr>
              <a:tr h="162656">
                <a:tc>
                  <a:txBody>
                    <a:bodyPr/>
                    <a:lstStyle/>
                    <a:p>
                      <a:pPr marL="69850">
                        <a:lnSpc>
                          <a:spcPts val="1250"/>
                        </a:lnSpc>
                        <a:spcBef>
                          <a:spcPts val="275"/>
                        </a:spcBef>
                      </a:pPr>
                      <a:r>
                        <a:rPr sz="800">
                          <a:latin typeface="Arial"/>
                          <a:cs typeface="Arial"/>
                        </a:rPr>
                        <a:t>10</a:t>
                      </a:r>
                      <a:r>
                        <a:rPr sz="800" spc="-30">
                          <a:latin typeface="Arial"/>
                          <a:cs typeface="Arial"/>
                        </a:rPr>
                        <a:t> </a:t>
                      </a:r>
                      <a:r>
                        <a:rPr sz="800" spc="-10">
                          <a:latin typeface="Arial"/>
                          <a:cs typeface="Arial"/>
                        </a:rPr>
                        <a:t>(15)</a:t>
                      </a:r>
                      <a:endParaRPr sz="800">
                        <a:latin typeface="Arial"/>
                        <a:cs typeface="Arial"/>
                      </a:endParaRP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9850">
                        <a:lnSpc>
                          <a:spcPts val="1250"/>
                        </a:lnSpc>
                        <a:spcBef>
                          <a:spcPts val="275"/>
                        </a:spcBef>
                      </a:pPr>
                      <a:r>
                        <a:rPr sz="800">
                          <a:latin typeface="Arial"/>
                          <a:cs typeface="Arial"/>
                        </a:rPr>
                        <a:t>Icebreaker-</a:t>
                      </a:r>
                      <a:r>
                        <a:rPr sz="800" spc="-10">
                          <a:latin typeface="Arial"/>
                          <a:cs typeface="Arial"/>
                        </a:rPr>
                        <a:t> Five</a:t>
                      </a:r>
                      <a:r>
                        <a:rPr sz="800">
                          <a:latin typeface="Arial"/>
                          <a:cs typeface="Arial"/>
                        </a:rPr>
                        <a:t> </a:t>
                      </a:r>
                      <a:r>
                        <a:rPr sz="800" spc="-5">
                          <a:latin typeface="Arial"/>
                          <a:cs typeface="Arial"/>
                        </a:rPr>
                        <a:t>Ways</a:t>
                      </a:r>
                      <a:r>
                        <a:rPr sz="800" spc="-20">
                          <a:latin typeface="Arial"/>
                          <a:cs typeface="Arial"/>
                        </a:rPr>
                        <a:t> </a:t>
                      </a:r>
                      <a:r>
                        <a:rPr sz="800" spc="-5">
                          <a:latin typeface="Arial"/>
                          <a:cs typeface="Arial"/>
                        </a:rPr>
                        <a:t>to</a:t>
                      </a:r>
                      <a:r>
                        <a:rPr sz="800">
                          <a:latin typeface="Arial"/>
                          <a:cs typeface="Arial"/>
                        </a:rPr>
                        <a:t> </a:t>
                      </a:r>
                      <a:r>
                        <a:rPr sz="800" spc="-5">
                          <a:latin typeface="Arial"/>
                          <a:cs typeface="Arial"/>
                        </a:rPr>
                        <a:t>Say</a:t>
                      </a:r>
                      <a:r>
                        <a:rPr sz="800" spc="-15">
                          <a:latin typeface="Arial"/>
                          <a:cs typeface="Arial"/>
                        </a:rPr>
                        <a:t> </a:t>
                      </a:r>
                      <a:r>
                        <a:rPr sz="800" spc="-5">
                          <a:latin typeface="Arial"/>
                          <a:cs typeface="Arial"/>
                        </a:rPr>
                        <a:t>Hello</a:t>
                      </a:r>
                      <a:endParaRPr sz="800">
                        <a:latin typeface="Arial"/>
                        <a:cs typeface="Arial"/>
                      </a:endParaRP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algn="ctr">
                        <a:lnSpc>
                          <a:spcPts val="1250"/>
                        </a:lnSpc>
                        <a:spcBef>
                          <a:spcPts val="275"/>
                        </a:spcBef>
                      </a:pPr>
                      <a:r>
                        <a:rPr sz="800" spc="-5">
                          <a:latin typeface="Arial"/>
                          <a:cs typeface="Arial"/>
                        </a:rPr>
                        <a:t>Activity</a:t>
                      </a:r>
                      <a:endParaRPr sz="800">
                        <a:latin typeface="Arial"/>
                        <a:cs typeface="Arial"/>
                      </a:endParaRP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8"/>
                  </a:ext>
                </a:extLst>
              </a:tr>
              <a:tr h="161004">
                <a:tc>
                  <a:txBody>
                    <a:bodyPr/>
                    <a:lstStyle/>
                    <a:p>
                      <a:pPr>
                        <a:lnSpc>
                          <a:spcPct val="100000"/>
                        </a:lnSpc>
                      </a:pPr>
                      <a:endParaRPr sz="8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3810" algn="ctr">
                        <a:lnSpc>
                          <a:spcPts val="1250"/>
                        </a:lnSpc>
                        <a:spcBef>
                          <a:spcPts val="250"/>
                        </a:spcBef>
                      </a:pPr>
                      <a:r>
                        <a:rPr sz="800" b="1">
                          <a:latin typeface="Arial"/>
                          <a:cs typeface="Arial"/>
                        </a:rPr>
                        <a:t>Module</a:t>
                      </a:r>
                      <a:r>
                        <a:rPr sz="800" b="1" spc="-45">
                          <a:latin typeface="Arial"/>
                          <a:cs typeface="Arial"/>
                        </a:rPr>
                        <a:t> </a:t>
                      </a:r>
                      <a:r>
                        <a:rPr sz="800" b="1" spc="-5">
                          <a:latin typeface="Arial"/>
                          <a:cs typeface="Arial"/>
                        </a:rPr>
                        <a:t>1</a:t>
                      </a:r>
                      <a:endParaRPr sz="800">
                        <a:latin typeface="Arial"/>
                        <a:cs typeface="Arial"/>
                      </a:endParaRPr>
                    </a:p>
                  </a:txBody>
                  <a:tcPr marL="0" marR="0" marT="1652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a:lnSpc>
                          <a:spcPct val="100000"/>
                        </a:lnSpc>
                      </a:pPr>
                      <a:endParaRPr sz="8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9"/>
                  </a:ext>
                </a:extLst>
              </a:tr>
              <a:tr h="162656">
                <a:tc>
                  <a:txBody>
                    <a:bodyPr/>
                    <a:lstStyle/>
                    <a:p>
                      <a:pPr marL="69850">
                        <a:lnSpc>
                          <a:spcPts val="1250"/>
                        </a:lnSpc>
                        <a:spcBef>
                          <a:spcPts val="275"/>
                        </a:spcBef>
                      </a:pPr>
                      <a:r>
                        <a:rPr sz="800">
                          <a:latin typeface="Arial"/>
                          <a:cs typeface="Arial"/>
                        </a:rPr>
                        <a:t>3</a:t>
                      </a: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9850">
                        <a:lnSpc>
                          <a:spcPts val="1250"/>
                        </a:lnSpc>
                        <a:spcBef>
                          <a:spcPts val="275"/>
                        </a:spcBef>
                      </a:pPr>
                      <a:r>
                        <a:rPr sz="800" spc="-5">
                          <a:latin typeface="Arial"/>
                          <a:cs typeface="Arial"/>
                        </a:rPr>
                        <a:t>Module </a:t>
                      </a:r>
                      <a:r>
                        <a:rPr sz="800" spc="5">
                          <a:latin typeface="Arial"/>
                          <a:cs typeface="Arial"/>
                        </a:rPr>
                        <a:t>1-</a:t>
                      </a:r>
                      <a:r>
                        <a:rPr sz="800" spc="-5">
                          <a:latin typeface="Arial"/>
                          <a:cs typeface="Arial"/>
                        </a:rPr>
                        <a:t> </a:t>
                      </a:r>
                      <a:r>
                        <a:rPr sz="800" spc="-10">
                          <a:latin typeface="Arial"/>
                          <a:cs typeface="Arial"/>
                        </a:rPr>
                        <a:t>Our</a:t>
                      </a:r>
                      <a:r>
                        <a:rPr sz="800" spc="-5">
                          <a:latin typeface="Arial"/>
                          <a:cs typeface="Arial"/>
                        </a:rPr>
                        <a:t> Shared</a:t>
                      </a:r>
                      <a:r>
                        <a:rPr sz="800">
                          <a:latin typeface="Arial"/>
                          <a:cs typeface="Arial"/>
                        </a:rPr>
                        <a:t> </a:t>
                      </a:r>
                      <a:r>
                        <a:rPr sz="800" spc="-5">
                          <a:latin typeface="Arial"/>
                          <a:cs typeface="Arial"/>
                        </a:rPr>
                        <a:t>Mission</a:t>
                      </a:r>
                      <a:endParaRPr sz="800">
                        <a:latin typeface="Arial"/>
                        <a:cs typeface="Arial"/>
                      </a:endParaRP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marL="530225">
                        <a:lnSpc>
                          <a:spcPts val="1250"/>
                        </a:lnSpc>
                        <a:spcBef>
                          <a:spcPts val="275"/>
                        </a:spcBef>
                      </a:pPr>
                      <a:r>
                        <a:rPr sz="800" spc="-5">
                          <a:latin typeface="Arial"/>
                          <a:cs typeface="Arial"/>
                        </a:rPr>
                        <a:t>PowerPoint/Workbook</a:t>
                      </a:r>
                      <a:endParaRPr sz="800">
                        <a:latin typeface="Arial"/>
                        <a:cs typeface="Arial"/>
                      </a:endParaRP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0"/>
                  </a:ext>
                </a:extLst>
              </a:tr>
              <a:tr h="162656">
                <a:tc>
                  <a:txBody>
                    <a:bodyPr/>
                    <a:lstStyle/>
                    <a:p>
                      <a:pPr marL="69850">
                        <a:lnSpc>
                          <a:spcPts val="1250"/>
                        </a:lnSpc>
                        <a:spcBef>
                          <a:spcPts val="275"/>
                        </a:spcBef>
                      </a:pPr>
                      <a:r>
                        <a:rPr sz="800">
                          <a:latin typeface="Arial"/>
                          <a:cs typeface="Arial"/>
                        </a:rPr>
                        <a:t>5</a:t>
                      </a: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9850">
                        <a:lnSpc>
                          <a:spcPts val="1250"/>
                        </a:lnSpc>
                        <a:spcBef>
                          <a:spcPts val="275"/>
                        </a:spcBef>
                      </a:pPr>
                      <a:r>
                        <a:rPr sz="800">
                          <a:latin typeface="Arial"/>
                          <a:cs typeface="Arial"/>
                        </a:rPr>
                        <a:t>Our</a:t>
                      </a:r>
                      <a:r>
                        <a:rPr sz="800" spc="-25">
                          <a:latin typeface="Arial"/>
                          <a:cs typeface="Arial"/>
                        </a:rPr>
                        <a:t> </a:t>
                      </a:r>
                      <a:r>
                        <a:rPr sz="800" spc="-5">
                          <a:latin typeface="Arial"/>
                          <a:cs typeface="Arial"/>
                        </a:rPr>
                        <a:t>Shared</a:t>
                      </a:r>
                      <a:r>
                        <a:rPr sz="800" spc="-15">
                          <a:latin typeface="Arial"/>
                          <a:cs typeface="Arial"/>
                        </a:rPr>
                        <a:t> </a:t>
                      </a:r>
                      <a:r>
                        <a:rPr sz="800" spc="-5">
                          <a:latin typeface="Arial"/>
                          <a:cs typeface="Arial"/>
                        </a:rPr>
                        <a:t>Values</a:t>
                      </a:r>
                      <a:endParaRPr sz="800">
                        <a:latin typeface="Arial"/>
                        <a:cs typeface="Arial"/>
                      </a:endParaRP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marL="530225">
                        <a:lnSpc>
                          <a:spcPts val="1250"/>
                        </a:lnSpc>
                        <a:spcBef>
                          <a:spcPts val="275"/>
                        </a:spcBef>
                      </a:pPr>
                      <a:r>
                        <a:rPr sz="800" spc="-5">
                          <a:latin typeface="Arial"/>
                          <a:cs typeface="Arial"/>
                        </a:rPr>
                        <a:t>PowerPoint/Workbook</a:t>
                      </a:r>
                      <a:endParaRPr sz="800">
                        <a:latin typeface="Arial"/>
                        <a:cs typeface="Arial"/>
                      </a:endParaRP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1"/>
                  </a:ext>
                </a:extLst>
              </a:tr>
              <a:tr h="161004">
                <a:tc>
                  <a:txBody>
                    <a:bodyPr/>
                    <a:lstStyle/>
                    <a:p>
                      <a:pPr marL="69850">
                        <a:lnSpc>
                          <a:spcPts val="1250"/>
                        </a:lnSpc>
                        <a:spcBef>
                          <a:spcPts val="250"/>
                        </a:spcBef>
                      </a:pPr>
                      <a:r>
                        <a:rPr sz="800">
                          <a:latin typeface="Arial"/>
                          <a:cs typeface="Arial"/>
                        </a:rPr>
                        <a:t>5</a:t>
                      </a:r>
                    </a:p>
                  </a:txBody>
                  <a:tcPr marL="0" marR="0" marT="1652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9850">
                        <a:lnSpc>
                          <a:spcPts val="1250"/>
                        </a:lnSpc>
                        <a:spcBef>
                          <a:spcPts val="250"/>
                        </a:spcBef>
                      </a:pPr>
                      <a:r>
                        <a:rPr sz="800" spc="-5">
                          <a:latin typeface="Arial"/>
                          <a:cs typeface="Arial"/>
                        </a:rPr>
                        <a:t>Discover</a:t>
                      </a:r>
                      <a:r>
                        <a:rPr sz="800" spc="-10">
                          <a:latin typeface="Arial"/>
                          <a:cs typeface="Arial"/>
                        </a:rPr>
                        <a:t> </a:t>
                      </a:r>
                      <a:r>
                        <a:rPr sz="800" spc="-5">
                          <a:latin typeface="Arial"/>
                          <a:cs typeface="Arial"/>
                        </a:rPr>
                        <a:t>your</a:t>
                      </a:r>
                      <a:r>
                        <a:rPr sz="800" spc="-10">
                          <a:latin typeface="Arial"/>
                          <a:cs typeface="Arial"/>
                        </a:rPr>
                        <a:t> </a:t>
                      </a:r>
                      <a:r>
                        <a:rPr sz="800" spc="-5">
                          <a:latin typeface="Arial"/>
                          <a:cs typeface="Arial"/>
                        </a:rPr>
                        <a:t>personal</a:t>
                      </a:r>
                      <a:r>
                        <a:rPr sz="800" spc="-10">
                          <a:latin typeface="Arial"/>
                          <a:cs typeface="Arial"/>
                        </a:rPr>
                        <a:t> </a:t>
                      </a:r>
                      <a:r>
                        <a:rPr sz="800" spc="-5">
                          <a:latin typeface="Arial"/>
                          <a:cs typeface="Arial"/>
                        </a:rPr>
                        <a:t>values</a:t>
                      </a:r>
                      <a:endParaRPr sz="800">
                        <a:latin typeface="Arial"/>
                        <a:cs typeface="Arial"/>
                      </a:endParaRPr>
                    </a:p>
                  </a:txBody>
                  <a:tcPr marL="0" marR="0" marT="1652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algn="ctr">
                        <a:lnSpc>
                          <a:spcPts val="1250"/>
                        </a:lnSpc>
                        <a:spcBef>
                          <a:spcPts val="250"/>
                        </a:spcBef>
                      </a:pPr>
                      <a:r>
                        <a:rPr sz="800" spc="-5">
                          <a:latin typeface="Arial"/>
                          <a:cs typeface="Arial"/>
                        </a:rPr>
                        <a:t>Activity</a:t>
                      </a:r>
                      <a:endParaRPr sz="800">
                        <a:latin typeface="Arial"/>
                        <a:cs typeface="Arial"/>
                      </a:endParaRPr>
                    </a:p>
                  </a:txBody>
                  <a:tcPr marL="0" marR="0" marT="1652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2"/>
                  </a:ext>
                </a:extLst>
              </a:tr>
              <a:tr h="162656">
                <a:tc>
                  <a:txBody>
                    <a:bodyPr/>
                    <a:lstStyle/>
                    <a:p>
                      <a:pPr marL="69850">
                        <a:lnSpc>
                          <a:spcPts val="1250"/>
                        </a:lnSpc>
                        <a:spcBef>
                          <a:spcPts val="275"/>
                        </a:spcBef>
                      </a:pPr>
                      <a:r>
                        <a:rPr sz="800">
                          <a:latin typeface="Arial"/>
                          <a:cs typeface="Arial"/>
                        </a:rPr>
                        <a:t>5</a:t>
                      </a: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9850">
                        <a:lnSpc>
                          <a:spcPts val="1250"/>
                        </a:lnSpc>
                        <a:spcBef>
                          <a:spcPts val="275"/>
                        </a:spcBef>
                      </a:pPr>
                      <a:r>
                        <a:rPr sz="800">
                          <a:latin typeface="Arial"/>
                          <a:cs typeface="Arial"/>
                        </a:rPr>
                        <a:t>Match</a:t>
                      </a:r>
                      <a:r>
                        <a:rPr sz="800" spc="-15">
                          <a:latin typeface="Arial"/>
                          <a:cs typeface="Arial"/>
                        </a:rPr>
                        <a:t> </a:t>
                      </a:r>
                      <a:r>
                        <a:rPr sz="800" spc="-5">
                          <a:latin typeface="Arial"/>
                          <a:cs typeface="Arial"/>
                        </a:rPr>
                        <a:t>your values</a:t>
                      </a:r>
                      <a:r>
                        <a:rPr sz="800" spc="-30">
                          <a:latin typeface="Arial"/>
                          <a:cs typeface="Arial"/>
                        </a:rPr>
                        <a:t> </a:t>
                      </a:r>
                      <a:r>
                        <a:rPr sz="800" spc="-5">
                          <a:latin typeface="Arial"/>
                          <a:cs typeface="Arial"/>
                        </a:rPr>
                        <a:t>exercise</a:t>
                      </a:r>
                      <a:endParaRPr sz="800">
                        <a:latin typeface="Arial"/>
                        <a:cs typeface="Arial"/>
                      </a:endParaRP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algn="ctr">
                        <a:lnSpc>
                          <a:spcPts val="1250"/>
                        </a:lnSpc>
                        <a:spcBef>
                          <a:spcPts val="275"/>
                        </a:spcBef>
                      </a:pPr>
                      <a:r>
                        <a:rPr sz="800" spc="-5">
                          <a:latin typeface="Arial"/>
                          <a:cs typeface="Arial"/>
                        </a:rPr>
                        <a:t>Activity</a:t>
                      </a:r>
                      <a:endParaRPr sz="800">
                        <a:latin typeface="Arial"/>
                        <a:cs typeface="Arial"/>
                      </a:endParaRP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3"/>
                  </a:ext>
                </a:extLst>
              </a:tr>
              <a:tr h="161004">
                <a:tc>
                  <a:txBody>
                    <a:bodyPr/>
                    <a:lstStyle/>
                    <a:p>
                      <a:pPr marL="69850">
                        <a:lnSpc>
                          <a:spcPts val="1250"/>
                        </a:lnSpc>
                        <a:spcBef>
                          <a:spcPts val="250"/>
                        </a:spcBef>
                      </a:pPr>
                      <a:r>
                        <a:rPr sz="800" spc="-5">
                          <a:latin typeface="Arial"/>
                          <a:cs typeface="Arial"/>
                        </a:rPr>
                        <a:t>3</a:t>
                      </a:r>
                      <a:r>
                        <a:rPr sz="800" spc="254">
                          <a:latin typeface="Arial"/>
                          <a:cs typeface="Arial"/>
                        </a:rPr>
                        <a:t> </a:t>
                      </a:r>
                      <a:r>
                        <a:rPr sz="800" spc="-5">
                          <a:latin typeface="Arial"/>
                          <a:cs typeface="Arial"/>
                        </a:rPr>
                        <a:t>(21)</a:t>
                      </a:r>
                      <a:endParaRPr sz="800">
                        <a:latin typeface="Arial"/>
                        <a:cs typeface="Arial"/>
                      </a:endParaRPr>
                    </a:p>
                  </a:txBody>
                  <a:tcPr marL="0" marR="0" marT="1652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9850">
                        <a:lnSpc>
                          <a:spcPts val="1250"/>
                        </a:lnSpc>
                        <a:spcBef>
                          <a:spcPts val="250"/>
                        </a:spcBef>
                      </a:pPr>
                      <a:r>
                        <a:rPr sz="800" spc="-5">
                          <a:latin typeface="Arial"/>
                          <a:cs typeface="Arial"/>
                        </a:rPr>
                        <a:t>Module</a:t>
                      </a:r>
                      <a:r>
                        <a:rPr sz="800" spc="-15">
                          <a:latin typeface="Arial"/>
                          <a:cs typeface="Arial"/>
                        </a:rPr>
                        <a:t> </a:t>
                      </a:r>
                      <a:r>
                        <a:rPr sz="800" spc="-5">
                          <a:latin typeface="Arial"/>
                          <a:cs typeface="Arial"/>
                        </a:rPr>
                        <a:t>1</a:t>
                      </a:r>
                      <a:r>
                        <a:rPr sz="800" spc="-10">
                          <a:latin typeface="Arial"/>
                          <a:cs typeface="Arial"/>
                        </a:rPr>
                        <a:t> </a:t>
                      </a:r>
                      <a:r>
                        <a:rPr sz="800" spc="-5">
                          <a:latin typeface="Arial"/>
                          <a:cs typeface="Arial"/>
                        </a:rPr>
                        <a:t>Table</a:t>
                      </a:r>
                      <a:r>
                        <a:rPr sz="800" spc="-15">
                          <a:latin typeface="Arial"/>
                          <a:cs typeface="Arial"/>
                        </a:rPr>
                        <a:t> </a:t>
                      </a:r>
                      <a:r>
                        <a:rPr sz="800">
                          <a:latin typeface="Arial"/>
                          <a:cs typeface="Arial"/>
                        </a:rPr>
                        <a:t>Quiz</a:t>
                      </a:r>
                    </a:p>
                  </a:txBody>
                  <a:tcPr marL="0" marR="0" marT="1652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marL="530225">
                        <a:lnSpc>
                          <a:spcPts val="1250"/>
                        </a:lnSpc>
                        <a:spcBef>
                          <a:spcPts val="250"/>
                        </a:spcBef>
                      </a:pPr>
                      <a:r>
                        <a:rPr sz="800" spc="-5">
                          <a:latin typeface="Arial"/>
                          <a:cs typeface="Arial"/>
                        </a:rPr>
                        <a:t>PowerPoint/Workbook</a:t>
                      </a:r>
                      <a:endParaRPr sz="800">
                        <a:latin typeface="Arial"/>
                        <a:cs typeface="Arial"/>
                      </a:endParaRPr>
                    </a:p>
                  </a:txBody>
                  <a:tcPr marL="0" marR="0" marT="1652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4"/>
                  </a:ext>
                </a:extLst>
              </a:tr>
              <a:tr h="162656">
                <a:tc>
                  <a:txBody>
                    <a:bodyPr/>
                    <a:lstStyle/>
                    <a:p>
                      <a:pPr>
                        <a:lnSpc>
                          <a:spcPct val="100000"/>
                        </a:lnSpc>
                      </a:pPr>
                      <a:endParaRPr sz="8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3810" algn="ctr">
                        <a:lnSpc>
                          <a:spcPts val="1250"/>
                        </a:lnSpc>
                        <a:spcBef>
                          <a:spcPts val="275"/>
                        </a:spcBef>
                      </a:pPr>
                      <a:r>
                        <a:rPr sz="800" b="1">
                          <a:latin typeface="Arial"/>
                          <a:cs typeface="Arial"/>
                        </a:rPr>
                        <a:t>Module</a:t>
                      </a:r>
                      <a:r>
                        <a:rPr sz="800" b="1" spc="-45">
                          <a:latin typeface="Arial"/>
                          <a:cs typeface="Arial"/>
                        </a:rPr>
                        <a:t> </a:t>
                      </a:r>
                      <a:r>
                        <a:rPr sz="800" b="1" spc="-5">
                          <a:latin typeface="Arial"/>
                          <a:cs typeface="Arial"/>
                        </a:rPr>
                        <a:t>2</a:t>
                      </a:r>
                      <a:endParaRPr sz="800">
                        <a:latin typeface="Arial"/>
                        <a:cs typeface="Arial"/>
                      </a:endParaRP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a:lnSpc>
                          <a:spcPct val="100000"/>
                        </a:lnSpc>
                      </a:pPr>
                      <a:endParaRPr sz="8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5"/>
                  </a:ext>
                </a:extLst>
              </a:tr>
              <a:tr h="162656">
                <a:tc>
                  <a:txBody>
                    <a:bodyPr/>
                    <a:lstStyle/>
                    <a:p>
                      <a:pPr marL="69850">
                        <a:lnSpc>
                          <a:spcPts val="1250"/>
                        </a:lnSpc>
                        <a:spcBef>
                          <a:spcPts val="275"/>
                        </a:spcBef>
                      </a:pPr>
                      <a:r>
                        <a:rPr sz="800">
                          <a:latin typeface="Arial"/>
                          <a:cs typeface="Arial"/>
                        </a:rPr>
                        <a:t>2</a:t>
                      </a: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9850">
                        <a:lnSpc>
                          <a:spcPts val="1250"/>
                        </a:lnSpc>
                        <a:spcBef>
                          <a:spcPts val="275"/>
                        </a:spcBef>
                      </a:pPr>
                      <a:r>
                        <a:rPr sz="800" spc="-5">
                          <a:latin typeface="Arial"/>
                          <a:cs typeface="Arial"/>
                        </a:rPr>
                        <a:t>Module</a:t>
                      </a:r>
                      <a:r>
                        <a:rPr sz="800">
                          <a:latin typeface="Arial"/>
                          <a:cs typeface="Arial"/>
                        </a:rPr>
                        <a:t> </a:t>
                      </a:r>
                      <a:r>
                        <a:rPr sz="800" spc="5">
                          <a:latin typeface="Arial"/>
                          <a:cs typeface="Arial"/>
                        </a:rPr>
                        <a:t>2-</a:t>
                      </a:r>
                      <a:r>
                        <a:rPr sz="800">
                          <a:latin typeface="Arial"/>
                          <a:cs typeface="Arial"/>
                        </a:rPr>
                        <a:t> </a:t>
                      </a:r>
                      <a:r>
                        <a:rPr sz="800" spc="-10">
                          <a:latin typeface="Arial"/>
                          <a:cs typeface="Arial"/>
                        </a:rPr>
                        <a:t>Our</a:t>
                      </a:r>
                      <a:r>
                        <a:rPr sz="800" spc="-5">
                          <a:latin typeface="Arial"/>
                          <a:cs typeface="Arial"/>
                        </a:rPr>
                        <a:t> </a:t>
                      </a:r>
                      <a:r>
                        <a:rPr sz="800">
                          <a:latin typeface="Arial"/>
                          <a:cs typeface="Arial"/>
                        </a:rPr>
                        <a:t>Best</a:t>
                      </a:r>
                      <a:r>
                        <a:rPr sz="800" spc="-15">
                          <a:latin typeface="Arial"/>
                          <a:cs typeface="Arial"/>
                        </a:rPr>
                        <a:t> </a:t>
                      </a:r>
                      <a:r>
                        <a:rPr sz="800" spc="-5">
                          <a:latin typeface="Arial"/>
                          <a:cs typeface="Arial"/>
                        </a:rPr>
                        <a:t>Friends</a:t>
                      </a:r>
                      <a:r>
                        <a:rPr sz="800" spc="-10">
                          <a:latin typeface="Arial"/>
                          <a:cs typeface="Arial"/>
                        </a:rPr>
                        <a:t> </a:t>
                      </a:r>
                      <a:r>
                        <a:rPr sz="800" spc="-5">
                          <a:latin typeface="Arial"/>
                          <a:cs typeface="Arial"/>
                        </a:rPr>
                        <a:t>Culture</a:t>
                      </a:r>
                      <a:endParaRPr sz="800">
                        <a:latin typeface="Arial"/>
                        <a:cs typeface="Arial"/>
                      </a:endParaRP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marL="530225">
                        <a:lnSpc>
                          <a:spcPts val="1250"/>
                        </a:lnSpc>
                        <a:spcBef>
                          <a:spcPts val="275"/>
                        </a:spcBef>
                      </a:pPr>
                      <a:r>
                        <a:rPr sz="800" spc="-5">
                          <a:latin typeface="Arial"/>
                          <a:cs typeface="Arial"/>
                        </a:rPr>
                        <a:t>PowerPoint/Workbook</a:t>
                      </a:r>
                      <a:endParaRPr sz="800">
                        <a:latin typeface="Arial"/>
                        <a:cs typeface="Arial"/>
                      </a:endParaRP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6"/>
                  </a:ext>
                </a:extLst>
              </a:tr>
              <a:tr h="160761">
                <a:tc>
                  <a:txBody>
                    <a:bodyPr/>
                    <a:lstStyle/>
                    <a:p>
                      <a:pPr marL="69850">
                        <a:lnSpc>
                          <a:spcPct val="100000"/>
                        </a:lnSpc>
                        <a:spcBef>
                          <a:spcPts val="250"/>
                        </a:spcBef>
                      </a:pPr>
                      <a:r>
                        <a:rPr sz="800">
                          <a:latin typeface="Arial"/>
                          <a:cs typeface="Arial"/>
                        </a:rPr>
                        <a:t>3</a:t>
                      </a:r>
                    </a:p>
                  </a:txBody>
                  <a:tcPr marL="0" marR="0" marT="1652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9850" marR="444500">
                        <a:lnSpc>
                          <a:spcPts val="1280"/>
                        </a:lnSpc>
                        <a:spcBef>
                          <a:spcPts val="215"/>
                        </a:spcBef>
                      </a:pPr>
                      <a:r>
                        <a:rPr sz="800">
                          <a:latin typeface="Arial"/>
                          <a:cs typeface="Arial"/>
                        </a:rPr>
                        <a:t>Icebreaker- </a:t>
                      </a:r>
                      <a:r>
                        <a:rPr sz="800" spc="-10">
                          <a:latin typeface="Arial"/>
                          <a:cs typeface="Arial"/>
                        </a:rPr>
                        <a:t>Think </a:t>
                      </a:r>
                      <a:r>
                        <a:rPr sz="800" spc="-5">
                          <a:latin typeface="Arial"/>
                          <a:cs typeface="Arial"/>
                        </a:rPr>
                        <a:t>about </a:t>
                      </a:r>
                      <a:r>
                        <a:rPr sz="800">
                          <a:latin typeface="Arial"/>
                          <a:cs typeface="Arial"/>
                        </a:rPr>
                        <a:t>your </a:t>
                      </a:r>
                      <a:r>
                        <a:rPr sz="800" spc="-5">
                          <a:latin typeface="Arial"/>
                          <a:cs typeface="Arial"/>
                        </a:rPr>
                        <a:t>own </a:t>
                      </a:r>
                      <a:r>
                        <a:rPr sz="800" spc="5">
                          <a:latin typeface="Arial"/>
                          <a:cs typeface="Arial"/>
                        </a:rPr>
                        <a:t>best </a:t>
                      </a:r>
                      <a:r>
                        <a:rPr sz="800" spc="-295">
                          <a:latin typeface="Arial"/>
                          <a:cs typeface="Arial"/>
                        </a:rPr>
                        <a:t> </a:t>
                      </a:r>
                      <a:r>
                        <a:rPr sz="800" spc="-5">
                          <a:latin typeface="Arial"/>
                          <a:cs typeface="Arial"/>
                        </a:rPr>
                        <a:t>friend</a:t>
                      </a:r>
                      <a:endParaRPr sz="800">
                        <a:latin typeface="Arial"/>
                        <a:cs typeface="Arial"/>
                      </a:endParaRPr>
                    </a:p>
                  </a:txBody>
                  <a:tcPr marL="0" marR="0" marT="142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algn="ctr">
                        <a:lnSpc>
                          <a:spcPct val="100000"/>
                        </a:lnSpc>
                        <a:spcBef>
                          <a:spcPts val="250"/>
                        </a:spcBef>
                      </a:pPr>
                      <a:r>
                        <a:rPr sz="800" spc="-5">
                          <a:latin typeface="Arial"/>
                          <a:cs typeface="Arial"/>
                        </a:rPr>
                        <a:t>Activity</a:t>
                      </a:r>
                      <a:endParaRPr sz="800">
                        <a:latin typeface="Arial"/>
                        <a:cs typeface="Arial"/>
                      </a:endParaRPr>
                    </a:p>
                  </a:txBody>
                  <a:tcPr marL="0" marR="0" marT="1652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7"/>
                  </a:ext>
                </a:extLst>
              </a:tr>
              <a:tr h="161004">
                <a:tc>
                  <a:txBody>
                    <a:bodyPr/>
                    <a:lstStyle/>
                    <a:p>
                      <a:pPr marL="69850">
                        <a:lnSpc>
                          <a:spcPts val="1250"/>
                        </a:lnSpc>
                        <a:spcBef>
                          <a:spcPts val="250"/>
                        </a:spcBef>
                      </a:pPr>
                      <a:r>
                        <a:rPr sz="800">
                          <a:latin typeface="Arial"/>
                          <a:cs typeface="Arial"/>
                        </a:rPr>
                        <a:t>5</a:t>
                      </a:r>
                    </a:p>
                  </a:txBody>
                  <a:tcPr marL="0" marR="0" marT="1652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9850">
                        <a:lnSpc>
                          <a:spcPts val="1250"/>
                        </a:lnSpc>
                        <a:spcBef>
                          <a:spcPts val="250"/>
                        </a:spcBef>
                      </a:pPr>
                      <a:r>
                        <a:rPr sz="800">
                          <a:latin typeface="Arial"/>
                          <a:cs typeface="Arial"/>
                        </a:rPr>
                        <a:t>The</a:t>
                      </a:r>
                      <a:r>
                        <a:rPr sz="800" spc="-10">
                          <a:latin typeface="Arial"/>
                          <a:cs typeface="Arial"/>
                        </a:rPr>
                        <a:t> </a:t>
                      </a:r>
                      <a:r>
                        <a:rPr sz="800" spc="-5">
                          <a:latin typeface="Arial"/>
                          <a:cs typeface="Arial"/>
                        </a:rPr>
                        <a:t>importance</a:t>
                      </a:r>
                      <a:r>
                        <a:rPr sz="800" spc="-35">
                          <a:latin typeface="Arial"/>
                          <a:cs typeface="Arial"/>
                        </a:rPr>
                        <a:t> </a:t>
                      </a:r>
                      <a:r>
                        <a:rPr sz="800" spc="5">
                          <a:latin typeface="Arial"/>
                          <a:cs typeface="Arial"/>
                        </a:rPr>
                        <a:t>of</a:t>
                      </a:r>
                      <a:r>
                        <a:rPr sz="800" spc="-25">
                          <a:latin typeface="Arial"/>
                          <a:cs typeface="Arial"/>
                        </a:rPr>
                        <a:t> </a:t>
                      </a:r>
                      <a:r>
                        <a:rPr sz="800">
                          <a:latin typeface="Arial"/>
                          <a:cs typeface="Arial"/>
                        </a:rPr>
                        <a:t>empathy</a:t>
                      </a:r>
                    </a:p>
                  </a:txBody>
                  <a:tcPr marL="0" marR="0" marT="1652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marL="530225">
                        <a:lnSpc>
                          <a:spcPts val="1250"/>
                        </a:lnSpc>
                        <a:spcBef>
                          <a:spcPts val="250"/>
                        </a:spcBef>
                      </a:pPr>
                      <a:r>
                        <a:rPr sz="800" spc="-5">
                          <a:latin typeface="Arial"/>
                          <a:cs typeface="Arial"/>
                        </a:rPr>
                        <a:t>PowerPoint/Workbook</a:t>
                      </a:r>
                      <a:endParaRPr sz="800">
                        <a:latin typeface="Arial"/>
                        <a:cs typeface="Arial"/>
                      </a:endParaRPr>
                    </a:p>
                  </a:txBody>
                  <a:tcPr marL="0" marR="0" marT="1652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8"/>
                  </a:ext>
                </a:extLst>
              </a:tr>
              <a:tr h="162656">
                <a:tc>
                  <a:txBody>
                    <a:bodyPr/>
                    <a:lstStyle/>
                    <a:p>
                      <a:pPr marL="69850">
                        <a:lnSpc>
                          <a:spcPts val="1250"/>
                        </a:lnSpc>
                        <a:spcBef>
                          <a:spcPts val="275"/>
                        </a:spcBef>
                      </a:pPr>
                      <a:r>
                        <a:rPr sz="800" spc="5">
                          <a:latin typeface="Arial"/>
                          <a:cs typeface="Arial"/>
                        </a:rPr>
                        <a:t>10</a:t>
                      </a:r>
                      <a:endParaRPr sz="800">
                        <a:latin typeface="Arial"/>
                        <a:cs typeface="Arial"/>
                      </a:endParaRP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9850">
                        <a:lnSpc>
                          <a:spcPts val="1250"/>
                        </a:lnSpc>
                        <a:spcBef>
                          <a:spcPts val="275"/>
                        </a:spcBef>
                      </a:pPr>
                      <a:r>
                        <a:rPr sz="800">
                          <a:latin typeface="Arial"/>
                          <a:cs typeface="Arial"/>
                        </a:rPr>
                        <a:t>Empathy</a:t>
                      </a:r>
                      <a:r>
                        <a:rPr sz="800" spc="-20">
                          <a:latin typeface="Arial"/>
                          <a:cs typeface="Arial"/>
                        </a:rPr>
                        <a:t> </a:t>
                      </a:r>
                      <a:r>
                        <a:rPr sz="800" spc="-5">
                          <a:latin typeface="Arial"/>
                          <a:cs typeface="Arial"/>
                        </a:rPr>
                        <a:t>Exercise- Minnie</a:t>
                      </a:r>
                      <a:r>
                        <a:rPr sz="800">
                          <a:latin typeface="Arial"/>
                          <a:cs typeface="Arial"/>
                        </a:rPr>
                        <a:t> </a:t>
                      </a:r>
                      <a:r>
                        <a:rPr sz="800" spc="-5">
                          <a:latin typeface="Arial"/>
                          <a:cs typeface="Arial"/>
                        </a:rPr>
                        <a:t>Remembers</a:t>
                      </a:r>
                      <a:endParaRPr sz="800">
                        <a:latin typeface="Arial"/>
                        <a:cs typeface="Arial"/>
                      </a:endParaRP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algn="ctr">
                        <a:lnSpc>
                          <a:spcPts val="1250"/>
                        </a:lnSpc>
                        <a:spcBef>
                          <a:spcPts val="275"/>
                        </a:spcBef>
                      </a:pPr>
                      <a:r>
                        <a:rPr sz="800" spc="-5">
                          <a:latin typeface="Arial"/>
                          <a:cs typeface="Arial"/>
                        </a:rPr>
                        <a:t>Activity</a:t>
                      </a:r>
                      <a:endParaRPr sz="800">
                        <a:latin typeface="Arial"/>
                        <a:cs typeface="Arial"/>
                      </a:endParaRP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9"/>
                  </a:ext>
                </a:extLst>
              </a:tr>
              <a:tr h="161004">
                <a:tc>
                  <a:txBody>
                    <a:bodyPr/>
                    <a:lstStyle/>
                    <a:p>
                      <a:pPr marL="69850">
                        <a:lnSpc>
                          <a:spcPts val="1250"/>
                        </a:lnSpc>
                        <a:spcBef>
                          <a:spcPts val="250"/>
                        </a:spcBef>
                      </a:pPr>
                      <a:r>
                        <a:rPr sz="800">
                          <a:latin typeface="Arial"/>
                          <a:cs typeface="Arial"/>
                        </a:rPr>
                        <a:t>5</a:t>
                      </a:r>
                    </a:p>
                  </a:txBody>
                  <a:tcPr marL="0" marR="0" marT="1652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9850">
                        <a:lnSpc>
                          <a:spcPts val="1250"/>
                        </a:lnSpc>
                        <a:spcBef>
                          <a:spcPts val="250"/>
                        </a:spcBef>
                      </a:pPr>
                      <a:r>
                        <a:rPr sz="800">
                          <a:latin typeface="Arial"/>
                          <a:cs typeface="Arial"/>
                        </a:rPr>
                        <a:t>How</a:t>
                      </a:r>
                      <a:r>
                        <a:rPr sz="800" spc="-10">
                          <a:latin typeface="Arial"/>
                          <a:cs typeface="Arial"/>
                        </a:rPr>
                        <a:t> </a:t>
                      </a:r>
                      <a:r>
                        <a:rPr sz="800" spc="-5">
                          <a:latin typeface="Arial"/>
                          <a:cs typeface="Arial"/>
                        </a:rPr>
                        <a:t>to</a:t>
                      </a:r>
                      <a:r>
                        <a:rPr sz="800">
                          <a:latin typeface="Arial"/>
                          <a:cs typeface="Arial"/>
                        </a:rPr>
                        <a:t> </a:t>
                      </a:r>
                      <a:r>
                        <a:rPr sz="800" spc="-10">
                          <a:latin typeface="Arial"/>
                          <a:cs typeface="Arial"/>
                        </a:rPr>
                        <a:t>develop</a:t>
                      </a:r>
                      <a:r>
                        <a:rPr sz="800">
                          <a:latin typeface="Arial"/>
                          <a:cs typeface="Arial"/>
                        </a:rPr>
                        <a:t> </a:t>
                      </a:r>
                      <a:r>
                        <a:rPr sz="800" spc="-5">
                          <a:latin typeface="Arial"/>
                          <a:cs typeface="Arial"/>
                        </a:rPr>
                        <a:t>empathy</a:t>
                      </a:r>
                      <a:r>
                        <a:rPr sz="800" spc="-10">
                          <a:latin typeface="Arial"/>
                          <a:cs typeface="Arial"/>
                        </a:rPr>
                        <a:t> </a:t>
                      </a:r>
                      <a:r>
                        <a:rPr sz="800" spc="-5">
                          <a:latin typeface="Arial"/>
                          <a:cs typeface="Arial"/>
                        </a:rPr>
                        <a:t>video</a:t>
                      </a:r>
                      <a:endParaRPr sz="800">
                        <a:latin typeface="Arial"/>
                        <a:cs typeface="Arial"/>
                      </a:endParaRPr>
                    </a:p>
                  </a:txBody>
                  <a:tcPr marL="0" marR="0" marT="1652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algn="ctr">
                        <a:lnSpc>
                          <a:spcPts val="1250"/>
                        </a:lnSpc>
                        <a:spcBef>
                          <a:spcPts val="250"/>
                        </a:spcBef>
                      </a:pPr>
                      <a:r>
                        <a:rPr sz="800">
                          <a:latin typeface="Arial"/>
                          <a:cs typeface="Arial"/>
                        </a:rPr>
                        <a:t>Video</a:t>
                      </a:r>
                    </a:p>
                  </a:txBody>
                  <a:tcPr marL="0" marR="0" marT="1652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20"/>
                  </a:ext>
                </a:extLst>
              </a:tr>
              <a:tr h="162656">
                <a:tc>
                  <a:txBody>
                    <a:bodyPr/>
                    <a:lstStyle/>
                    <a:p>
                      <a:pPr marL="69850">
                        <a:lnSpc>
                          <a:spcPts val="1250"/>
                        </a:lnSpc>
                        <a:spcBef>
                          <a:spcPts val="275"/>
                        </a:spcBef>
                      </a:pPr>
                      <a:r>
                        <a:rPr sz="800">
                          <a:latin typeface="Arial"/>
                          <a:cs typeface="Arial"/>
                        </a:rPr>
                        <a:t>2</a:t>
                      </a: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9850">
                        <a:lnSpc>
                          <a:spcPts val="1250"/>
                        </a:lnSpc>
                        <a:spcBef>
                          <a:spcPts val="275"/>
                        </a:spcBef>
                      </a:pPr>
                      <a:r>
                        <a:rPr sz="800">
                          <a:latin typeface="Arial"/>
                          <a:cs typeface="Arial"/>
                        </a:rPr>
                        <a:t>Tips</a:t>
                      </a:r>
                      <a:r>
                        <a:rPr sz="800" spc="-15">
                          <a:latin typeface="Arial"/>
                          <a:cs typeface="Arial"/>
                        </a:rPr>
                        <a:t> </a:t>
                      </a:r>
                      <a:r>
                        <a:rPr sz="800">
                          <a:latin typeface="Arial"/>
                          <a:cs typeface="Arial"/>
                        </a:rPr>
                        <a:t>for</a:t>
                      </a:r>
                      <a:r>
                        <a:rPr sz="800" spc="-25">
                          <a:latin typeface="Arial"/>
                          <a:cs typeface="Arial"/>
                        </a:rPr>
                        <a:t> </a:t>
                      </a:r>
                      <a:r>
                        <a:rPr sz="800" spc="-5">
                          <a:latin typeface="Arial"/>
                          <a:cs typeface="Arial"/>
                        </a:rPr>
                        <a:t>becoming</a:t>
                      </a:r>
                      <a:r>
                        <a:rPr sz="800" spc="-20">
                          <a:latin typeface="Arial"/>
                          <a:cs typeface="Arial"/>
                        </a:rPr>
                        <a:t> </a:t>
                      </a:r>
                      <a:r>
                        <a:rPr sz="800" spc="-5">
                          <a:latin typeface="Arial"/>
                          <a:cs typeface="Arial"/>
                        </a:rPr>
                        <a:t>more</a:t>
                      </a:r>
                      <a:r>
                        <a:rPr sz="800" spc="5">
                          <a:latin typeface="Arial"/>
                          <a:cs typeface="Arial"/>
                        </a:rPr>
                        <a:t> </a:t>
                      </a:r>
                      <a:r>
                        <a:rPr sz="800" spc="-5">
                          <a:latin typeface="Arial"/>
                          <a:cs typeface="Arial"/>
                        </a:rPr>
                        <a:t>empathetic</a:t>
                      </a:r>
                      <a:endParaRPr sz="800">
                        <a:latin typeface="Arial"/>
                        <a:cs typeface="Arial"/>
                      </a:endParaRP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marL="530225">
                        <a:lnSpc>
                          <a:spcPts val="1250"/>
                        </a:lnSpc>
                        <a:spcBef>
                          <a:spcPts val="275"/>
                        </a:spcBef>
                      </a:pPr>
                      <a:r>
                        <a:rPr sz="800" spc="-5">
                          <a:latin typeface="Arial"/>
                          <a:cs typeface="Arial"/>
                        </a:rPr>
                        <a:t>PowerPoint/Workbook</a:t>
                      </a:r>
                      <a:endParaRPr sz="800">
                        <a:latin typeface="Arial"/>
                        <a:cs typeface="Arial"/>
                      </a:endParaRP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21"/>
                  </a:ext>
                </a:extLst>
              </a:tr>
              <a:tr h="162656">
                <a:tc>
                  <a:txBody>
                    <a:bodyPr/>
                    <a:lstStyle/>
                    <a:p>
                      <a:pPr marL="69850">
                        <a:lnSpc>
                          <a:spcPts val="1250"/>
                        </a:lnSpc>
                        <a:spcBef>
                          <a:spcPts val="275"/>
                        </a:spcBef>
                      </a:pPr>
                      <a:r>
                        <a:rPr sz="800" spc="-5">
                          <a:latin typeface="Arial"/>
                          <a:cs typeface="Arial"/>
                        </a:rPr>
                        <a:t>3</a:t>
                      </a:r>
                      <a:r>
                        <a:rPr sz="800" spc="-30">
                          <a:latin typeface="Arial"/>
                          <a:cs typeface="Arial"/>
                        </a:rPr>
                        <a:t> </a:t>
                      </a:r>
                      <a:r>
                        <a:rPr sz="800" spc="-5">
                          <a:latin typeface="Arial"/>
                          <a:cs typeface="Arial"/>
                        </a:rPr>
                        <a:t>(30)</a:t>
                      </a:r>
                      <a:endParaRPr sz="800">
                        <a:latin typeface="Arial"/>
                        <a:cs typeface="Arial"/>
                      </a:endParaRP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9850">
                        <a:lnSpc>
                          <a:spcPts val="1250"/>
                        </a:lnSpc>
                        <a:spcBef>
                          <a:spcPts val="275"/>
                        </a:spcBef>
                      </a:pPr>
                      <a:r>
                        <a:rPr sz="800" spc="-5">
                          <a:latin typeface="Arial"/>
                          <a:cs typeface="Arial"/>
                        </a:rPr>
                        <a:t>Module</a:t>
                      </a:r>
                      <a:r>
                        <a:rPr sz="800" spc="-15">
                          <a:latin typeface="Arial"/>
                          <a:cs typeface="Arial"/>
                        </a:rPr>
                        <a:t> </a:t>
                      </a:r>
                      <a:r>
                        <a:rPr sz="800" spc="-5">
                          <a:latin typeface="Arial"/>
                          <a:cs typeface="Arial"/>
                        </a:rPr>
                        <a:t>2</a:t>
                      </a:r>
                      <a:r>
                        <a:rPr sz="800" spc="-10">
                          <a:latin typeface="Arial"/>
                          <a:cs typeface="Arial"/>
                        </a:rPr>
                        <a:t> </a:t>
                      </a:r>
                      <a:r>
                        <a:rPr sz="800" spc="-5">
                          <a:latin typeface="Arial"/>
                          <a:cs typeface="Arial"/>
                        </a:rPr>
                        <a:t>Table</a:t>
                      </a:r>
                      <a:r>
                        <a:rPr sz="800" spc="-15">
                          <a:latin typeface="Arial"/>
                          <a:cs typeface="Arial"/>
                        </a:rPr>
                        <a:t> </a:t>
                      </a:r>
                      <a:r>
                        <a:rPr sz="800">
                          <a:latin typeface="Arial"/>
                          <a:cs typeface="Arial"/>
                        </a:rPr>
                        <a:t>Quiz</a:t>
                      </a: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marL="530225">
                        <a:lnSpc>
                          <a:spcPts val="1250"/>
                        </a:lnSpc>
                        <a:spcBef>
                          <a:spcPts val="275"/>
                        </a:spcBef>
                      </a:pPr>
                      <a:r>
                        <a:rPr sz="800" spc="-5">
                          <a:latin typeface="Arial"/>
                          <a:cs typeface="Arial"/>
                        </a:rPr>
                        <a:t>PowerPoint/Workbook</a:t>
                      </a:r>
                      <a:endParaRPr sz="800">
                        <a:latin typeface="Arial"/>
                        <a:cs typeface="Arial"/>
                      </a:endParaRP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22"/>
                  </a:ext>
                </a:extLst>
              </a:tr>
              <a:tr h="161004">
                <a:tc>
                  <a:txBody>
                    <a:bodyPr/>
                    <a:lstStyle/>
                    <a:p>
                      <a:pPr>
                        <a:lnSpc>
                          <a:spcPct val="100000"/>
                        </a:lnSpc>
                      </a:pPr>
                      <a:endParaRPr sz="8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3810" algn="ctr">
                        <a:lnSpc>
                          <a:spcPts val="1250"/>
                        </a:lnSpc>
                        <a:spcBef>
                          <a:spcPts val="250"/>
                        </a:spcBef>
                      </a:pPr>
                      <a:r>
                        <a:rPr sz="800" b="1">
                          <a:latin typeface="Arial"/>
                          <a:cs typeface="Arial"/>
                        </a:rPr>
                        <a:t>Module</a:t>
                      </a:r>
                      <a:r>
                        <a:rPr sz="800" b="1" spc="-45">
                          <a:latin typeface="Arial"/>
                          <a:cs typeface="Arial"/>
                        </a:rPr>
                        <a:t> </a:t>
                      </a:r>
                      <a:r>
                        <a:rPr sz="800" b="1" spc="-5">
                          <a:latin typeface="Arial"/>
                          <a:cs typeface="Arial"/>
                        </a:rPr>
                        <a:t>3</a:t>
                      </a:r>
                      <a:endParaRPr sz="800">
                        <a:latin typeface="Arial"/>
                        <a:cs typeface="Arial"/>
                      </a:endParaRPr>
                    </a:p>
                  </a:txBody>
                  <a:tcPr marL="0" marR="0" marT="1652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a:lnSpc>
                          <a:spcPct val="100000"/>
                        </a:lnSpc>
                      </a:pPr>
                      <a:endParaRPr sz="8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23"/>
                  </a:ext>
                </a:extLst>
              </a:tr>
              <a:tr h="162656">
                <a:tc>
                  <a:txBody>
                    <a:bodyPr/>
                    <a:lstStyle/>
                    <a:p>
                      <a:pPr marL="69850">
                        <a:lnSpc>
                          <a:spcPct val="100000"/>
                        </a:lnSpc>
                        <a:spcBef>
                          <a:spcPts val="275"/>
                        </a:spcBef>
                      </a:pPr>
                      <a:r>
                        <a:rPr sz="800">
                          <a:latin typeface="Arial"/>
                          <a:cs typeface="Arial"/>
                        </a:rPr>
                        <a:t>5</a:t>
                      </a: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9850" marR="913130">
                        <a:lnSpc>
                          <a:spcPts val="1250"/>
                        </a:lnSpc>
                        <a:spcBef>
                          <a:spcPts val="275"/>
                        </a:spcBef>
                      </a:pPr>
                      <a:r>
                        <a:rPr sz="800" spc="-5">
                          <a:latin typeface="Arial"/>
                          <a:cs typeface="Arial"/>
                        </a:rPr>
                        <a:t>Module </a:t>
                      </a:r>
                      <a:r>
                        <a:rPr sz="800" spc="5">
                          <a:latin typeface="Arial"/>
                          <a:cs typeface="Arial"/>
                        </a:rPr>
                        <a:t>3- </a:t>
                      </a:r>
                      <a:r>
                        <a:rPr sz="800" spc="-5">
                          <a:latin typeface="Arial"/>
                          <a:cs typeface="Arial"/>
                        </a:rPr>
                        <a:t>An insider’s guide to </a:t>
                      </a:r>
                      <a:r>
                        <a:rPr sz="800" spc="-295">
                          <a:latin typeface="Arial"/>
                          <a:cs typeface="Arial"/>
                        </a:rPr>
                        <a:t> </a:t>
                      </a:r>
                      <a:r>
                        <a:rPr sz="800" spc="-5">
                          <a:latin typeface="Arial"/>
                          <a:cs typeface="Arial"/>
                        </a:rPr>
                        <a:t>understanding</a:t>
                      </a:r>
                      <a:r>
                        <a:rPr sz="800" spc="-25">
                          <a:latin typeface="Arial"/>
                          <a:cs typeface="Arial"/>
                        </a:rPr>
                        <a:t> </a:t>
                      </a:r>
                      <a:r>
                        <a:rPr sz="800">
                          <a:latin typeface="Arial"/>
                          <a:cs typeface="Arial"/>
                        </a:rPr>
                        <a:t>aging</a:t>
                      </a: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marL="530225">
                        <a:lnSpc>
                          <a:spcPct val="100000"/>
                        </a:lnSpc>
                        <a:spcBef>
                          <a:spcPts val="275"/>
                        </a:spcBef>
                      </a:pPr>
                      <a:r>
                        <a:rPr sz="800" spc="-5">
                          <a:latin typeface="Arial"/>
                          <a:cs typeface="Arial"/>
                        </a:rPr>
                        <a:t>PowerPoint/Workbook</a:t>
                      </a:r>
                      <a:endParaRPr sz="800">
                        <a:latin typeface="Arial"/>
                        <a:cs typeface="Arial"/>
                      </a:endParaRP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24"/>
                  </a:ext>
                </a:extLst>
              </a:tr>
              <a:tr h="162656">
                <a:tc>
                  <a:txBody>
                    <a:bodyPr/>
                    <a:lstStyle/>
                    <a:p>
                      <a:pPr marL="69850">
                        <a:lnSpc>
                          <a:spcPts val="1250"/>
                        </a:lnSpc>
                        <a:spcBef>
                          <a:spcPts val="275"/>
                        </a:spcBef>
                      </a:pPr>
                      <a:r>
                        <a:rPr sz="800" spc="5">
                          <a:latin typeface="Arial"/>
                          <a:cs typeface="Arial"/>
                        </a:rPr>
                        <a:t>10</a:t>
                      </a:r>
                      <a:endParaRPr sz="800">
                        <a:latin typeface="Arial"/>
                        <a:cs typeface="Arial"/>
                      </a:endParaRP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9850">
                        <a:lnSpc>
                          <a:spcPts val="1250"/>
                        </a:lnSpc>
                        <a:spcBef>
                          <a:spcPts val="275"/>
                        </a:spcBef>
                      </a:pPr>
                      <a:r>
                        <a:rPr sz="800">
                          <a:latin typeface="Arial"/>
                          <a:cs typeface="Arial"/>
                        </a:rPr>
                        <a:t>Icebreaker-</a:t>
                      </a:r>
                      <a:r>
                        <a:rPr sz="800" spc="-35">
                          <a:latin typeface="Arial"/>
                          <a:cs typeface="Arial"/>
                        </a:rPr>
                        <a:t> </a:t>
                      </a:r>
                      <a:r>
                        <a:rPr sz="800" spc="-5">
                          <a:latin typeface="Arial"/>
                          <a:cs typeface="Arial"/>
                        </a:rPr>
                        <a:t>Video/debrief</a:t>
                      </a:r>
                      <a:endParaRPr sz="800">
                        <a:latin typeface="Arial"/>
                        <a:cs typeface="Arial"/>
                      </a:endParaRP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algn="ctr">
                        <a:lnSpc>
                          <a:spcPts val="1250"/>
                        </a:lnSpc>
                        <a:spcBef>
                          <a:spcPts val="275"/>
                        </a:spcBef>
                      </a:pPr>
                      <a:r>
                        <a:rPr sz="800">
                          <a:latin typeface="Arial"/>
                          <a:cs typeface="Arial"/>
                        </a:rPr>
                        <a:t>Video</a:t>
                      </a: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25"/>
                  </a:ext>
                </a:extLst>
              </a:tr>
              <a:tr h="162656">
                <a:tc>
                  <a:txBody>
                    <a:bodyPr/>
                    <a:lstStyle/>
                    <a:p>
                      <a:pPr marL="69850">
                        <a:lnSpc>
                          <a:spcPts val="1250"/>
                        </a:lnSpc>
                        <a:spcBef>
                          <a:spcPts val="275"/>
                        </a:spcBef>
                      </a:pPr>
                      <a:r>
                        <a:rPr sz="800">
                          <a:latin typeface="Arial"/>
                          <a:cs typeface="Arial"/>
                        </a:rPr>
                        <a:t>2</a:t>
                      </a: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9850">
                        <a:lnSpc>
                          <a:spcPts val="1250"/>
                        </a:lnSpc>
                        <a:spcBef>
                          <a:spcPts val="275"/>
                        </a:spcBef>
                      </a:pPr>
                      <a:r>
                        <a:rPr sz="800">
                          <a:latin typeface="Arial"/>
                          <a:cs typeface="Arial"/>
                        </a:rPr>
                        <a:t>Our</a:t>
                      </a:r>
                      <a:r>
                        <a:rPr sz="800" spc="-10">
                          <a:latin typeface="Arial"/>
                          <a:cs typeface="Arial"/>
                        </a:rPr>
                        <a:t> diverse</a:t>
                      </a:r>
                      <a:r>
                        <a:rPr sz="800">
                          <a:latin typeface="Arial"/>
                          <a:cs typeface="Arial"/>
                        </a:rPr>
                        <a:t> </a:t>
                      </a:r>
                      <a:r>
                        <a:rPr sz="800" spc="-5">
                          <a:latin typeface="Arial"/>
                          <a:cs typeface="Arial"/>
                        </a:rPr>
                        <a:t>resident</a:t>
                      </a:r>
                      <a:r>
                        <a:rPr sz="800" spc="-20">
                          <a:latin typeface="Arial"/>
                          <a:cs typeface="Arial"/>
                        </a:rPr>
                        <a:t> </a:t>
                      </a:r>
                      <a:r>
                        <a:rPr sz="800" spc="-5">
                          <a:latin typeface="Arial"/>
                          <a:cs typeface="Arial"/>
                        </a:rPr>
                        <a:t>population</a:t>
                      </a:r>
                      <a:endParaRPr sz="800">
                        <a:latin typeface="Arial"/>
                        <a:cs typeface="Arial"/>
                      </a:endParaRP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marL="530225">
                        <a:lnSpc>
                          <a:spcPts val="1250"/>
                        </a:lnSpc>
                        <a:spcBef>
                          <a:spcPts val="275"/>
                        </a:spcBef>
                      </a:pPr>
                      <a:r>
                        <a:rPr sz="800" spc="-5">
                          <a:latin typeface="Arial"/>
                          <a:cs typeface="Arial"/>
                        </a:rPr>
                        <a:t>PowerPoint/Workbook</a:t>
                      </a:r>
                      <a:endParaRPr sz="800">
                        <a:latin typeface="Arial"/>
                        <a:cs typeface="Arial"/>
                      </a:endParaRP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26"/>
                  </a:ext>
                </a:extLst>
              </a:tr>
              <a:tr h="161004">
                <a:tc>
                  <a:txBody>
                    <a:bodyPr/>
                    <a:lstStyle/>
                    <a:p>
                      <a:pPr marL="69850">
                        <a:lnSpc>
                          <a:spcPts val="1250"/>
                        </a:lnSpc>
                        <a:spcBef>
                          <a:spcPts val="250"/>
                        </a:spcBef>
                      </a:pPr>
                      <a:r>
                        <a:rPr sz="800" spc="5">
                          <a:latin typeface="Arial"/>
                          <a:cs typeface="Arial"/>
                        </a:rPr>
                        <a:t>20</a:t>
                      </a:r>
                      <a:endParaRPr sz="800">
                        <a:latin typeface="Arial"/>
                        <a:cs typeface="Arial"/>
                      </a:endParaRPr>
                    </a:p>
                  </a:txBody>
                  <a:tcPr marL="0" marR="0" marT="1652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9850">
                        <a:lnSpc>
                          <a:spcPts val="1250"/>
                        </a:lnSpc>
                        <a:spcBef>
                          <a:spcPts val="250"/>
                        </a:spcBef>
                      </a:pPr>
                      <a:r>
                        <a:rPr sz="800" spc="-5">
                          <a:latin typeface="Arial"/>
                          <a:cs typeface="Arial"/>
                        </a:rPr>
                        <a:t>All</a:t>
                      </a:r>
                      <a:r>
                        <a:rPr sz="800" spc="-10">
                          <a:latin typeface="Arial"/>
                          <a:cs typeface="Arial"/>
                        </a:rPr>
                        <a:t> </a:t>
                      </a:r>
                      <a:r>
                        <a:rPr sz="800">
                          <a:latin typeface="Arial"/>
                          <a:cs typeface="Arial"/>
                        </a:rPr>
                        <a:t>About</a:t>
                      </a:r>
                      <a:r>
                        <a:rPr sz="800" spc="-15">
                          <a:latin typeface="Arial"/>
                          <a:cs typeface="Arial"/>
                        </a:rPr>
                        <a:t> </a:t>
                      </a:r>
                      <a:r>
                        <a:rPr sz="800" spc="-5">
                          <a:latin typeface="Arial"/>
                          <a:cs typeface="Arial"/>
                        </a:rPr>
                        <a:t>Aging</a:t>
                      </a:r>
                      <a:r>
                        <a:rPr sz="800" spc="-20">
                          <a:latin typeface="Arial"/>
                          <a:cs typeface="Arial"/>
                        </a:rPr>
                        <a:t> </a:t>
                      </a:r>
                      <a:r>
                        <a:rPr sz="800" spc="-5">
                          <a:latin typeface="Arial"/>
                          <a:cs typeface="Arial"/>
                        </a:rPr>
                        <a:t>Exercise/presentations</a:t>
                      </a:r>
                      <a:endParaRPr sz="800">
                        <a:latin typeface="Arial"/>
                        <a:cs typeface="Arial"/>
                      </a:endParaRPr>
                    </a:p>
                  </a:txBody>
                  <a:tcPr marL="0" marR="0" marT="1652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algn="ctr">
                        <a:lnSpc>
                          <a:spcPts val="1250"/>
                        </a:lnSpc>
                        <a:spcBef>
                          <a:spcPts val="250"/>
                        </a:spcBef>
                      </a:pPr>
                      <a:r>
                        <a:rPr sz="800" spc="-5">
                          <a:latin typeface="Arial"/>
                          <a:cs typeface="Arial"/>
                        </a:rPr>
                        <a:t>Activity</a:t>
                      </a:r>
                      <a:endParaRPr sz="800">
                        <a:latin typeface="Arial"/>
                        <a:cs typeface="Arial"/>
                      </a:endParaRPr>
                    </a:p>
                  </a:txBody>
                  <a:tcPr marL="0" marR="0" marT="1652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27"/>
                  </a:ext>
                </a:extLst>
              </a:tr>
              <a:tr h="162656">
                <a:tc>
                  <a:txBody>
                    <a:bodyPr/>
                    <a:lstStyle/>
                    <a:p>
                      <a:pPr marL="107950">
                        <a:lnSpc>
                          <a:spcPts val="1250"/>
                        </a:lnSpc>
                        <a:spcBef>
                          <a:spcPts val="275"/>
                        </a:spcBef>
                      </a:pPr>
                      <a:r>
                        <a:rPr sz="800" spc="-5">
                          <a:latin typeface="Arial"/>
                          <a:cs typeface="Arial"/>
                        </a:rPr>
                        <a:t>3</a:t>
                      </a:r>
                      <a:r>
                        <a:rPr sz="800" spc="-30">
                          <a:latin typeface="Arial"/>
                          <a:cs typeface="Arial"/>
                        </a:rPr>
                        <a:t> </a:t>
                      </a:r>
                      <a:r>
                        <a:rPr sz="800" spc="-5">
                          <a:latin typeface="Arial"/>
                          <a:cs typeface="Arial"/>
                        </a:rPr>
                        <a:t>(40)</a:t>
                      </a:r>
                      <a:endParaRPr sz="800">
                        <a:latin typeface="Arial"/>
                        <a:cs typeface="Arial"/>
                      </a:endParaRP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9850">
                        <a:lnSpc>
                          <a:spcPts val="1250"/>
                        </a:lnSpc>
                        <a:spcBef>
                          <a:spcPts val="275"/>
                        </a:spcBef>
                      </a:pPr>
                      <a:r>
                        <a:rPr sz="800" spc="-5">
                          <a:latin typeface="Arial"/>
                          <a:cs typeface="Arial"/>
                        </a:rPr>
                        <a:t>Module</a:t>
                      </a:r>
                      <a:r>
                        <a:rPr sz="800" spc="-15">
                          <a:latin typeface="Arial"/>
                          <a:cs typeface="Arial"/>
                        </a:rPr>
                        <a:t> </a:t>
                      </a:r>
                      <a:r>
                        <a:rPr sz="800" spc="-5">
                          <a:latin typeface="Arial"/>
                          <a:cs typeface="Arial"/>
                        </a:rPr>
                        <a:t>3</a:t>
                      </a:r>
                      <a:r>
                        <a:rPr sz="800" spc="-10">
                          <a:latin typeface="Arial"/>
                          <a:cs typeface="Arial"/>
                        </a:rPr>
                        <a:t> </a:t>
                      </a:r>
                      <a:r>
                        <a:rPr sz="800" spc="-5">
                          <a:latin typeface="Arial"/>
                          <a:cs typeface="Arial"/>
                        </a:rPr>
                        <a:t>Table</a:t>
                      </a:r>
                      <a:r>
                        <a:rPr sz="800" spc="-15">
                          <a:latin typeface="Arial"/>
                          <a:cs typeface="Arial"/>
                        </a:rPr>
                        <a:t> </a:t>
                      </a:r>
                      <a:r>
                        <a:rPr sz="800">
                          <a:latin typeface="Arial"/>
                          <a:cs typeface="Arial"/>
                        </a:rPr>
                        <a:t>Quiz</a:t>
                      </a: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marL="530225">
                        <a:lnSpc>
                          <a:spcPts val="1250"/>
                        </a:lnSpc>
                        <a:spcBef>
                          <a:spcPts val="275"/>
                        </a:spcBef>
                      </a:pPr>
                      <a:r>
                        <a:rPr sz="800" spc="-5">
                          <a:latin typeface="Arial"/>
                          <a:cs typeface="Arial"/>
                        </a:rPr>
                        <a:t>PowerPoint/Workbook</a:t>
                      </a:r>
                      <a:endParaRPr sz="800">
                        <a:latin typeface="Arial"/>
                        <a:cs typeface="Arial"/>
                      </a:endParaRP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28"/>
                  </a:ext>
                </a:extLst>
              </a:tr>
              <a:tr h="161004">
                <a:tc>
                  <a:txBody>
                    <a:bodyPr/>
                    <a:lstStyle/>
                    <a:p>
                      <a:pPr>
                        <a:lnSpc>
                          <a:spcPct val="100000"/>
                        </a:lnSpc>
                      </a:pPr>
                      <a:endParaRPr sz="8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3810" algn="ctr">
                        <a:lnSpc>
                          <a:spcPts val="1250"/>
                        </a:lnSpc>
                        <a:spcBef>
                          <a:spcPts val="250"/>
                        </a:spcBef>
                      </a:pPr>
                      <a:r>
                        <a:rPr sz="800" b="1">
                          <a:latin typeface="Arial"/>
                          <a:cs typeface="Arial"/>
                        </a:rPr>
                        <a:t>Module</a:t>
                      </a:r>
                      <a:r>
                        <a:rPr sz="800" b="1" spc="-45">
                          <a:latin typeface="Arial"/>
                          <a:cs typeface="Arial"/>
                        </a:rPr>
                        <a:t> </a:t>
                      </a:r>
                      <a:r>
                        <a:rPr sz="800" b="1" spc="-5">
                          <a:latin typeface="Arial"/>
                          <a:cs typeface="Arial"/>
                        </a:rPr>
                        <a:t>4</a:t>
                      </a:r>
                      <a:endParaRPr sz="800">
                        <a:latin typeface="Arial"/>
                        <a:cs typeface="Arial"/>
                      </a:endParaRPr>
                    </a:p>
                  </a:txBody>
                  <a:tcPr marL="0" marR="0" marT="1652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a:lnSpc>
                          <a:spcPct val="100000"/>
                        </a:lnSpc>
                      </a:pPr>
                      <a:endParaRPr sz="8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29"/>
                  </a:ext>
                </a:extLst>
              </a:tr>
              <a:tr h="162413">
                <a:tc>
                  <a:txBody>
                    <a:bodyPr/>
                    <a:lstStyle/>
                    <a:p>
                      <a:pPr marL="107950">
                        <a:lnSpc>
                          <a:spcPct val="100000"/>
                        </a:lnSpc>
                        <a:spcBef>
                          <a:spcPts val="275"/>
                        </a:spcBef>
                      </a:pPr>
                      <a:r>
                        <a:rPr sz="800">
                          <a:latin typeface="Arial"/>
                          <a:cs typeface="Arial"/>
                        </a:rPr>
                        <a:t>3</a:t>
                      </a: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9850" marR="253365">
                        <a:lnSpc>
                          <a:spcPts val="1280"/>
                        </a:lnSpc>
                        <a:spcBef>
                          <a:spcPts val="240"/>
                        </a:spcBef>
                      </a:pPr>
                      <a:r>
                        <a:rPr sz="800" spc="-5">
                          <a:latin typeface="Arial"/>
                          <a:cs typeface="Arial"/>
                        </a:rPr>
                        <a:t>Module </a:t>
                      </a:r>
                      <a:r>
                        <a:rPr sz="800" spc="5">
                          <a:latin typeface="Arial"/>
                          <a:cs typeface="Arial"/>
                        </a:rPr>
                        <a:t>4-</a:t>
                      </a:r>
                      <a:r>
                        <a:rPr sz="800" spc="-5">
                          <a:latin typeface="Arial"/>
                          <a:cs typeface="Arial"/>
                        </a:rPr>
                        <a:t> </a:t>
                      </a:r>
                      <a:r>
                        <a:rPr sz="800" spc="-10">
                          <a:latin typeface="Arial"/>
                          <a:cs typeface="Arial"/>
                        </a:rPr>
                        <a:t>You</a:t>
                      </a:r>
                      <a:r>
                        <a:rPr sz="800">
                          <a:latin typeface="Arial"/>
                          <a:cs typeface="Arial"/>
                        </a:rPr>
                        <a:t> </a:t>
                      </a:r>
                      <a:r>
                        <a:rPr sz="800" spc="-5">
                          <a:latin typeface="Arial"/>
                          <a:cs typeface="Arial"/>
                        </a:rPr>
                        <a:t>Are</a:t>
                      </a:r>
                      <a:r>
                        <a:rPr sz="800">
                          <a:latin typeface="Arial"/>
                          <a:cs typeface="Arial"/>
                        </a:rPr>
                        <a:t> </a:t>
                      </a:r>
                      <a:r>
                        <a:rPr sz="800" spc="-5">
                          <a:latin typeface="Arial"/>
                          <a:cs typeface="Arial"/>
                        </a:rPr>
                        <a:t>Empowered to</a:t>
                      </a:r>
                      <a:r>
                        <a:rPr sz="800">
                          <a:latin typeface="Arial"/>
                          <a:cs typeface="Arial"/>
                        </a:rPr>
                        <a:t> </a:t>
                      </a:r>
                      <a:r>
                        <a:rPr sz="800" spc="-5">
                          <a:latin typeface="Arial"/>
                          <a:cs typeface="Arial"/>
                        </a:rPr>
                        <a:t>Deliver </a:t>
                      </a:r>
                      <a:r>
                        <a:rPr sz="800" spc="-290">
                          <a:latin typeface="Arial"/>
                          <a:cs typeface="Arial"/>
                        </a:rPr>
                        <a:t> </a:t>
                      </a:r>
                      <a:r>
                        <a:rPr sz="800">
                          <a:latin typeface="Arial"/>
                          <a:cs typeface="Arial"/>
                        </a:rPr>
                        <a:t>WOW!</a:t>
                      </a:r>
                    </a:p>
                  </a:txBody>
                  <a:tcPr marL="0" marR="0" marT="15862"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marL="530225">
                        <a:lnSpc>
                          <a:spcPct val="100000"/>
                        </a:lnSpc>
                        <a:spcBef>
                          <a:spcPts val="275"/>
                        </a:spcBef>
                      </a:pPr>
                      <a:r>
                        <a:rPr sz="800" spc="-5">
                          <a:latin typeface="Arial"/>
                          <a:cs typeface="Arial"/>
                        </a:rPr>
                        <a:t>PowerPoint/Workbook</a:t>
                      </a:r>
                      <a:endParaRPr sz="800">
                        <a:latin typeface="Arial"/>
                        <a:cs typeface="Arial"/>
                      </a:endParaRP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30"/>
                  </a:ext>
                </a:extLst>
              </a:tr>
              <a:tr h="161004">
                <a:tc>
                  <a:txBody>
                    <a:bodyPr/>
                    <a:lstStyle/>
                    <a:p>
                      <a:pPr marL="69850">
                        <a:lnSpc>
                          <a:spcPts val="1250"/>
                        </a:lnSpc>
                        <a:spcBef>
                          <a:spcPts val="250"/>
                        </a:spcBef>
                      </a:pPr>
                      <a:r>
                        <a:rPr sz="800" spc="5">
                          <a:latin typeface="Arial"/>
                          <a:cs typeface="Arial"/>
                        </a:rPr>
                        <a:t>10</a:t>
                      </a:r>
                      <a:endParaRPr sz="800">
                        <a:latin typeface="Arial"/>
                        <a:cs typeface="Arial"/>
                      </a:endParaRPr>
                    </a:p>
                  </a:txBody>
                  <a:tcPr marL="0" marR="0" marT="1652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9850">
                        <a:lnSpc>
                          <a:spcPts val="1250"/>
                        </a:lnSpc>
                        <a:spcBef>
                          <a:spcPts val="250"/>
                        </a:spcBef>
                      </a:pPr>
                      <a:r>
                        <a:rPr sz="800">
                          <a:latin typeface="Arial"/>
                          <a:cs typeface="Arial"/>
                        </a:rPr>
                        <a:t>Icebreaker-</a:t>
                      </a:r>
                      <a:r>
                        <a:rPr sz="800" spc="-25">
                          <a:latin typeface="Arial"/>
                          <a:cs typeface="Arial"/>
                        </a:rPr>
                        <a:t> </a:t>
                      </a:r>
                      <a:r>
                        <a:rPr sz="800" spc="-5">
                          <a:latin typeface="Arial"/>
                          <a:cs typeface="Arial"/>
                        </a:rPr>
                        <a:t>Greatest</a:t>
                      </a:r>
                      <a:r>
                        <a:rPr sz="800" spc="-40">
                          <a:latin typeface="Arial"/>
                          <a:cs typeface="Arial"/>
                        </a:rPr>
                        <a:t> </a:t>
                      </a:r>
                      <a:r>
                        <a:rPr sz="800">
                          <a:latin typeface="Arial"/>
                          <a:cs typeface="Arial"/>
                        </a:rPr>
                        <a:t>Fan</a:t>
                      </a:r>
                    </a:p>
                  </a:txBody>
                  <a:tcPr marL="0" marR="0" marT="1652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algn="ctr">
                        <a:lnSpc>
                          <a:spcPts val="1250"/>
                        </a:lnSpc>
                        <a:spcBef>
                          <a:spcPts val="250"/>
                        </a:spcBef>
                      </a:pPr>
                      <a:r>
                        <a:rPr sz="800" spc="-5">
                          <a:latin typeface="Arial"/>
                          <a:cs typeface="Arial"/>
                        </a:rPr>
                        <a:t>Activity</a:t>
                      </a:r>
                      <a:endParaRPr sz="800">
                        <a:latin typeface="Arial"/>
                        <a:cs typeface="Arial"/>
                      </a:endParaRPr>
                    </a:p>
                  </a:txBody>
                  <a:tcPr marL="0" marR="0" marT="1652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31"/>
                  </a:ext>
                </a:extLst>
              </a:tr>
              <a:tr h="162656">
                <a:tc>
                  <a:txBody>
                    <a:bodyPr/>
                    <a:lstStyle/>
                    <a:p>
                      <a:pPr marL="69850">
                        <a:lnSpc>
                          <a:spcPts val="1250"/>
                        </a:lnSpc>
                        <a:spcBef>
                          <a:spcPts val="275"/>
                        </a:spcBef>
                      </a:pPr>
                      <a:r>
                        <a:rPr sz="800" spc="5">
                          <a:latin typeface="Arial"/>
                          <a:cs typeface="Arial"/>
                        </a:rPr>
                        <a:t>10</a:t>
                      </a:r>
                      <a:endParaRPr sz="800">
                        <a:latin typeface="Arial"/>
                        <a:cs typeface="Arial"/>
                      </a:endParaRP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9850">
                        <a:lnSpc>
                          <a:spcPts val="1250"/>
                        </a:lnSpc>
                        <a:spcBef>
                          <a:spcPts val="275"/>
                        </a:spcBef>
                      </a:pPr>
                      <a:r>
                        <a:rPr sz="800">
                          <a:latin typeface="Arial"/>
                          <a:cs typeface="Arial"/>
                        </a:rPr>
                        <a:t>A</a:t>
                      </a:r>
                      <a:r>
                        <a:rPr sz="800" spc="-25">
                          <a:latin typeface="Arial"/>
                          <a:cs typeface="Arial"/>
                        </a:rPr>
                        <a:t> </a:t>
                      </a:r>
                      <a:r>
                        <a:rPr sz="800">
                          <a:latin typeface="Arial"/>
                          <a:cs typeface="Arial"/>
                        </a:rPr>
                        <a:t>WOW </a:t>
                      </a:r>
                      <a:r>
                        <a:rPr sz="800" spc="-5">
                          <a:latin typeface="Arial"/>
                          <a:cs typeface="Arial"/>
                        </a:rPr>
                        <a:t>Experience Exercise/Open</a:t>
                      </a:r>
                      <a:r>
                        <a:rPr sz="800">
                          <a:latin typeface="Arial"/>
                          <a:cs typeface="Arial"/>
                        </a:rPr>
                        <a:t> mic</a:t>
                      </a: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algn="ctr">
                        <a:lnSpc>
                          <a:spcPts val="1250"/>
                        </a:lnSpc>
                        <a:spcBef>
                          <a:spcPts val="275"/>
                        </a:spcBef>
                      </a:pPr>
                      <a:r>
                        <a:rPr sz="800" spc="-5">
                          <a:latin typeface="Arial"/>
                          <a:cs typeface="Arial"/>
                        </a:rPr>
                        <a:t>Activity</a:t>
                      </a:r>
                      <a:endParaRPr sz="800">
                        <a:latin typeface="Arial"/>
                        <a:cs typeface="Arial"/>
                      </a:endParaRP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32"/>
                  </a:ext>
                </a:extLst>
              </a:tr>
              <a:tr h="161004">
                <a:tc>
                  <a:txBody>
                    <a:bodyPr/>
                    <a:lstStyle/>
                    <a:p>
                      <a:pPr marL="69850">
                        <a:lnSpc>
                          <a:spcPts val="1250"/>
                        </a:lnSpc>
                        <a:spcBef>
                          <a:spcPts val="250"/>
                        </a:spcBef>
                      </a:pPr>
                      <a:r>
                        <a:rPr sz="800">
                          <a:latin typeface="Arial"/>
                          <a:cs typeface="Arial"/>
                        </a:rPr>
                        <a:t>2</a:t>
                      </a:r>
                    </a:p>
                  </a:txBody>
                  <a:tcPr marL="0" marR="0" marT="1652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9850">
                        <a:lnSpc>
                          <a:spcPts val="1250"/>
                        </a:lnSpc>
                        <a:spcBef>
                          <a:spcPts val="250"/>
                        </a:spcBef>
                      </a:pPr>
                      <a:r>
                        <a:rPr sz="800" spc="-5">
                          <a:latin typeface="Arial"/>
                          <a:cs typeface="Arial"/>
                        </a:rPr>
                        <a:t>Growth</a:t>
                      </a:r>
                      <a:r>
                        <a:rPr sz="800" spc="-25">
                          <a:latin typeface="Arial"/>
                          <a:cs typeface="Arial"/>
                        </a:rPr>
                        <a:t> </a:t>
                      </a:r>
                      <a:r>
                        <a:rPr sz="800" spc="-5">
                          <a:latin typeface="Arial"/>
                          <a:cs typeface="Arial"/>
                        </a:rPr>
                        <a:t>Mindset</a:t>
                      </a:r>
                      <a:endParaRPr sz="800">
                        <a:latin typeface="Arial"/>
                        <a:cs typeface="Arial"/>
                      </a:endParaRPr>
                    </a:p>
                  </a:txBody>
                  <a:tcPr marL="0" marR="0" marT="1652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marL="530225">
                        <a:lnSpc>
                          <a:spcPts val="1250"/>
                        </a:lnSpc>
                        <a:spcBef>
                          <a:spcPts val="250"/>
                        </a:spcBef>
                      </a:pPr>
                      <a:r>
                        <a:rPr sz="800" spc="-5">
                          <a:latin typeface="Arial"/>
                          <a:cs typeface="Arial"/>
                        </a:rPr>
                        <a:t>PowerPoint/Workbook</a:t>
                      </a:r>
                      <a:endParaRPr sz="800">
                        <a:latin typeface="Arial"/>
                        <a:cs typeface="Arial"/>
                      </a:endParaRPr>
                    </a:p>
                  </a:txBody>
                  <a:tcPr marL="0" marR="0" marT="16523"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33"/>
                  </a:ext>
                </a:extLst>
              </a:tr>
              <a:tr h="162656">
                <a:tc>
                  <a:txBody>
                    <a:bodyPr/>
                    <a:lstStyle/>
                    <a:p>
                      <a:pPr marL="69850">
                        <a:lnSpc>
                          <a:spcPts val="1250"/>
                        </a:lnSpc>
                        <a:spcBef>
                          <a:spcPts val="275"/>
                        </a:spcBef>
                      </a:pPr>
                      <a:r>
                        <a:rPr sz="800">
                          <a:latin typeface="Arial"/>
                          <a:cs typeface="Arial"/>
                        </a:rPr>
                        <a:t>3</a:t>
                      </a: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9850">
                        <a:lnSpc>
                          <a:spcPts val="1250"/>
                        </a:lnSpc>
                        <a:spcBef>
                          <a:spcPts val="275"/>
                        </a:spcBef>
                      </a:pPr>
                      <a:r>
                        <a:rPr sz="800">
                          <a:latin typeface="Arial"/>
                          <a:cs typeface="Arial"/>
                        </a:rPr>
                        <a:t>WOW</a:t>
                      </a:r>
                      <a:r>
                        <a:rPr sz="800" spc="-5">
                          <a:latin typeface="Arial"/>
                          <a:cs typeface="Arial"/>
                        </a:rPr>
                        <a:t> Service </a:t>
                      </a:r>
                      <a:r>
                        <a:rPr sz="800" spc="-10">
                          <a:latin typeface="Arial"/>
                          <a:cs typeface="Arial"/>
                        </a:rPr>
                        <a:t>Motto</a:t>
                      </a:r>
                      <a:r>
                        <a:rPr sz="800" spc="-5">
                          <a:latin typeface="Arial"/>
                          <a:cs typeface="Arial"/>
                        </a:rPr>
                        <a:t> </a:t>
                      </a:r>
                      <a:r>
                        <a:rPr sz="800">
                          <a:latin typeface="Arial"/>
                          <a:cs typeface="Arial"/>
                        </a:rPr>
                        <a:t>&amp;</a:t>
                      </a:r>
                      <a:r>
                        <a:rPr sz="800" spc="-15">
                          <a:latin typeface="Arial"/>
                          <a:cs typeface="Arial"/>
                        </a:rPr>
                        <a:t> </a:t>
                      </a:r>
                      <a:r>
                        <a:rPr sz="800">
                          <a:latin typeface="Arial"/>
                          <a:cs typeface="Arial"/>
                        </a:rPr>
                        <a:t>Steps</a:t>
                      </a:r>
                      <a:r>
                        <a:rPr sz="800" spc="-20">
                          <a:latin typeface="Arial"/>
                          <a:cs typeface="Arial"/>
                        </a:rPr>
                        <a:t> </a:t>
                      </a:r>
                      <a:r>
                        <a:rPr sz="800" spc="5">
                          <a:latin typeface="Arial"/>
                          <a:cs typeface="Arial"/>
                        </a:rPr>
                        <a:t>of</a:t>
                      </a:r>
                      <a:r>
                        <a:rPr sz="800" spc="-20">
                          <a:latin typeface="Arial"/>
                          <a:cs typeface="Arial"/>
                        </a:rPr>
                        <a:t> </a:t>
                      </a:r>
                      <a:r>
                        <a:rPr sz="800">
                          <a:latin typeface="Arial"/>
                          <a:cs typeface="Arial"/>
                        </a:rPr>
                        <a:t>Service</a:t>
                      </a: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3">
                  <a:txBody>
                    <a:bodyPr/>
                    <a:lstStyle/>
                    <a:p>
                      <a:pPr marL="530225">
                        <a:lnSpc>
                          <a:spcPts val="1250"/>
                        </a:lnSpc>
                        <a:spcBef>
                          <a:spcPts val="275"/>
                        </a:spcBef>
                      </a:pPr>
                      <a:r>
                        <a:rPr sz="800" spc="-5">
                          <a:latin typeface="Arial"/>
                          <a:cs typeface="Arial"/>
                        </a:rPr>
                        <a:t>PowerPoint/Workbook</a:t>
                      </a:r>
                      <a:endParaRPr sz="800">
                        <a:latin typeface="Arial"/>
                        <a:cs typeface="Arial"/>
                      </a:endParaRPr>
                    </a:p>
                  </a:txBody>
                  <a:tcPr marL="0" marR="0" marT="18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34"/>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2"/>
          <p:cNvGraphicFramePr>
            <a:graphicFrameLocks noGrp="1"/>
          </p:cNvGraphicFramePr>
          <p:nvPr>
            <p:extLst>
              <p:ext uri="{D42A27DB-BD31-4B8C-83A1-F6EECF244321}">
                <p14:modId xmlns:p14="http://schemas.microsoft.com/office/powerpoint/2010/main" val="784918434"/>
              </p:ext>
            </p:extLst>
          </p:nvPr>
        </p:nvGraphicFramePr>
        <p:xfrm>
          <a:off x="993962" y="643467"/>
          <a:ext cx="10204077" cy="5571075"/>
        </p:xfrm>
        <a:graphic>
          <a:graphicData uri="http://schemas.openxmlformats.org/drawingml/2006/table">
            <a:tbl>
              <a:tblPr firstRow="1" bandRow="1">
                <a:tableStyleId>{2D5ABB26-0587-4C30-8999-92F81FD0307C}</a:tableStyleId>
              </a:tblPr>
              <a:tblGrid>
                <a:gridCol w="1153283">
                  <a:extLst>
                    <a:ext uri="{9D8B030D-6E8A-4147-A177-3AD203B41FA5}">
                      <a16:colId xmlns:a16="http://schemas.microsoft.com/office/drawing/2014/main" val="20000"/>
                    </a:ext>
                  </a:extLst>
                </a:gridCol>
                <a:gridCol w="5318280">
                  <a:extLst>
                    <a:ext uri="{9D8B030D-6E8A-4147-A177-3AD203B41FA5}">
                      <a16:colId xmlns:a16="http://schemas.microsoft.com/office/drawing/2014/main" val="20001"/>
                    </a:ext>
                  </a:extLst>
                </a:gridCol>
                <a:gridCol w="3732514">
                  <a:extLst>
                    <a:ext uri="{9D8B030D-6E8A-4147-A177-3AD203B41FA5}">
                      <a16:colId xmlns:a16="http://schemas.microsoft.com/office/drawing/2014/main" val="20002"/>
                    </a:ext>
                  </a:extLst>
                </a:gridCol>
              </a:tblGrid>
              <a:tr h="343600">
                <a:tc>
                  <a:txBody>
                    <a:bodyPr/>
                    <a:lstStyle/>
                    <a:p>
                      <a:pPr marL="69850">
                        <a:lnSpc>
                          <a:spcPts val="1250"/>
                        </a:lnSpc>
                        <a:spcBef>
                          <a:spcPts val="235"/>
                        </a:spcBef>
                      </a:pPr>
                      <a:r>
                        <a:rPr sz="1600">
                          <a:latin typeface="Arial"/>
                          <a:cs typeface="Arial"/>
                        </a:rPr>
                        <a:t>5</a:t>
                      </a:r>
                    </a:p>
                  </a:txBody>
                  <a:tcPr marL="0" marR="0" marT="33352" marB="0">
                    <a:lnL w="6350">
                      <a:solidFill>
                        <a:srgbClr val="000000"/>
                      </a:solidFill>
                      <a:prstDash val="solid"/>
                    </a:lnL>
                    <a:lnR w="6350">
                      <a:solidFill>
                        <a:srgbClr val="000000"/>
                      </a:solidFill>
                      <a:prstDash val="solid"/>
                    </a:lnR>
                    <a:lnT w="3175">
                      <a:solidFill>
                        <a:srgbClr val="000000"/>
                      </a:solidFill>
                      <a:prstDash val="solid"/>
                    </a:lnT>
                    <a:lnB w="6350">
                      <a:solidFill>
                        <a:srgbClr val="000000"/>
                      </a:solidFill>
                      <a:prstDash val="solid"/>
                    </a:lnB>
                  </a:tcPr>
                </a:tc>
                <a:tc>
                  <a:txBody>
                    <a:bodyPr/>
                    <a:lstStyle/>
                    <a:p>
                      <a:pPr marL="69850">
                        <a:lnSpc>
                          <a:spcPts val="1250"/>
                        </a:lnSpc>
                        <a:spcBef>
                          <a:spcPts val="235"/>
                        </a:spcBef>
                      </a:pPr>
                      <a:r>
                        <a:rPr sz="1600">
                          <a:latin typeface="Arial"/>
                          <a:cs typeface="Arial"/>
                        </a:rPr>
                        <a:t>WOW</a:t>
                      </a:r>
                      <a:r>
                        <a:rPr sz="1600" spc="-20">
                          <a:latin typeface="Arial"/>
                          <a:cs typeface="Arial"/>
                        </a:rPr>
                        <a:t> </a:t>
                      </a:r>
                      <a:r>
                        <a:rPr sz="1600" spc="-5">
                          <a:latin typeface="Arial"/>
                          <a:cs typeface="Arial"/>
                        </a:rPr>
                        <a:t>Preparation</a:t>
                      </a:r>
                      <a:r>
                        <a:rPr sz="1600" spc="-15">
                          <a:latin typeface="Arial"/>
                          <a:cs typeface="Arial"/>
                        </a:rPr>
                        <a:t> </a:t>
                      </a:r>
                      <a:r>
                        <a:rPr sz="1600" spc="-5">
                          <a:latin typeface="Arial"/>
                          <a:cs typeface="Arial"/>
                        </a:rPr>
                        <a:t>Tips</a:t>
                      </a:r>
                      <a:endParaRPr sz="1600">
                        <a:latin typeface="Arial"/>
                        <a:cs typeface="Arial"/>
                      </a:endParaRPr>
                    </a:p>
                  </a:txBody>
                  <a:tcPr marL="0" marR="0" marT="33352" marB="0">
                    <a:lnL w="6350">
                      <a:solidFill>
                        <a:srgbClr val="000000"/>
                      </a:solidFill>
                      <a:prstDash val="solid"/>
                    </a:lnL>
                    <a:lnR w="6350">
                      <a:solidFill>
                        <a:srgbClr val="000000"/>
                      </a:solidFill>
                      <a:prstDash val="solid"/>
                    </a:lnR>
                    <a:lnT w="3175">
                      <a:solidFill>
                        <a:srgbClr val="000000"/>
                      </a:solidFill>
                      <a:prstDash val="solid"/>
                    </a:lnT>
                    <a:lnB w="6350">
                      <a:solidFill>
                        <a:srgbClr val="000000"/>
                      </a:solidFill>
                      <a:prstDash val="solid"/>
                    </a:lnB>
                  </a:tcPr>
                </a:tc>
                <a:tc>
                  <a:txBody>
                    <a:bodyPr/>
                    <a:lstStyle/>
                    <a:p>
                      <a:pPr algn="ctr">
                        <a:lnSpc>
                          <a:spcPts val="1250"/>
                        </a:lnSpc>
                        <a:spcBef>
                          <a:spcPts val="235"/>
                        </a:spcBef>
                      </a:pPr>
                      <a:r>
                        <a:rPr sz="1600" spc="-5">
                          <a:latin typeface="Arial"/>
                          <a:cs typeface="Arial"/>
                        </a:rPr>
                        <a:t>PowerPoint/Workbook</a:t>
                      </a:r>
                      <a:endParaRPr sz="1600">
                        <a:latin typeface="Arial"/>
                        <a:cs typeface="Arial"/>
                      </a:endParaRPr>
                    </a:p>
                  </a:txBody>
                  <a:tcPr marL="0" marR="0" marT="33352" marB="0">
                    <a:lnL w="6350">
                      <a:solidFill>
                        <a:srgbClr val="000000"/>
                      </a:solidFill>
                      <a:prstDash val="solid"/>
                    </a:lnL>
                    <a:lnR w="6350">
                      <a:solidFill>
                        <a:srgbClr val="000000"/>
                      </a:solidFill>
                      <a:prstDash val="solid"/>
                    </a:lnR>
                    <a:lnT w="3175">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349278">
                <a:tc>
                  <a:txBody>
                    <a:bodyPr/>
                    <a:lstStyle/>
                    <a:p>
                      <a:pPr marL="69850">
                        <a:lnSpc>
                          <a:spcPts val="1250"/>
                        </a:lnSpc>
                        <a:spcBef>
                          <a:spcPts val="275"/>
                        </a:spcBef>
                      </a:pPr>
                      <a:r>
                        <a:rPr sz="1600" spc="5">
                          <a:latin typeface="Arial"/>
                          <a:cs typeface="Arial"/>
                        </a:rPr>
                        <a:t>10</a:t>
                      </a:r>
                      <a:endParaRPr sz="1600">
                        <a:latin typeface="Arial"/>
                        <a:cs typeface="Arial"/>
                      </a:endParaRPr>
                    </a:p>
                  </a:txBody>
                  <a:tcPr marL="0" marR="0" marT="390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850">
                        <a:lnSpc>
                          <a:spcPts val="1250"/>
                        </a:lnSpc>
                        <a:spcBef>
                          <a:spcPts val="275"/>
                        </a:spcBef>
                      </a:pPr>
                      <a:r>
                        <a:rPr sz="1600">
                          <a:latin typeface="Arial"/>
                          <a:cs typeface="Arial"/>
                        </a:rPr>
                        <a:t>WOW First</a:t>
                      </a:r>
                      <a:r>
                        <a:rPr sz="1600" spc="-15">
                          <a:latin typeface="Arial"/>
                          <a:cs typeface="Arial"/>
                        </a:rPr>
                        <a:t> </a:t>
                      </a:r>
                      <a:r>
                        <a:rPr sz="1600" spc="-5">
                          <a:latin typeface="Arial"/>
                          <a:cs typeface="Arial"/>
                        </a:rPr>
                        <a:t>Impressions</a:t>
                      </a:r>
                      <a:r>
                        <a:rPr sz="1600" spc="-10">
                          <a:latin typeface="Arial"/>
                          <a:cs typeface="Arial"/>
                        </a:rPr>
                        <a:t> </a:t>
                      </a:r>
                      <a:r>
                        <a:rPr sz="1600" spc="-5">
                          <a:latin typeface="Arial"/>
                          <a:cs typeface="Arial"/>
                        </a:rPr>
                        <a:t>Practice</a:t>
                      </a:r>
                      <a:r>
                        <a:rPr sz="1600" spc="5">
                          <a:latin typeface="Arial"/>
                          <a:cs typeface="Arial"/>
                        </a:rPr>
                        <a:t> </a:t>
                      </a:r>
                      <a:r>
                        <a:rPr sz="1600" spc="-10">
                          <a:latin typeface="Arial"/>
                          <a:cs typeface="Arial"/>
                        </a:rPr>
                        <a:t>Session</a:t>
                      </a:r>
                      <a:endParaRPr sz="1600">
                        <a:latin typeface="Arial"/>
                        <a:cs typeface="Arial"/>
                      </a:endParaRPr>
                    </a:p>
                  </a:txBody>
                  <a:tcPr marL="0" marR="0" marT="390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250"/>
                        </a:lnSpc>
                        <a:spcBef>
                          <a:spcPts val="275"/>
                        </a:spcBef>
                      </a:pPr>
                      <a:r>
                        <a:rPr sz="1600" spc="-5">
                          <a:latin typeface="Arial"/>
                          <a:cs typeface="Arial"/>
                        </a:rPr>
                        <a:t>Activity</a:t>
                      </a:r>
                      <a:endParaRPr sz="1600">
                        <a:latin typeface="Arial"/>
                        <a:cs typeface="Arial"/>
                      </a:endParaRPr>
                    </a:p>
                  </a:txBody>
                  <a:tcPr marL="0" marR="0" marT="390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345729">
                <a:tc>
                  <a:txBody>
                    <a:bodyPr/>
                    <a:lstStyle/>
                    <a:p>
                      <a:pPr marL="69850">
                        <a:lnSpc>
                          <a:spcPts val="1250"/>
                        </a:lnSpc>
                        <a:spcBef>
                          <a:spcPts val="250"/>
                        </a:spcBef>
                      </a:pPr>
                      <a:r>
                        <a:rPr sz="1600" spc="5">
                          <a:latin typeface="Arial"/>
                          <a:cs typeface="Arial"/>
                        </a:rPr>
                        <a:t>10</a:t>
                      </a:r>
                      <a:endParaRPr sz="1600">
                        <a:latin typeface="Arial"/>
                        <a:cs typeface="Arial"/>
                      </a:endParaRPr>
                    </a:p>
                  </a:txBody>
                  <a:tcPr marL="0" marR="0" marT="3548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850">
                        <a:lnSpc>
                          <a:spcPts val="1250"/>
                        </a:lnSpc>
                        <a:spcBef>
                          <a:spcPts val="250"/>
                        </a:spcBef>
                      </a:pPr>
                      <a:r>
                        <a:rPr sz="1600" spc="-5">
                          <a:latin typeface="Arial"/>
                          <a:cs typeface="Arial"/>
                        </a:rPr>
                        <a:t>Rapid</a:t>
                      </a:r>
                      <a:r>
                        <a:rPr sz="1600">
                          <a:latin typeface="Arial"/>
                          <a:cs typeface="Arial"/>
                        </a:rPr>
                        <a:t> </a:t>
                      </a:r>
                      <a:r>
                        <a:rPr sz="1600" spc="-5">
                          <a:latin typeface="Arial"/>
                          <a:cs typeface="Arial"/>
                        </a:rPr>
                        <a:t>Compliment</a:t>
                      </a:r>
                      <a:r>
                        <a:rPr sz="1600" spc="-20">
                          <a:latin typeface="Arial"/>
                          <a:cs typeface="Arial"/>
                        </a:rPr>
                        <a:t> </a:t>
                      </a:r>
                      <a:r>
                        <a:rPr sz="1600" spc="-5">
                          <a:latin typeface="Arial"/>
                          <a:cs typeface="Arial"/>
                        </a:rPr>
                        <a:t>Competition</a:t>
                      </a:r>
                      <a:r>
                        <a:rPr sz="1600">
                          <a:latin typeface="Arial"/>
                          <a:cs typeface="Arial"/>
                        </a:rPr>
                        <a:t> </a:t>
                      </a:r>
                      <a:r>
                        <a:rPr sz="1600" spc="-5">
                          <a:latin typeface="Arial"/>
                          <a:cs typeface="Arial"/>
                        </a:rPr>
                        <a:t>Throwdown</a:t>
                      </a:r>
                      <a:endParaRPr sz="1600">
                        <a:latin typeface="Arial"/>
                        <a:cs typeface="Arial"/>
                      </a:endParaRPr>
                    </a:p>
                  </a:txBody>
                  <a:tcPr marL="0" marR="0" marT="3548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250"/>
                        </a:lnSpc>
                        <a:spcBef>
                          <a:spcPts val="250"/>
                        </a:spcBef>
                      </a:pPr>
                      <a:r>
                        <a:rPr sz="1600" spc="-5">
                          <a:latin typeface="Arial"/>
                          <a:cs typeface="Arial"/>
                        </a:rPr>
                        <a:t>Activity</a:t>
                      </a:r>
                      <a:endParaRPr sz="1600">
                        <a:latin typeface="Arial"/>
                        <a:cs typeface="Arial"/>
                      </a:endParaRPr>
                    </a:p>
                  </a:txBody>
                  <a:tcPr marL="0" marR="0" marT="3548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349278">
                <a:tc>
                  <a:txBody>
                    <a:bodyPr/>
                    <a:lstStyle/>
                    <a:p>
                      <a:pPr marL="107950">
                        <a:lnSpc>
                          <a:spcPts val="1250"/>
                        </a:lnSpc>
                        <a:spcBef>
                          <a:spcPts val="275"/>
                        </a:spcBef>
                      </a:pPr>
                      <a:r>
                        <a:rPr sz="1600">
                          <a:latin typeface="Arial"/>
                          <a:cs typeface="Arial"/>
                        </a:rPr>
                        <a:t>2</a:t>
                      </a:r>
                    </a:p>
                  </a:txBody>
                  <a:tcPr marL="0" marR="0" marT="390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850">
                        <a:lnSpc>
                          <a:spcPts val="1250"/>
                        </a:lnSpc>
                        <a:spcBef>
                          <a:spcPts val="275"/>
                        </a:spcBef>
                      </a:pPr>
                      <a:r>
                        <a:rPr sz="1600">
                          <a:latin typeface="Arial"/>
                          <a:cs typeface="Arial"/>
                        </a:rPr>
                        <a:t>WOW</a:t>
                      </a:r>
                      <a:r>
                        <a:rPr sz="1600" spc="-10">
                          <a:latin typeface="Arial"/>
                          <a:cs typeface="Arial"/>
                        </a:rPr>
                        <a:t> </a:t>
                      </a:r>
                      <a:r>
                        <a:rPr sz="1600" spc="-5">
                          <a:latin typeface="Arial"/>
                          <a:cs typeface="Arial"/>
                        </a:rPr>
                        <a:t>Service</a:t>
                      </a:r>
                      <a:r>
                        <a:rPr sz="1600" spc="-10">
                          <a:latin typeface="Arial"/>
                          <a:cs typeface="Arial"/>
                        </a:rPr>
                        <a:t> </a:t>
                      </a:r>
                      <a:r>
                        <a:rPr sz="1600" spc="-5">
                          <a:latin typeface="Arial"/>
                          <a:cs typeface="Arial"/>
                        </a:rPr>
                        <a:t>Etiquette</a:t>
                      </a:r>
                      <a:r>
                        <a:rPr sz="1600" spc="-10">
                          <a:latin typeface="Arial"/>
                          <a:cs typeface="Arial"/>
                        </a:rPr>
                        <a:t> </a:t>
                      </a:r>
                      <a:r>
                        <a:rPr sz="1600" spc="-5">
                          <a:latin typeface="Arial"/>
                          <a:cs typeface="Arial"/>
                        </a:rPr>
                        <a:t>Guidelines</a:t>
                      </a:r>
                      <a:endParaRPr sz="1600">
                        <a:latin typeface="Arial"/>
                        <a:cs typeface="Arial"/>
                      </a:endParaRPr>
                    </a:p>
                  </a:txBody>
                  <a:tcPr marL="0" marR="0" marT="390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250"/>
                        </a:lnSpc>
                        <a:spcBef>
                          <a:spcPts val="275"/>
                        </a:spcBef>
                      </a:pPr>
                      <a:r>
                        <a:rPr sz="1600" spc="-5">
                          <a:latin typeface="Arial"/>
                          <a:cs typeface="Arial"/>
                        </a:rPr>
                        <a:t>PowerPoint/Workbook</a:t>
                      </a:r>
                      <a:endParaRPr sz="1600">
                        <a:latin typeface="Arial"/>
                        <a:cs typeface="Arial"/>
                      </a:endParaRPr>
                    </a:p>
                  </a:txBody>
                  <a:tcPr marL="0" marR="0" marT="390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345729">
                <a:tc>
                  <a:txBody>
                    <a:bodyPr/>
                    <a:lstStyle/>
                    <a:p>
                      <a:pPr marL="69850">
                        <a:lnSpc>
                          <a:spcPts val="1250"/>
                        </a:lnSpc>
                        <a:spcBef>
                          <a:spcPts val="250"/>
                        </a:spcBef>
                      </a:pPr>
                      <a:r>
                        <a:rPr sz="1600" spc="5">
                          <a:latin typeface="Arial"/>
                          <a:cs typeface="Arial"/>
                        </a:rPr>
                        <a:t>10</a:t>
                      </a:r>
                      <a:endParaRPr sz="1600">
                        <a:latin typeface="Arial"/>
                        <a:cs typeface="Arial"/>
                      </a:endParaRPr>
                    </a:p>
                  </a:txBody>
                  <a:tcPr marL="0" marR="0" marT="3548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850">
                        <a:lnSpc>
                          <a:spcPts val="1250"/>
                        </a:lnSpc>
                        <a:spcBef>
                          <a:spcPts val="250"/>
                        </a:spcBef>
                      </a:pPr>
                      <a:r>
                        <a:rPr sz="1600">
                          <a:latin typeface="Arial"/>
                          <a:cs typeface="Arial"/>
                        </a:rPr>
                        <a:t>Steps</a:t>
                      </a:r>
                      <a:r>
                        <a:rPr sz="1600" spc="-25">
                          <a:latin typeface="Arial"/>
                          <a:cs typeface="Arial"/>
                        </a:rPr>
                        <a:t> </a:t>
                      </a:r>
                      <a:r>
                        <a:rPr sz="1600" spc="-5">
                          <a:latin typeface="Arial"/>
                          <a:cs typeface="Arial"/>
                        </a:rPr>
                        <a:t>to Empowerment</a:t>
                      </a:r>
                      <a:r>
                        <a:rPr sz="1600" spc="-30">
                          <a:latin typeface="Arial"/>
                          <a:cs typeface="Arial"/>
                        </a:rPr>
                        <a:t> </a:t>
                      </a:r>
                      <a:r>
                        <a:rPr sz="1600" spc="-5">
                          <a:latin typeface="Arial"/>
                          <a:cs typeface="Arial"/>
                        </a:rPr>
                        <a:t>Exercise</a:t>
                      </a:r>
                      <a:endParaRPr sz="1600">
                        <a:latin typeface="Arial"/>
                        <a:cs typeface="Arial"/>
                      </a:endParaRPr>
                    </a:p>
                  </a:txBody>
                  <a:tcPr marL="0" marR="0" marT="3548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250"/>
                        </a:lnSpc>
                        <a:spcBef>
                          <a:spcPts val="250"/>
                        </a:spcBef>
                      </a:pPr>
                      <a:r>
                        <a:rPr sz="1600" spc="-5">
                          <a:latin typeface="Arial"/>
                          <a:cs typeface="Arial"/>
                        </a:rPr>
                        <a:t>Activity</a:t>
                      </a:r>
                      <a:endParaRPr sz="1600">
                        <a:latin typeface="Arial"/>
                        <a:cs typeface="Arial"/>
                      </a:endParaRPr>
                    </a:p>
                  </a:txBody>
                  <a:tcPr marL="0" marR="0" marT="3548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349278">
                <a:tc>
                  <a:txBody>
                    <a:bodyPr/>
                    <a:lstStyle/>
                    <a:p>
                      <a:pPr marL="69850">
                        <a:lnSpc>
                          <a:spcPts val="1255"/>
                        </a:lnSpc>
                        <a:spcBef>
                          <a:spcPts val="275"/>
                        </a:spcBef>
                      </a:pPr>
                      <a:r>
                        <a:rPr sz="1600" spc="-5">
                          <a:latin typeface="Arial"/>
                          <a:cs typeface="Arial"/>
                        </a:rPr>
                        <a:t>3</a:t>
                      </a:r>
                      <a:r>
                        <a:rPr sz="1600" spc="-30">
                          <a:latin typeface="Arial"/>
                          <a:cs typeface="Arial"/>
                        </a:rPr>
                        <a:t> </a:t>
                      </a:r>
                      <a:r>
                        <a:rPr sz="1600" spc="-5">
                          <a:latin typeface="Arial"/>
                          <a:cs typeface="Arial"/>
                        </a:rPr>
                        <a:t>(68)</a:t>
                      </a:r>
                      <a:endParaRPr sz="1600">
                        <a:latin typeface="Arial"/>
                        <a:cs typeface="Arial"/>
                      </a:endParaRPr>
                    </a:p>
                  </a:txBody>
                  <a:tcPr marL="0" marR="0" marT="390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850">
                        <a:lnSpc>
                          <a:spcPts val="1255"/>
                        </a:lnSpc>
                        <a:spcBef>
                          <a:spcPts val="275"/>
                        </a:spcBef>
                      </a:pPr>
                      <a:r>
                        <a:rPr sz="1600" spc="-5">
                          <a:latin typeface="Arial"/>
                          <a:cs typeface="Arial"/>
                        </a:rPr>
                        <a:t>Module</a:t>
                      </a:r>
                      <a:r>
                        <a:rPr sz="1600" spc="-15">
                          <a:latin typeface="Arial"/>
                          <a:cs typeface="Arial"/>
                        </a:rPr>
                        <a:t> </a:t>
                      </a:r>
                      <a:r>
                        <a:rPr sz="1600" spc="-5">
                          <a:latin typeface="Arial"/>
                          <a:cs typeface="Arial"/>
                        </a:rPr>
                        <a:t>4</a:t>
                      </a:r>
                      <a:r>
                        <a:rPr sz="1600" spc="-10">
                          <a:latin typeface="Arial"/>
                          <a:cs typeface="Arial"/>
                        </a:rPr>
                        <a:t> </a:t>
                      </a:r>
                      <a:r>
                        <a:rPr sz="1600" spc="-5">
                          <a:latin typeface="Arial"/>
                          <a:cs typeface="Arial"/>
                        </a:rPr>
                        <a:t>Table</a:t>
                      </a:r>
                      <a:r>
                        <a:rPr sz="1600" spc="-15">
                          <a:latin typeface="Arial"/>
                          <a:cs typeface="Arial"/>
                        </a:rPr>
                        <a:t> </a:t>
                      </a:r>
                      <a:r>
                        <a:rPr sz="1600">
                          <a:latin typeface="Arial"/>
                          <a:cs typeface="Arial"/>
                        </a:rPr>
                        <a:t>Quiz</a:t>
                      </a:r>
                    </a:p>
                  </a:txBody>
                  <a:tcPr marL="0" marR="0" marT="390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255"/>
                        </a:lnSpc>
                        <a:spcBef>
                          <a:spcPts val="275"/>
                        </a:spcBef>
                      </a:pPr>
                      <a:r>
                        <a:rPr sz="1600" spc="-5">
                          <a:latin typeface="Arial"/>
                          <a:cs typeface="Arial"/>
                        </a:rPr>
                        <a:t>PowerPoint/Workbook</a:t>
                      </a:r>
                      <a:endParaRPr sz="1600">
                        <a:latin typeface="Arial"/>
                        <a:cs typeface="Arial"/>
                      </a:endParaRPr>
                    </a:p>
                  </a:txBody>
                  <a:tcPr marL="0" marR="0" marT="390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349278">
                <a:tc>
                  <a:txBody>
                    <a:bodyPr/>
                    <a:lstStyle/>
                    <a:p>
                      <a:pPr>
                        <a:lnSpc>
                          <a:spcPct val="100000"/>
                        </a:lnSpc>
                      </a:pPr>
                      <a:endParaRPr sz="16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810" algn="ctr">
                        <a:lnSpc>
                          <a:spcPts val="1250"/>
                        </a:lnSpc>
                        <a:spcBef>
                          <a:spcPts val="275"/>
                        </a:spcBef>
                      </a:pPr>
                      <a:r>
                        <a:rPr sz="1600" b="1">
                          <a:latin typeface="Arial"/>
                          <a:cs typeface="Arial"/>
                        </a:rPr>
                        <a:t>Module</a:t>
                      </a:r>
                      <a:r>
                        <a:rPr sz="1600" b="1" spc="-45">
                          <a:latin typeface="Arial"/>
                          <a:cs typeface="Arial"/>
                        </a:rPr>
                        <a:t> </a:t>
                      </a:r>
                      <a:r>
                        <a:rPr sz="1600" b="1" spc="-5">
                          <a:latin typeface="Arial"/>
                          <a:cs typeface="Arial"/>
                        </a:rPr>
                        <a:t>5</a:t>
                      </a:r>
                      <a:endParaRPr sz="1600">
                        <a:latin typeface="Arial"/>
                        <a:cs typeface="Arial"/>
                      </a:endParaRPr>
                    </a:p>
                  </a:txBody>
                  <a:tcPr marL="0" marR="0" marT="390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6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345729">
                <a:tc>
                  <a:txBody>
                    <a:bodyPr/>
                    <a:lstStyle/>
                    <a:p>
                      <a:pPr>
                        <a:lnSpc>
                          <a:spcPct val="100000"/>
                        </a:lnSpc>
                      </a:pPr>
                      <a:endParaRPr sz="16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850">
                        <a:lnSpc>
                          <a:spcPts val="1250"/>
                        </a:lnSpc>
                        <a:spcBef>
                          <a:spcPts val="250"/>
                        </a:spcBef>
                      </a:pPr>
                      <a:r>
                        <a:rPr sz="1600" spc="-5">
                          <a:latin typeface="Arial"/>
                          <a:cs typeface="Arial"/>
                        </a:rPr>
                        <a:t>Module</a:t>
                      </a:r>
                      <a:r>
                        <a:rPr sz="1600" spc="10">
                          <a:latin typeface="Arial"/>
                          <a:cs typeface="Arial"/>
                        </a:rPr>
                        <a:t> </a:t>
                      </a:r>
                      <a:r>
                        <a:rPr sz="1600" spc="5">
                          <a:latin typeface="Arial"/>
                          <a:cs typeface="Arial"/>
                        </a:rPr>
                        <a:t>5- </a:t>
                      </a:r>
                      <a:r>
                        <a:rPr sz="1600" spc="-5">
                          <a:latin typeface="Arial"/>
                          <a:cs typeface="Arial"/>
                        </a:rPr>
                        <a:t>Turning</a:t>
                      </a:r>
                      <a:r>
                        <a:rPr sz="1600" spc="-20">
                          <a:latin typeface="Arial"/>
                          <a:cs typeface="Arial"/>
                        </a:rPr>
                        <a:t> </a:t>
                      </a:r>
                      <a:r>
                        <a:rPr sz="1600" spc="-5">
                          <a:latin typeface="Arial"/>
                          <a:cs typeface="Arial"/>
                        </a:rPr>
                        <a:t>Problems</a:t>
                      </a:r>
                      <a:r>
                        <a:rPr sz="1600" spc="15">
                          <a:latin typeface="Arial"/>
                          <a:cs typeface="Arial"/>
                        </a:rPr>
                        <a:t> </a:t>
                      </a:r>
                      <a:r>
                        <a:rPr sz="1600" spc="-10">
                          <a:latin typeface="Arial"/>
                          <a:cs typeface="Arial"/>
                        </a:rPr>
                        <a:t>into</a:t>
                      </a:r>
                      <a:r>
                        <a:rPr sz="1600" spc="15">
                          <a:latin typeface="Arial"/>
                          <a:cs typeface="Arial"/>
                        </a:rPr>
                        <a:t> </a:t>
                      </a:r>
                      <a:r>
                        <a:rPr sz="1600" spc="-5">
                          <a:latin typeface="Arial"/>
                          <a:cs typeface="Arial"/>
                        </a:rPr>
                        <a:t>Solutions</a:t>
                      </a:r>
                      <a:endParaRPr sz="1600">
                        <a:latin typeface="Arial"/>
                        <a:cs typeface="Arial"/>
                      </a:endParaRPr>
                    </a:p>
                  </a:txBody>
                  <a:tcPr marL="0" marR="0" marT="3548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250"/>
                        </a:lnSpc>
                        <a:spcBef>
                          <a:spcPts val="250"/>
                        </a:spcBef>
                      </a:pPr>
                      <a:r>
                        <a:rPr sz="1600" spc="-5">
                          <a:latin typeface="Arial"/>
                          <a:cs typeface="Arial"/>
                        </a:rPr>
                        <a:t>PowerPoint/Workbook</a:t>
                      </a:r>
                      <a:endParaRPr sz="1600">
                        <a:latin typeface="Arial"/>
                        <a:cs typeface="Arial"/>
                      </a:endParaRPr>
                    </a:p>
                  </a:txBody>
                  <a:tcPr marL="0" marR="0" marT="3548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r h="349278">
                <a:tc>
                  <a:txBody>
                    <a:bodyPr/>
                    <a:lstStyle/>
                    <a:p>
                      <a:pPr marL="69850">
                        <a:lnSpc>
                          <a:spcPts val="1250"/>
                        </a:lnSpc>
                        <a:spcBef>
                          <a:spcPts val="275"/>
                        </a:spcBef>
                      </a:pPr>
                      <a:r>
                        <a:rPr sz="1600" spc="5">
                          <a:latin typeface="Arial"/>
                          <a:cs typeface="Arial"/>
                        </a:rPr>
                        <a:t>10</a:t>
                      </a:r>
                      <a:endParaRPr sz="1600">
                        <a:latin typeface="Arial"/>
                        <a:cs typeface="Arial"/>
                      </a:endParaRPr>
                    </a:p>
                  </a:txBody>
                  <a:tcPr marL="0" marR="0" marT="390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850">
                        <a:lnSpc>
                          <a:spcPts val="1250"/>
                        </a:lnSpc>
                        <a:spcBef>
                          <a:spcPts val="275"/>
                        </a:spcBef>
                      </a:pPr>
                      <a:r>
                        <a:rPr sz="1600">
                          <a:latin typeface="Arial"/>
                          <a:cs typeface="Arial"/>
                        </a:rPr>
                        <a:t>Icebreaker-</a:t>
                      </a:r>
                      <a:r>
                        <a:rPr sz="1600" spc="-15">
                          <a:latin typeface="Arial"/>
                          <a:cs typeface="Arial"/>
                        </a:rPr>
                        <a:t> </a:t>
                      </a:r>
                      <a:r>
                        <a:rPr sz="1600" spc="-5">
                          <a:latin typeface="Arial"/>
                          <a:cs typeface="Arial"/>
                        </a:rPr>
                        <a:t>Stay</a:t>
                      </a:r>
                      <a:r>
                        <a:rPr sz="1600" spc="-20">
                          <a:latin typeface="Arial"/>
                          <a:cs typeface="Arial"/>
                        </a:rPr>
                        <a:t> </a:t>
                      </a:r>
                      <a:r>
                        <a:rPr sz="1600" spc="-15">
                          <a:latin typeface="Arial"/>
                          <a:cs typeface="Arial"/>
                        </a:rPr>
                        <a:t>in</a:t>
                      </a:r>
                      <a:r>
                        <a:rPr sz="1600" spc="-10">
                          <a:latin typeface="Arial"/>
                          <a:cs typeface="Arial"/>
                        </a:rPr>
                        <a:t> </a:t>
                      </a:r>
                      <a:r>
                        <a:rPr sz="1600">
                          <a:latin typeface="Arial"/>
                          <a:cs typeface="Arial"/>
                        </a:rPr>
                        <a:t>the</a:t>
                      </a:r>
                      <a:r>
                        <a:rPr sz="1600" spc="-5">
                          <a:latin typeface="Arial"/>
                          <a:cs typeface="Arial"/>
                        </a:rPr>
                        <a:t> Game!</a:t>
                      </a:r>
                      <a:endParaRPr sz="1600">
                        <a:latin typeface="Arial"/>
                        <a:cs typeface="Arial"/>
                      </a:endParaRPr>
                    </a:p>
                  </a:txBody>
                  <a:tcPr marL="0" marR="0" marT="390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250"/>
                        </a:lnSpc>
                        <a:spcBef>
                          <a:spcPts val="275"/>
                        </a:spcBef>
                      </a:pPr>
                      <a:r>
                        <a:rPr sz="1600" spc="-5">
                          <a:latin typeface="Arial"/>
                          <a:cs typeface="Arial"/>
                        </a:rPr>
                        <a:t>Activity</a:t>
                      </a:r>
                      <a:endParaRPr sz="1600">
                        <a:latin typeface="Arial"/>
                        <a:cs typeface="Arial"/>
                      </a:endParaRPr>
                    </a:p>
                  </a:txBody>
                  <a:tcPr marL="0" marR="0" marT="390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8"/>
                  </a:ext>
                </a:extLst>
              </a:tr>
              <a:tr h="345729">
                <a:tc>
                  <a:txBody>
                    <a:bodyPr/>
                    <a:lstStyle/>
                    <a:p>
                      <a:pPr marL="107950">
                        <a:lnSpc>
                          <a:spcPts val="1250"/>
                        </a:lnSpc>
                        <a:spcBef>
                          <a:spcPts val="250"/>
                        </a:spcBef>
                      </a:pPr>
                      <a:r>
                        <a:rPr sz="1600">
                          <a:latin typeface="Arial"/>
                          <a:cs typeface="Arial"/>
                        </a:rPr>
                        <a:t>5</a:t>
                      </a:r>
                    </a:p>
                  </a:txBody>
                  <a:tcPr marL="0" marR="0" marT="3548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850">
                        <a:lnSpc>
                          <a:spcPts val="1250"/>
                        </a:lnSpc>
                        <a:spcBef>
                          <a:spcPts val="250"/>
                        </a:spcBef>
                      </a:pPr>
                      <a:r>
                        <a:rPr sz="1600">
                          <a:latin typeface="Arial"/>
                          <a:cs typeface="Arial"/>
                        </a:rPr>
                        <a:t>The</a:t>
                      </a:r>
                      <a:r>
                        <a:rPr sz="1600" spc="-10">
                          <a:latin typeface="Arial"/>
                          <a:cs typeface="Arial"/>
                        </a:rPr>
                        <a:t> </a:t>
                      </a:r>
                      <a:r>
                        <a:rPr sz="1600" spc="-5">
                          <a:latin typeface="Arial"/>
                          <a:cs typeface="Arial"/>
                        </a:rPr>
                        <a:t>LASSIE</a:t>
                      </a:r>
                      <a:r>
                        <a:rPr sz="1600" spc="-20">
                          <a:latin typeface="Arial"/>
                          <a:cs typeface="Arial"/>
                        </a:rPr>
                        <a:t> </a:t>
                      </a:r>
                      <a:r>
                        <a:rPr sz="1600">
                          <a:latin typeface="Arial"/>
                          <a:cs typeface="Arial"/>
                        </a:rPr>
                        <a:t>Service</a:t>
                      </a:r>
                      <a:r>
                        <a:rPr sz="1600" spc="-5">
                          <a:latin typeface="Arial"/>
                          <a:cs typeface="Arial"/>
                        </a:rPr>
                        <a:t> Recovery</a:t>
                      </a:r>
                      <a:r>
                        <a:rPr sz="1600" spc="-20">
                          <a:latin typeface="Arial"/>
                          <a:cs typeface="Arial"/>
                        </a:rPr>
                        <a:t> </a:t>
                      </a:r>
                      <a:r>
                        <a:rPr sz="1600" spc="-5">
                          <a:latin typeface="Arial"/>
                          <a:cs typeface="Arial"/>
                        </a:rPr>
                        <a:t>Model</a:t>
                      </a:r>
                      <a:endParaRPr sz="1600">
                        <a:latin typeface="Arial"/>
                        <a:cs typeface="Arial"/>
                      </a:endParaRPr>
                    </a:p>
                  </a:txBody>
                  <a:tcPr marL="0" marR="0" marT="3548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250"/>
                        </a:lnSpc>
                        <a:spcBef>
                          <a:spcPts val="250"/>
                        </a:spcBef>
                      </a:pPr>
                      <a:r>
                        <a:rPr sz="1600" spc="-5">
                          <a:latin typeface="Arial"/>
                          <a:cs typeface="Arial"/>
                        </a:rPr>
                        <a:t>PowerPoint/Workbook</a:t>
                      </a:r>
                      <a:endParaRPr sz="1600">
                        <a:latin typeface="Arial"/>
                        <a:cs typeface="Arial"/>
                      </a:endParaRPr>
                    </a:p>
                  </a:txBody>
                  <a:tcPr marL="0" marR="0" marT="3548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9"/>
                  </a:ext>
                </a:extLst>
              </a:tr>
              <a:tr h="349278">
                <a:tc>
                  <a:txBody>
                    <a:bodyPr/>
                    <a:lstStyle/>
                    <a:p>
                      <a:pPr marL="69850">
                        <a:lnSpc>
                          <a:spcPts val="1250"/>
                        </a:lnSpc>
                        <a:spcBef>
                          <a:spcPts val="275"/>
                        </a:spcBef>
                      </a:pPr>
                      <a:r>
                        <a:rPr sz="1600" spc="5">
                          <a:latin typeface="Arial"/>
                          <a:cs typeface="Arial"/>
                        </a:rPr>
                        <a:t>10</a:t>
                      </a:r>
                      <a:endParaRPr sz="1600">
                        <a:latin typeface="Arial"/>
                        <a:cs typeface="Arial"/>
                      </a:endParaRPr>
                    </a:p>
                  </a:txBody>
                  <a:tcPr marL="0" marR="0" marT="390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850">
                        <a:lnSpc>
                          <a:spcPts val="1250"/>
                        </a:lnSpc>
                        <a:spcBef>
                          <a:spcPts val="275"/>
                        </a:spcBef>
                      </a:pPr>
                      <a:r>
                        <a:rPr sz="1600" spc="-5">
                          <a:latin typeface="Arial"/>
                          <a:cs typeface="Arial"/>
                        </a:rPr>
                        <a:t>LASSIE</a:t>
                      </a:r>
                      <a:r>
                        <a:rPr sz="1600" spc="-45">
                          <a:latin typeface="Arial"/>
                          <a:cs typeface="Arial"/>
                        </a:rPr>
                        <a:t> </a:t>
                      </a:r>
                      <a:r>
                        <a:rPr sz="1600">
                          <a:latin typeface="Arial"/>
                          <a:cs typeface="Arial"/>
                        </a:rPr>
                        <a:t>Roleplays</a:t>
                      </a:r>
                    </a:p>
                  </a:txBody>
                  <a:tcPr marL="0" marR="0" marT="390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250"/>
                        </a:lnSpc>
                        <a:spcBef>
                          <a:spcPts val="275"/>
                        </a:spcBef>
                      </a:pPr>
                      <a:r>
                        <a:rPr sz="1600" spc="-5">
                          <a:latin typeface="Arial"/>
                          <a:cs typeface="Arial"/>
                        </a:rPr>
                        <a:t>Activity</a:t>
                      </a:r>
                      <a:endParaRPr sz="1600">
                        <a:latin typeface="Arial"/>
                        <a:cs typeface="Arial"/>
                      </a:endParaRPr>
                    </a:p>
                  </a:txBody>
                  <a:tcPr marL="0" marR="0" marT="390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0"/>
                  </a:ext>
                </a:extLst>
              </a:tr>
              <a:tr h="349278">
                <a:tc>
                  <a:txBody>
                    <a:bodyPr/>
                    <a:lstStyle/>
                    <a:p>
                      <a:pPr marL="69850">
                        <a:lnSpc>
                          <a:spcPts val="1250"/>
                        </a:lnSpc>
                        <a:spcBef>
                          <a:spcPts val="275"/>
                        </a:spcBef>
                      </a:pPr>
                      <a:r>
                        <a:rPr sz="1600">
                          <a:latin typeface="Arial"/>
                          <a:cs typeface="Arial"/>
                        </a:rPr>
                        <a:t>3</a:t>
                      </a:r>
                    </a:p>
                  </a:txBody>
                  <a:tcPr marL="0" marR="0" marT="390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850">
                        <a:lnSpc>
                          <a:spcPts val="1250"/>
                        </a:lnSpc>
                        <a:spcBef>
                          <a:spcPts val="275"/>
                        </a:spcBef>
                      </a:pPr>
                      <a:r>
                        <a:rPr sz="1600" spc="-5">
                          <a:latin typeface="Arial"/>
                          <a:cs typeface="Arial"/>
                        </a:rPr>
                        <a:t>Module</a:t>
                      </a:r>
                      <a:r>
                        <a:rPr sz="1600" spc="-15">
                          <a:latin typeface="Arial"/>
                          <a:cs typeface="Arial"/>
                        </a:rPr>
                        <a:t> </a:t>
                      </a:r>
                      <a:r>
                        <a:rPr sz="1600" spc="-5">
                          <a:latin typeface="Arial"/>
                          <a:cs typeface="Arial"/>
                        </a:rPr>
                        <a:t>5</a:t>
                      </a:r>
                      <a:r>
                        <a:rPr sz="1600" spc="-10">
                          <a:latin typeface="Arial"/>
                          <a:cs typeface="Arial"/>
                        </a:rPr>
                        <a:t> </a:t>
                      </a:r>
                      <a:r>
                        <a:rPr sz="1600" spc="-5">
                          <a:latin typeface="Arial"/>
                          <a:cs typeface="Arial"/>
                        </a:rPr>
                        <a:t>Table</a:t>
                      </a:r>
                      <a:r>
                        <a:rPr sz="1600" spc="-15">
                          <a:latin typeface="Arial"/>
                          <a:cs typeface="Arial"/>
                        </a:rPr>
                        <a:t> </a:t>
                      </a:r>
                      <a:r>
                        <a:rPr sz="1600">
                          <a:latin typeface="Arial"/>
                          <a:cs typeface="Arial"/>
                        </a:rPr>
                        <a:t>Quiz</a:t>
                      </a:r>
                    </a:p>
                  </a:txBody>
                  <a:tcPr marL="0" marR="0" marT="390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250"/>
                        </a:lnSpc>
                        <a:spcBef>
                          <a:spcPts val="275"/>
                        </a:spcBef>
                      </a:pPr>
                      <a:r>
                        <a:rPr sz="1600" spc="-5">
                          <a:latin typeface="Arial"/>
                          <a:cs typeface="Arial"/>
                        </a:rPr>
                        <a:t>PowerPoint/Workbook</a:t>
                      </a:r>
                      <a:endParaRPr sz="1600">
                        <a:latin typeface="Arial"/>
                        <a:cs typeface="Arial"/>
                      </a:endParaRPr>
                    </a:p>
                  </a:txBody>
                  <a:tcPr marL="0" marR="0" marT="390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1"/>
                  </a:ext>
                </a:extLst>
              </a:tr>
              <a:tr h="345729">
                <a:tc>
                  <a:txBody>
                    <a:bodyPr/>
                    <a:lstStyle/>
                    <a:p>
                      <a:pPr marL="69850">
                        <a:lnSpc>
                          <a:spcPts val="1250"/>
                        </a:lnSpc>
                        <a:spcBef>
                          <a:spcPts val="250"/>
                        </a:spcBef>
                      </a:pPr>
                      <a:r>
                        <a:rPr sz="1600">
                          <a:latin typeface="Arial"/>
                          <a:cs typeface="Arial"/>
                        </a:rPr>
                        <a:t>5</a:t>
                      </a:r>
                    </a:p>
                  </a:txBody>
                  <a:tcPr marL="0" marR="0" marT="3548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850">
                        <a:lnSpc>
                          <a:spcPts val="1250"/>
                        </a:lnSpc>
                        <a:spcBef>
                          <a:spcPts val="250"/>
                        </a:spcBef>
                      </a:pPr>
                      <a:r>
                        <a:rPr sz="1600">
                          <a:latin typeface="Arial"/>
                          <a:cs typeface="Arial"/>
                        </a:rPr>
                        <a:t>My</a:t>
                      </a:r>
                      <a:r>
                        <a:rPr sz="1600" spc="-20">
                          <a:latin typeface="Arial"/>
                          <a:cs typeface="Arial"/>
                        </a:rPr>
                        <a:t> </a:t>
                      </a:r>
                      <a:r>
                        <a:rPr sz="1600" spc="-5">
                          <a:latin typeface="Arial"/>
                          <a:cs typeface="Arial"/>
                        </a:rPr>
                        <a:t>Compassion</a:t>
                      </a:r>
                      <a:r>
                        <a:rPr sz="1600" spc="10">
                          <a:latin typeface="Arial"/>
                          <a:cs typeface="Arial"/>
                        </a:rPr>
                        <a:t> </a:t>
                      </a:r>
                      <a:r>
                        <a:rPr sz="1600">
                          <a:latin typeface="Arial"/>
                          <a:cs typeface="Arial"/>
                        </a:rPr>
                        <a:t>in </a:t>
                      </a:r>
                      <a:r>
                        <a:rPr sz="1600" spc="-10">
                          <a:latin typeface="Arial"/>
                          <a:cs typeface="Arial"/>
                        </a:rPr>
                        <a:t>Action</a:t>
                      </a:r>
                      <a:r>
                        <a:rPr sz="1600">
                          <a:latin typeface="Arial"/>
                          <a:cs typeface="Arial"/>
                        </a:rPr>
                        <a:t> </a:t>
                      </a:r>
                      <a:r>
                        <a:rPr sz="1600" spc="-5">
                          <a:latin typeface="Arial"/>
                          <a:cs typeface="Arial"/>
                        </a:rPr>
                        <a:t>Plan</a:t>
                      </a:r>
                      <a:endParaRPr sz="1600">
                        <a:latin typeface="Arial"/>
                        <a:cs typeface="Arial"/>
                      </a:endParaRPr>
                    </a:p>
                  </a:txBody>
                  <a:tcPr marL="0" marR="0" marT="3548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35" algn="ctr">
                        <a:lnSpc>
                          <a:spcPts val="1250"/>
                        </a:lnSpc>
                        <a:spcBef>
                          <a:spcPts val="250"/>
                        </a:spcBef>
                      </a:pPr>
                      <a:r>
                        <a:rPr sz="1600" spc="-5">
                          <a:latin typeface="Arial"/>
                          <a:cs typeface="Arial"/>
                        </a:rPr>
                        <a:t>Activity-</a:t>
                      </a:r>
                      <a:r>
                        <a:rPr sz="1600">
                          <a:latin typeface="Arial"/>
                          <a:cs typeface="Arial"/>
                        </a:rPr>
                        <a:t> </a:t>
                      </a:r>
                      <a:r>
                        <a:rPr sz="1600" spc="-5">
                          <a:latin typeface="Arial"/>
                          <a:cs typeface="Arial"/>
                        </a:rPr>
                        <a:t>PowerPoint/Workbook</a:t>
                      </a:r>
                      <a:endParaRPr sz="1600">
                        <a:latin typeface="Arial"/>
                        <a:cs typeface="Arial"/>
                      </a:endParaRPr>
                    </a:p>
                  </a:txBody>
                  <a:tcPr marL="0" marR="0" marT="3548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2"/>
                  </a:ext>
                </a:extLst>
              </a:tr>
              <a:tr h="349278">
                <a:tc>
                  <a:txBody>
                    <a:bodyPr/>
                    <a:lstStyle/>
                    <a:p>
                      <a:pPr marL="69850">
                        <a:lnSpc>
                          <a:spcPts val="1250"/>
                        </a:lnSpc>
                        <a:spcBef>
                          <a:spcPts val="275"/>
                        </a:spcBef>
                      </a:pPr>
                      <a:r>
                        <a:rPr sz="1600" spc="5">
                          <a:latin typeface="Arial"/>
                          <a:cs typeface="Arial"/>
                        </a:rPr>
                        <a:t>10</a:t>
                      </a:r>
                      <a:endParaRPr sz="1600">
                        <a:latin typeface="Arial"/>
                        <a:cs typeface="Arial"/>
                      </a:endParaRPr>
                    </a:p>
                  </a:txBody>
                  <a:tcPr marL="0" marR="0" marT="390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850">
                        <a:lnSpc>
                          <a:spcPts val="1250"/>
                        </a:lnSpc>
                        <a:spcBef>
                          <a:spcPts val="275"/>
                        </a:spcBef>
                      </a:pPr>
                      <a:r>
                        <a:rPr sz="1600" spc="-5">
                          <a:latin typeface="Arial"/>
                          <a:cs typeface="Arial"/>
                        </a:rPr>
                        <a:t>Circle</a:t>
                      </a:r>
                      <a:r>
                        <a:rPr sz="1600" spc="-15">
                          <a:latin typeface="Arial"/>
                          <a:cs typeface="Arial"/>
                        </a:rPr>
                        <a:t> </a:t>
                      </a:r>
                      <a:r>
                        <a:rPr sz="1600" spc="5">
                          <a:latin typeface="Arial"/>
                          <a:cs typeface="Arial"/>
                        </a:rPr>
                        <a:t>of</a:t>
                      </a:r>
                      <a:r>
                        <a:rPr sz="1600" spc="-35">
                          <a:latin typeface="Arial"/>
                          <a:cs typeface="Arial"/>
                        </a:rPr>
                        <a:t> </a:t>
                      </a:r>
                      <a:r>
                        <a:rPr sz="1600" spc="-5">
                          <a:latin typeface="Arial"/>
                          <a:cs typeface="Arial"/>
                        </a:rPr>
                        <a:t>Appreciation</a:t>
                      </a:r>
                      <a:endParaRPr sz="1600">
                        <a:latin typeface="Arial"/>
                        <a:cs typeface="Arial"/>
                      </a:endParaRPr>
                    </a:p>
                  </a:txBody>
                  <a:tcPr marL="0" marR="0" marT="390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250"/>
                        </a:lnSpc>
                        <a:spcBef>
                          <a:spcPts val="275"/>
                        </a:spcBef>
                      </a:pPr>
                      <a:r>
                        <a:rPr sz="1600" spc="-5">
                          <a:latin typeface="Arial"/>
                          <a:cs typeface="Arial"/>
                        </a:rPr>
                        <a:t>PowerPoint/Workbook</a:t>
                      </a:r>
                      <a:endParaRPr sz="1600">
                        <a:latin typeface="Arial"/>
                        <a:cs typeface="Arial"/>
                      </a:endParaRPr>
                    </a:p>
                  </a:txBody>
                  <a:tcPr marL="0" marR="0" marT="390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3"/>
                  </a:ext>
                </a:extLst>
              </a:tr>
              <a:tr h="352303">
                <a:tc>
                  <a:txBody>
                    <a:bodyPr/>
                    <a:lstStyle/>
                    <a:p>
                      <a:pPr marL="69850">
                        <a:lnSpc>
                          <a:spcPct val="100000"/>
                        </a:lnSpc>
                        <a:spcBef>
                          <a:spcPts val="300"/>
                        </a:spcBef>
                      </a:pPr>
                      <a:r>
                        <a:rPr sz="1600" spc="-10">
                          <a:latin typeface="Arial"/>
                          <a:cs typeface="Arial"/>
                        </a:rPr>
                        <a:t>1</a:t>
                      </a:r>
                      <a:r>
                        <a:rPr sz="1600">
                          <a:latin typeface="Arial"/>
                          <a:cs typeface="Arial"/>
                        </a:rPr>
                        <a:t>0</a:t>
                      </a:r>
                      <a:r>
                        <a:rPr sz="1600" spc="-60">
                          <a:latin typeface="Arial"/>
                          <a:cs typeface="Arial"/>
                        </a:rPr>
                        <a:t> </a:t>
                      </a:r>
                      <a:r>
                        <a:rPr sz="1600" spc="-5">
                          <a:latin typeface="Arial"/>
                          <a:cs typeface="Arial"/>
                        </a:rPr>
                        <a:t>(</a:t>
                      </a:r>
                      <a:r>
                        <a:rPr sz="1600" spc="-10">
                          <a:latin typeface="Arial"/>
                          <a:cs typeface="Arial"/>
                        </a:rPr>
                        <a:t>53</a:t>
                      </a:r>
                      <a:r>
                        <a:rPr sz="1600">
                          <a:latin typeface="Arial"/>
                          <a:cs typeface="Arial"/>
                        </a:rPr>
                        <a:t>)</a:t>
                      </a:r>
                    </a:p>
                  </a:txBody>
                  <a:tcPr marL="0" marR="0" marT="4257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850">
                        <a:lnSpc>
                          <a:spcPct val="100000"/>
                        </a:lnSpc>
                        <a:spcBef>
                          <a:spcPts val="250"/>
                        </a:spcBef>
                      </a:pPr>
                      <a:r>
                        <a:rPr sz="1600" spc="-15">
                          <a:latin typeface="Arial"/>
                          <a:cs typeface="Arial"/>
                        </a:rPr>
                        <a:t>A</a:t>
                      </a:r>
                      <a:r>
                        <a:rPr sz="1600" spc="-5">
                          <a:latin typeface="Arial"/>
                          <a:cs typeface="Arial"/>
                        </a:rPr>
                        <a:t>D</a:t>
                      </a:r>
                      <a:r>
                        <a:rPr sz="1600">
                          <a:latin typeface="Arial"/>
                          <a:cs typeface="Arial"/>
                        </a:rPr>
                        <a:t>D</a:t>
                      </a:r>
                      <a:r>
                        <a:rPr sz="1600" spc="-60">
                          <a:latin typeface="Arial"/>
                          <a:cs typeface="Arial"/>
                        </a:rPr>
                        <a:t> </a:t>
                      </a:r>
                      <a:r>
                        <a:rPr sz="1600" spc="-15">
                          <a:latin typeface="Arial"/>
                          <a:cs typeface="Arial"/>
                        </a:rPr>
                        <a:t>T</a:t>
                      </a:r>
                      <a:r>
                        <a:rPr sz="1600">
                          <a:latin typeface="Arial"/>
                          <a:cs typeface="Arial"/>
                        </a:rPr>
                        <a:t>I</a:t>
                      </a:r>
                      <a:r>
                        <a:rPr sz="1600" spc="5">
                          <a:latin typeface="Arial"/>
                          <a:cs typeface="Arial"/>
                        </a:rPr>
                        <a:t>M</a:t>
                      </a:r>
                      <a:r>
                        <a:rPr sz="1600">
                          <a:latin typeface="Arial"/>
                          <a:cs typeface="Arial"/>
                        </a:rPr>
                        <a:t>E</a:t>
                      </a:r>
                      <a:r>
                        <a:rPr sz="1600" spc="-50">
                          <a:latin typeface="Arial"/>
                          <a:cs typeface="Arial"/>
                        </a:rPr>
                        <a:t> </a:t>
                      </a:r>
                      <a:r>
                        <a:rPr sz="1600" spc="-5">
                          <a:latin typeface="Arial"/>
                          <a:cs typeface="Arial"/>
                        </a:rPr>
                        <a:t>FO</a:t>
                      </a:r>
                      <a:r>
                        <a:rPr sz="1600">
                          <a:latin typeface="Arial"/>
                          <a:cs typeface="Arial"/>
                        </a:rPr>
                        <a:t>R</a:t>
                      </a:r>
                      <a:r>
                        <a:rPr sz="1600" spc="-60">
                          <a:latin typeface="Arial"/>
                          <a:cs typeface="Arial"/>
                        </a:rPr>
                        <a:t> </a:t>
                      </a:r>
                      <a:r>
                        <a:rPr sz="1600">
                          <a:latin typeface="Arial"/>
                          <a:cs typeface="Arial"/>
                        </a:rPr>
                        <a:t>BR</a:t>
                      </a:r>
                      <a:r>
                        <a:rPr sz="1600" spc="10">
                          <a:latin typeface="Arial"/>
                          <a:cs typeface="Arial"/>
                        </a:rPr>
                        <a:t>E</a:t>
                      </a:r>
                      <a:r>
                        <a:rPr sz="1600" spc="-15">
                          <a:latin typeface="Arial"/>
                          <a:cs typeface="Arial"/>
                        </a:rPr>
                        <a:t>A</a:t>
                      </a:r>
                      <a:r>
                        <a:rPr sz="1600">
                          <a:latin typeface="Arial"/>
                          <a:cs typeface="Arial"/>
                        </a:rPr>
                        <a:t>K</a:t>
                      </a:r>
                      <a:r>
                        <a:rPr sz="1600" spc="-55">
                          <a:latin typeface="Arial"/>
                          <a:cs typeface="Arial"/>
                        </a:rPr>
                        <a:t> </a:t>
                      </a:r>
                      <a:r>
                        <a:rPr sz="1600" spc="-15">
                          <a:latin typeface="Arial"/>
                          <a:cs typeface="Arial"/>
                        </a:rPr>
                        <a:t>A</a:t>
                      </a:r>
                      <a:r>
                        <a:rPr sz="1600">
                          <a:latin typeface="Arial"/>
                          <a:cs typeface="Arial"/>
                        </a:rPr>
                        <a:t>T</a:t>
                      </a:r>
                      <a:r>
                        <a:rPr sz="1600" spc="-70">
                          <a:latin typeface="Arial"/>
                          <a:cs typeface="Arial"/>
                        </a:rPr>
                        <a:t> </a:t>
                      </a:r>
                      <a:r>
                        <a:rPr sz="1600">
                          <a:latin typeface="Arial"/>
                          <a:cs typeface="Arial"/>
                        </a:rPr>
                        <a:t>2</a:t>
                      </a:r>
                      <a:r>
                        <a:rPr sz="1600" spc="-65">
                          <a:latin typeface="Arial"/>
                          <a:cs typeface="Arial"/>
                        </a:rPr>
                        <a:t> </a:t>
                      </a:r>
                      <a:r>
                        <a:rPr sz="1600" spc="15">
                          <a:latin typeface="Arial"/>
                          <a:cs typeface="Arial"/>
                        </a:rPr>
                        <a:t>H</a:t>
                      </a:r>
                      <a:r>
                        <a:rPr sz="1600" spc="-5">
                          <a:latin typeface="Arial"/>
                          <a:cs typeface="Arial"/>
                        </a:rPr>
                        <a:t>O</a:t>
                      </a:r>
                      <a:r>
                        <a:rPr sz="1600" spc="-10">
                          <a:latin typeface="Arial"/>
                          <a:cs typeface="Arial"/>
                        </a:rPr>
                        <a:t>U</a:t>
                      </a:r>
                      <a:r>
                        <a:rPr sz="1600">
                          <a:latin typeface="Arial"/>
                          <a:cs typeface="Arial"/>
                        </a:rPr>
                        <a:t>RS</a:t>
                      </a:r>
                    </a:p>
                  </a:txBody>
                  <a:tcPr marL="0" marR="0" marT="35481"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6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4"/>
                  </a:ext>
                </a:extLst>
              </a:tr>
              <a:tr h="352303">
                <a:tc>
                  <a:txBody>
                    <a:bodyPr/>
                    <a:lstStyle/>
                    <a:p>
                      <a:pPr>
                        <a:lnSpc>
                          <a:spcPct val="100000"/>
                        </a:lnSpc>
                      </a:pPr>
                      <a:endParaRPr sz="16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98425">
                        <a:lnSpc>
                          <a:spcPct val="100000"/>
                        </a:lnSpc>
                        <a:spcBef>
                          <a:spcPts val="300"/>
                        </a:spcBef>
                      </a:pPr>
                      <a:r>
                        <a:rPr sz="1600" spc="10">
                          <a:latin typeface="Arial"/>
                          <a:cs typeface="Arial"/>
                        </a:rPr>
                        <a:t>TOT</a:t>
                      </a:r>
                      <a:r>
                        <a:rPr sz="1600" spc="-30">
                          <a:latin typeface="Arial"/>
                          <a:cs typeface="Arial"/>
                        </a:rPr>
                        <a:t>A</a:t>
                      </a:r>
                      <a:r>
                        <a:rPr sz="1600">
                          <a:latin typeface="Arial"/>
                          <a:cs typeface="Arial"/>
                        </a:rPr>
                        <a:t>L</a:t>
                      </a:r>
                      <a:r>
                        <a:rPr sz="1600" spc="-50">
                          <a:latin typeface="Arial"/>
                          <a:cs typeface="Arial"/>
                        </a:rPr>
                        <a:t> </a:t>
                      </a:r>
                      <a:r>
                        <a:rPr sz="1600" spc="10">
                          <a:latin typeface="Arial"/>
                          <a:cs typeface="Arial"/>
                        </a:rPr>
                        <a:t>T</a:t>
                      </a:r>
                      <a:r>
                        <a:rPr sz="1600">
                          <a:latin typeface="Arial"/>
                          <a:cs typeface="Arial"/>
                        </a:rPr>
                        <a:t>I</a:t>
                      </a:r>
                      <a:r>
                        <a:rPr sz="1600" spc="-10">
                          <a:latin typeface="Arial"/>
                          <a:cs typeface="Arial"/>
                        </a:rPr>
                        <a:t>M</a:t>
                      </a:r>
                      <a:r>
                        <a:rPr sz="1600">
                          <a:latin typeface="Arial"/>
                          <a:cs typeface="Arial"/>
                        </a:rPr>
                        <a:t>E</a:t>
                      </a:r>
                    </a:p>
                  </a:txBody>
                  <a:tcPr marL="0" marR="0" marT="42576"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275"/>
                        </a:spcBef>
                      </a:pPr>
                      <a:r>
                        <a:rPr sz="1600" spc="-10">
                          <a:latin typeface="Arial"/>
                          <a:cs typeface="Arial"/>
                        </a:rPr>
                        <a:t>22</a:t>
                      </a:r>
                      <a:r>
                        <a:rPr sz="1600">
                          <a:latin typeface="Arial"/>
                          <a:cs typeface="Arial"/>
                        </a:rPr>
                        <a:t>7</a:t>
                      </a:r>
                      <a:r>
                        <a:rPr sz="1600" spc="-65">
                          <a:latin typeface="Arial"/>
                          <a:cs typeface="Arial"/>
                        </a:rPr>
                        <a:t> </a:t>
                      </a:r>
                      <a:r>
                        <a:rPr sz="1600">
                          <a:latin typeface="Arial"/>
                          <a:cs typeface="Arial"/>
                        </a:rPr>
                        <a:t>m</a:t>
                      </a:r>
                      <a:r>
                        <a:rPr sz="1600" spc="-10">
                          <a:latin typeface="Arial"/>
                          <a:cs typeface="Arial"/>
                        </a:rPr>
                        <a:t>i</a:t>
                      </a:r>
                      <a:r>
                        <a:rPr sz="1600" spc="-5">
                          <a:latin typeface="Arial"/>
                          <a:cs typeface="Arial"/>
                        </a:rPr>
                        <a:t>n</a:t>
                      </a:r>
                      <a:r>
                        <a:rPr sz="1600" spc="-10">
                          <a:latin typeface="Arial"/>
                          <a:cs typeface="Arial"/>
                        </a:rPr>
                        <a:t>u</a:t>
                      </a:r>
                      <a:r>
                        <a:rPr sz="1600" spc="5">
                          <a:latin typeface="Arial"/>
                          <a:cs typeface="Arial"/>
                        </a:rPr>
                        <a:t>t</a:t>
                      </a:r>
                      <a:r>
                        <a:rPr sz="1600">
                          <a:latin typeface="Arial"/>
                          <a:cs typeface="Arial"/>
                        </a:rPr>
                        <a:t>es</a:t>
                      </a:r>
                    </a:p>
                  </a:txBody>
                  <a:tcPr marL="0" marR="0" marT="3902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5"/>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524741" y="620392"/>
            <a:ext cx="3808268" cy="5504688"/>
          </a:xfrm>
          <a:prstGeom prst="rect">
            <a:avLst/>
          </a:prstGeom>
        </p:spPr>
        <p:txBody>
          <a:bodyPr vert="horz" lIns="0" tIns="8659" rIns="0" bIns="0" rtlCol="0">
            <a:normAutofit/>
          </a:bodyPr>
          <a:lstStyle/>
          <a:p>
            <a:pPr marL="8659">
              <a:spcBef>
                <a:spcPts val="68"/>
              </a:spcBef>
            </a:pPr>
            <a:r>
              <a:rPr lang="en-US" sz="5100" spc="-3" dirty="0">
                <a:solidFill>
                  <a:schemeClr val="accent5"/>
                </a:solidFill>
              </a:rPr>
              <a:t>Compassion</a:t>
            </a:r>
            <a:r>
              <a:rPr lang="en-US" sz="5100" spc="-17" dirty="0">
                <a:solidFill>
                  <a:schemeClr val="accent5"/>
                </a:solidFill>
              </a:rPr>
              <a:t> </a:t>
            </a:r>
            <a:r>
              <a:rPr lang="en-US" sz="5100" dirty="0">
                <a:solidFill>
                  <a:schemeClr val="accent5"/>
                </a:solidFill>
              </a:rPr>
              <a:t>in</a:t>
            </a:r>
            <a:r>
              <a:rPr lang="en-US" sz="5100" spc="-17" dirty="0">
                <a:solidFill>
                  <a:schemeClr val="accent5"/>
                </a:solidFill>
              </a:rPr>
              <a:t> </a:t>
            </a:r>
            <a:r>
              <a:rPr lang="en-US" sz="5100" spc="-3" dirty="0">
                <a:solidFill>
                  <a:schemeClr val="accent5"/>
                </a:solidFill>
              </a:rPr>
              <a:t>Action</a:t>
            </a:r>
            <a:br>
              <a:rPr lang="en-US" sz="5100" spc="-3" dirty="0">
                <a:solidFill>
                  <a:schemeClr val="accent5"/>
                </a:solidFill>
              </a:rPr>
            </a:br>
            <a:r>
              <a:rPr lang="en-US" sz="5100" spc="-3" dirty="0">
                <a:solidFill>
                  <a:schemeClr val="accent5"/>
                </a:solidFill>
              </a:rPr>
              <a:t>Training Preparation</a:t>
            </a:r>
          </a:p>
        </p:txBody>
      </p:sp>
      <p:graphicFrame>
        <p:nvGraphicFramePr>
          <p:cNvPr id="5" name="object 3">
            <a:extLst>
              <a:ext uri="{FF2B5EF4-FFF2-40B4-BE49-F238E27FC236}">
                <a16:creationId xmlns:a16="http://schemas.microsoft.com/office/drawing/2014/main" id="{1C3056C4-1A70-423B-AF4B-DB4714F504CB}"/>
              </a:ext>
            </a:extLst>
          </p:cNvPr>
          <p:cNvGraphicFramePr/>
          <p:nvPr>
            <p:extLst>
              <p:ext uri="{D42A27DB-BD31-4B8C-83A1-F6EECF244321}">
                <p14:modId xmlns:p14="http://schemas.microsoft.com/office/powerpoint/2010/main" val="1881894670"/>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oup of people sitting in a chair&#10;&#10;Description generated with very high confidence">
            <a:extLst>
              <a:ext uri="{FF2B5EF4-FFF2-40B4-BE49-F238E27FC236}">
                <a16:creationId xmlns:a16="http://schemas.microsoft.com/office/drawing/2014/main" id="{D1F33019-A679-4ACD-B259-CCF0878C9F95}"/>
              </a:ext>
            </a:extLst>
          </p:cNvPr>
          <p:cNvPicPr>
            <a:picLocks noGrp="1" noChangeAspect="1"/>
          </p:cNvPicPr>
          <p:nvPr>
            <p:ph type="pic" sz="quarter" idx="22"/>
          </p:nvPr>
        </p:nvPicPr>
        <p:blipFill>
          <a:blip r:embed="rId3" cstate="email">
            <a:extLst>
              <a:ext uri="{28A0092B-C50C-407E-A947-70E740481C1C}">
                <a14:useLocalDpi xmlns:a14="http://schemas.microsoft.com/office/drawing/2010/main"/>
              </a:ext>
            </a:extLst>
          </a:blip>
          <a:srcRect/>
          <a:stretch>
            <a:fillRect/>
          </a:stretch>
        </p:blipFill>
        <p:spPr/>
      </p:pic>
      <p:sp>
        <p:nvSpPr>
          <p:cNvPr id="5" name="Rectangle 4">
            <a:extLst>
              <a:ext uri="{FF2B5EF4-FFF2-40B4-BE49-F238E27FC236}">
                <a16:creationId xmlns:a16="http://schemas.microsoft.com/office/drawing/2014/main" id="{46BAF75C-7B07-4D30-9D04-902D29B919CE}"/>
              </a:ext>
            </a:extLst>
          </p:cNvPr>
          <p:cNvSpPr/>
          <p:nvPr/>
        </p:nvSpPr>
        <p:spPr>
          <a:xfrm>
            <a:off x="0" y="0"/>
            <a:ext cx="12192000" cy="8029540"/>
          </a:xfrm>
          <a:prstGeom prst="rect">
            <a:avLst/>
          </a:prstGeom>
          <a:solidFill>
            <a:schemeClr val="accent3">
              <a:lumMod val="50000"/>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33D8FF3-95B1-43E4-8FCD-7B16EDEAFDC2}"/>
              </a:ext>
            </a:extLst>
          </p:cNvPr>
          <p:cNvSpPr txBox="1"/>
          <p:nvPr/>
        </p:nvSpPr>
        <p:spPr>
          <a:xfrm>
            <a:off x="-251864" y="1796571"/>
            <a:ext cx="12192000" cy="707886"/>
          </a:xfrm>
          <a:prstGeom prst="rect">
            <a:avLst/>
          </a:prstGeom>
          <a:noFill/>
        </p:spPr>
        <p:txBody>
          <a:bodyPr wrap="square" rtlCol="0">
            <a:spAutoFit/>
          </a:bodyPr>
          <a:lstStyle/>
          <a:p>
            <a:pPr algn="ctr"/>
            <a:r>
              <a:rPr lang="en-US" sz="4000" b="1" dirty="0"/>
              <a:t>: </a:t>
            </a:r>
            <a:r>
              <a:rPr lang="en-US" sz="4000" b="1" dirty="0">
                <a:solidFill>
                  <a:schemeClr val="bg1"/>
                </a:solidFill>
              </a:rPr>
              <a:t>Overview of the Training Program Workbook</a:t>
            </a:r>
            <a:endParaRPr lang="en-US" sz="4400" b="1" dirty="0">
              <a:solidFill>
                <a:schemeClr val="bg1"/>
              </a:solidFill>
              <a:latin typeface="Century Gothic" panose="020B0502020202020204" pitchFamily="34" charset="0"/>
            </a:endParaRPr>
          </a:p>
        </p:txBody>
      </p:sp>
      <p:cxnSp>
        <p:nvCxnSpPr>
          <p:cNvPr id="7" name="Straight Connector 6">
            <a:extLst>
              <a:ext uri="{FF2B5EF4-FFF2-40B4-BE49-F238E27FC236}">
                <a16:creationId xmlns:a16="http://schemas.microsoft.com/office/drawing/2014/main" id="{EEE0C26A-3294-409A-8356-7CC2BBBFEA72}"/>
              </a:ext>
            </a:extLst>
          </p:cNvPr>
          <p:cNvCxnSpPr/>
          <p:nvPr/>
        </p:nvCxnSpPr>
        <p:spPr>
          <a:xfrm>
            <a:off x="5009267" y="2662095"/>
            <a:ext cx="19058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06387CC-62FD-484E-BDA9-377DACF2044C}"/>
              </a:ext>
            </a:extLst>
          </p:cNvPr>
          <p:cNvSpPr/>
          <p:nvPr/>
        </p:nvSpPr>
        <p:spPr>
          <a:xfrm>
            <a:off x="2574218" y="5254606"/>
            <a:ext cx="8464978" cy="400110"/>
          </a:xfrm>
          <a:prstGeom prst="rect">
            <a:avLst/>
          </a:prstGeom>
        </p:spPr>
        <p:txBody>
          <a:bodyPr wrap="square">
            <a:spAutoFit/>
          </a:bodyPr>
          <a:lstStyle/>
          <a:p>
            <a:pPr lvl="1"/>
            <a:r>
              <a:rPr lang="en-US" altLang="en-US" sz="2000" b="1" dirty="0">
                <a:solidFill>
                  <a:schemeClr val="bg1"/>
                </a:solidFill>
                <a:latin typeface="Century Gothic" panose="020B0502020202020204" pitchFamily="34" charset="0"/>
              </a:rPr>
              <a:t>	 </a:t>
            </a:r>
            <a:endParaRPr lang="en-US" sz="2000" dirty="0">
              <a:latin typeface="Century Gothic" panose="020B0502020202020204" pitchFamily="34" charset="0"/>
            </a:endParaRPr>
          </a:p>
        </p:txBody>
      </p:sp>
      <p:sp>
        <p:nvSpPr>
          <p:cNvPr id="15" name="TextBox 14">
            <a:extLst>
              <a:ext uri="{FF2B5EF4-FFF2-40B4-BE49-F238E27FC236}">
                <a16:creationId xmlns:a16="http://schemas.microsoft.com/office/drawing/2014/main" id="{45E2820F-A86F-D94C-9AF9-9D478F00A5EA}"/>
              </a:ext>
            </a:extLst>
          </p:cNvPr>
          <p:cNvSpPr txBox="1"/>
          <p:nvPr/>
        </p:nvSpPr>
        <p:spPr>
          <a:xfrm>
            <a:off x="4372017" y="1157328"/>
            <a:ext cx="3447966" cy="707886"/>
          </a:xfrm>
          <a:prstGeom prst="rect">
            <a:avLst/>
          </a:prstGeom>
          <a:noFill/>
        </p:spPr>
        <p:txBody>
          <a:bodyPr wrap="square" rtlCol="0">
            <a:spAutoFit/>
          </a:bodyPr>
          <a:lstStyle/>
          <a:p>
            <a:pPr algn="ctr"/>
            <a:r>
              <a:rPr lang="en-US" sz="4000" b="1" spc="3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Module 3</a:t>
            </a:r>
          </a:p>
        </p:txBody>
      </p:sp>
    </p:spTree>
    <p:extLst>
      <p:ext uri="{BB962C8B-B14F-4D97-AF65-F5344CB8AC3E}">
        <p14:creationId xmlns:p14="http://schemas.microsoft.com/office/powerpoint/2010/main" val="1164554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7">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9">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56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23" name="Freeform: Shape 11">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6429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25" name="Freeform: Shape 13">
            <a:extLst>
              <a:ext uri="{FF2B5EF4-FFF2-40B4-BE49-F238E27FC236}">
                <a16:creationId xmlns:a16="http://schemas.microsoft.com/office/drawing/2014/main" id="{8CF5E676-CA04-4CED-9F1E-5026ED66E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782347" cy="2943932"/>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7" name="Freeform: Shape 15">
            <a:extLst>
              <a:ext uri="{FF2B5EF4-FFF2-40B4-BE49-F238E27FC236}">
                <a16:creationId xmlns:a16="http://schemas.microsoft.com/office/drawing/2014/main" id="{6BA9E676-A8FC-4C2F-8D78-C13ED8ABD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782347" cy="2943932"/>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8" name="Freeform: Shape 17">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65207" y="4529611"/>
            <a:ext cx="2426793" cy="2328389"/>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Freeform: Shape 19">
            <a:extLst>
              <a:ext uri="{FF2B5EF4-FFF2-40B4-BE49-F238E27FC236}">
                <a16:creationId xmlns:a16="http://schemas.microsoft.com/office/drawing/2014/main" id="{EECD79B5-5FC5-495F-BFD6-346C16E78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65207" y="4529611"/>
            <a:ext cx="2426793" cy="2328389"/>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 name="Rectangle 21">
            <a:extLst>
              <a:ext uri="{FF2B5EF4-FFF2-40B4-BE49-F238E27FC236}">
                <a16:creationId xmlns:a16="http://schemas.microsoft.com/office/drawing/2014/main" id="{2C1D3151-5F97-4860-B56C-C98BD62CC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1898" y="819446"/>
            <a:ext cx="8751370" cy="5402463"/>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2D9D048-3063-435A-8C23-26C1907E9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1898" y="819446"/>
            <a:ext cx="8751370" cy="5402463"/>
          </a:xfrm>
          <a:prstGeom prst="rect">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DE96824-E506-4448-8704-5EC7BF7BC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20315" y="727769"/>
            <a:ext cx="8751370" cy="5402463"/>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F245709-63A3-3A49-BC4C-910C3EB30308}"/>
              </a:ext>
            </a:extLst>
          </p:cNvPr>
          <p:cNvSpPr txBox="1"/>
          <p:nvPr/>
        </p:nvSpPr>
        <p:spPr>
          <a:xfrm>
            <a:off x="2381534" y="1344304"/>
            <a:ext cx="7451678" cy="284370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kern="1200">
                <a:solidFill>
                  <a:schemeClr val="bg1"/>
                </a:solidFill>
                <a:latin typeface="+mj-lt"/>
                <a:ea typeface="+mj-ea"/>
                <a:cs typeface="+mj-cs"/>
              </a:rPr>
              <a:t>Let’s Review the Workbook </a:t>
            </a:r>
          </a:p>
        </p:txBody>
      </p:sp>
      <p:sp>
        <p:nvSpPr>
          <p:cNvPr id="28" name="Oval 27">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9446" y="4786746"/>
            <a:ext cx="620727" cy="62072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Oval 29">
            <a:extLst>
              <a:ext uri="{FF2B5EF4-FFF2-40B4-BE49-F238E27FC236}">
                <a16:creationId xmlns:a16="http://schemas.microsoft.com/office/drawing/2014/main" id="{B6C541AE-9B02-44C0-B8C6-B2DEA7ED3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9446" y="4786746"/>
            <a:ext cx="620727" cy="620727"/>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331666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oup of people sitting in a chair&#10;&#10;Description generated with very high confidence">
            <a:extLst>
              <a:ext uri="{FF2B5EF4-FFF2-40B4-BE49-F238E27FC236}">
                <a16:creationId xmlns:a16="http://schemas.microsoft.com/office/drawing/2014/main" id="{D1F33019-A679-4ACD-B259-CCF0878C9F95}"/>
              </a:ext>
            </a:extLst>
          </p:cNvPr>
          <p:cNvPicPr>
            <a:picLocks noGrp="1" noChangeAspect="1"/>
          </p:cNvPicPr>
          <p:nvPr>
            <p:ph type="pic" sz="quarter" idx="22"/>
          </p:nvPr>
        </p:nvPicPr>
        <p:blipFill>
          <a:blip r:embed="rId3" cstate="email">
            <a:extLst>
              <a:ext uri="{28A0092B-C50C-407E-A947-70E740481C1C}">
                <a14:useLocalDpi xmlns:a14="http://schemas.microsoft.com/office/drawing/2010/main"/>
              </a:ext>
            </a:extLst>
          </a:blip>
          <a:srcRect/>
          <a:stretch>
            <a:fillRect/>
          </a:stretch>
        </p:blipFill>
        <p:spPr/>
      </p:pic>
      <p:sp>
        <p:nvSpPr>
          <p:cNvPr id="5" name="Rectangle 4">
            <a:extLst>
              <a:ext uri="{FF2B5EF4-FFF2-40B4-BE49-F238E27FC236}">
                <a16:creationId xmlns:a16="http://schemas.microsoft.com/office/drawing/2014/main" id="{46BAF75C-7B07-4D30-9D04-902D29B919CE}"/>
              </a:ext>
            </a:extLst>
          </p:cNvPr>
          <p:cNvSpPr/>
          <p:nvPr/>
        </p:nvSpPr>
        <p:spPr>
          <a:xfrm>
            <a:off x="0" y="-1"/>
            <a:ext cx="12192000" cy="8029540"/>
          </a:xfrm>
          <a:prstGeom prst="rect">
            <a:avLst/>
          </a:prstGeom>
          <a:solidFill>
            <a:schemeClr val="accent3">
              <a:lumMod val="50000"/>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33D8FF3-95B1-43E4-8FCD-7B16EDEAFDC2}"/>
              </a:ext>
            </a:extLst>
          </p:cNvPr>
          <p:cNvSpPr txBox="1"/>
          <p:nvPr/>
        </p:nvSpPr>
        <p:spPr>
          <a:xfrm>
            <a:off x="-251864" y="1796571"/>
            <a:ext cx="12192000" cy="707886"/>
          </a:xfrm>
          <a:prstGeom prst="rect">
            <a:avLst/>
          </a:prstGeom>
          <a:noFill/>
        </p:spPr>
        <p:txBody>
          <a:bodyPr wrap="square" rtlCol="0">
            <a:spAutoFit/>
          </a:bodyPr>
          <a:lstStyle/>
          <a:p>
            <a:pPr algn="ctr"/>
            <a:r>
              <a:rPr lang="en-US" sz="4000" b="1" dirty="0">
                <a:solidFill>
                  <a:schemeClr val="bg1"/>
                </a:solidFill>
              </a:rPr>
              <a:t>Facilitating Icebreakers and Breakouts</a:t>
            </a:r>
            <a:endParaRPr lang="en-US" sz="4000" dirty="0">
              <a:solidFill>
                <a:schemeClr val="bg1"/>
              </a:solidFill>
            </a:endParaRPr>
          </a:p>
        </p:txBody>
      </p:sp>
      <p:cxnSp>
        <p:nvCxnSpPr>
          <p:cNvPr id="7" name="Straight Connector 6">
            <a:extLst>
              <a:ext uri="{FF2B5EF4-FFF2-40B4-BE49-F238E27FC236}">
                <a16:creationId xmlns:a16="http://schemas.microsoft.com/office/drawing/2014/main" id="{EEE0C26A-3294-409A-8356-7CC2BBBFEA72}"/>
              </a:ext>
            </a:extLst>
          </p:cNvPr>
          <p:cNvCxnSpPr/>
          <p:nvPr/>
        </p:nvCxnSpPr>
        <p:spPr>
          <a:xfrm>
            <a:off x="5009267" y="2662095"/>
            <a:ext cx="19058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06387CC-62FD-484E-BDA9-377DACF2044C}"/>
              </a:ext>
            </a:extLst>
          </p:cNvPr>
          <p:cNvSpPr/>
          <p:nvPr/>
        </p:nvSpPr>
        <p:spPr>
          <a:xfrm>
            <a:off x="2574218" y="5254606"/>
            <a:ext cx="8464978" cy="400110"/>
          </a:xfrm>
          <a:prstGeom prst="rect">
            <a:avLst/>
          </a:prstGeom>
        </p:spPr>
        <p:txBody>
          <a:bodyPr wrap="square">
            <a:spAutoFit/>
          </a:bodyPr>
          <a:lstStyle/>
          <a:p>
            <a:pPr lvl="1"/>
            <a:r>
              <a:rPr lang="en-US" altLang="en-US" sz="2000" b="1" dirty="0">
                <a:solidFill>
                  <a:schemeClr val="bg1"/>
                </a:solidFill>
                <a:latin typeface="Century Gothic" panose="020B0502020202020204" pitchFamily="34" charset="0"/>
              </a:rPr>
              <a:t>	 </a:t>
            </a:r>
            <a:endParaRPr lang="en-US" sz="2000" dirty="0">
              <a:latin typeface="Century Gothic" panose="020B0502020202020204" pitchFamily="34" charset="0"/>
            </a:endParaRPr>
          </a:p>
        </p:txBody>
      </p:sp>
      <p:sp>
        <p:nvSpPr>
          <p:cNvPr id="15" name="TextBox 14">
            <a:extLst>
              <a:ext uri="{FF2B5EF4-FFF2-40B4-BE49-F238E27FC236}">
                <a16:creationId xmlns:a16="http://schemas.microsoft.com/office/drawing/2014/main" id="{45E2820F-A86F-D94C-9AF9-9D478F00A5EA}"/>
              </a:ext>
            </a:extLst>
          </p:cNvPr>
          <p:cNvSpPr txBox="1"/>
          <p:nvPr/>
        </p:nvSpPr>
        <p:spPr>
          <a:xfrm>
            <a:off x="4372017" y="1157328"/>
            <a:ext cx="3447966" cy="707886"/>
          </a:xfrm>
          <a:prstGeom prst="rect">
            <a:avLst/>
          </a:prstGeom>
          <a:noFill/>
        </p:spPr>
        <p:txBody>
          <a:bodyPr wrap="square" rtlCol="0">
            <a:spAutoFit/>
          </a:bodyPr>
          <a:lstStyle/>
          <a:p>
            <a:pPr algn="ctr"/>
            <a:r>
              <a:rPr lang="en-US" sz="4000" b="1" spc="3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Module 4</a:t>
            </a:r>
          </a:p>
        </p:txBody>
      </p:sp>
    </p:spTree>
    <p:extLst>
      <p:ext uri="{BB962C8B-B14F-4D97-AF65-F5344CB8AC3E}">
        <p14:creationId xmlns:p14="http://schemas.microsoft.com/office/powerpoint/2010/main" val="3833641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4741" y="620392"/>
            <a:ext cx="3808268" cy="5504688"/>
          </a:xfrm>
        </p:spPr>
        <p:txBody>
          <a:bodyPr>
            <a:normAutofit/>
          </a:bodyPr>
          <a:lstStyle/>
          <a:p>
            <a:r>
              <a:rPr lang="en-GB" sz="6000" dirty="0">
                <a:solidFill>
                  <a:schemeClr val="bg1"/>
                </a:solidFill>
                <a:latin typeface="Arial" panose="020B0604020202020204" pitchFamily="34" charset="0"/>
                <a:cs typeface="Arial" panose="020B0604020202020204" pitchFamily="34" charset="0"/>
              </a:rPr>
              <a:t>What Makes a Good Training Session?</a:t>
            </a:r>
          </a:p>
        </p:txBody>
      </p:sp>
      <p:graphicFrame>
        <p:nvGraphicFramePr>
          <p:cNvPr id="5" name="Content Placeholder 2">
            <a:extLst>
              <a:ext uri="{FF2B5EF4-FFF2-40B4-BE49-F238E27FC236}">
                <a16:creationId xmlns:a16="http://schemas.microsoft.com/office/drawing/2014/main" id="{0B67E3C2-C615-4CFB-98C9-81BF5572C715}"/>
              </a:ext>
            </a:extLst>
          </p:cNvPr>
          <p:cNvGraphicFramePr>
            <a:graphicFrameLocks noGrp="1"/>
          </p:cNvGraphicFramePr>
          <p:nvPr>
            <p:ph idx="1"/>
            <p:extLst>
              <p:ext uri="{D42A27DB-BD31-4B8C-83A1-F6EECF244321}">
                <p14:modId xmlns:p14="http://schemas.microsoft.com/office/powerpoint/2010/main" val="871069737"/>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1603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sky, person, outdoor, man&#10;&#10;Description generated with very high confidence">
            <a:extLst>
              <a:ext uri="{FF2B5EF4-FFF2-40B4-BE49-F238E27FC236}">
                <a16:creationId xmlns:a16="http://schemas.microsoft.com/office/drawing/2014/main" id="{CDB71B04-08C8-44AF-8ABC-ADB2C06BBDF3}"/>
              </a:ext>
            </a:extLst>
          </p:cNvPr>
          <p:cNvPicPr>
            <a:picLocks noGrp="1" noChangeAspect="1"/>
          </p:cNvPicPr>
          <p:nvPr>
            <p:ph type="pic" sz="quarter" idx="22"/>
          </p:nvPr>
        </p:nvPicPr>
        <p:blipFill>
          <a:blip r:embed="rId3" cstate="email">
            <a:extLst>
              <a:ext uri="{28A0092B-C50C-407E-A947-70E740481C1C}">
                <a14:useLocalDpi xmlns:a14="http://schemas.microsoft.com/office/drawing/2010/main"/>
              </a:ext>
            </a:extLst>
          </a:blip>
          <a:srcRect/>
          <a:stretch>
            <a:fillRect/>
          </a:stretch>
        </p:blipFill>
        <p:spPr>
          <a:xfrm>
            <a:off x="0" y="-1"/>
            <a:ext cx="12192000" cy="6840871"/>
          </a:xfrm>
        </p:spPr>
      </p:pic>
      <p:sp>
        <p:nvSpPr>
          <p:cNvPr id="5" name="TextBox 6">
            <a:extLst>
              <a:ext uri="{FF2B5EF4-FFF2-40B4-BE49-F238E27FC236}">
                <a16:creationId xmlns:a16="http://schemas.microsoft.com/office/drawing/2014/main" id="{C2A1F54A-9401-425B-8B1B-D4F53CE46F87}"/>
              </a:ext>
            </a:extLst>
          </p:cNvPr>
          <p:cNvSpPr txBox="1">
            <a:spLocks noChangeArrowheads="1"/>
          </p:cNvSpPr>
          <p:nvPr/>
        </p:nvSpPr>
        <p:spPr bwMode="auto">
          <a:xfrm>
            <a:off x="3751868" y="1084868"/>
            <a:ext cx="655320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a:spcBef>
                <a:spcPct val="0"/>
              </a:spcBef>
              <a:buFontTx/>
              <a:buNone/>
            </a:pPr>
            <a:r>
              <a:rPr lang="en-US" altLang="en-US" sz="2800" b="1" dirty="0"/>
              <a:t>On average, people remember:</a:t>
            </a:r>
          </a:p>
          <a:p>
            <a:pPr>
              <a:spcBef>
                <a:spcPct val="0"/>
              </a:spcBef>
              <a:buFontTx/>
              <a:buNone/>
            </a:pPr>
            <a:r>
              <a:rPr lang="en-US" altLang="en-US" sz="2800" b="1" dirty="0"/>
              <a:t> </a:t>
            </a:r>
          </a:p>
          <a:p>
            <a:pPr>
              <a:spcBef>
                <a:spcPct val="0"/>
              </a:spcBef>
              <a:buFontTx/>
              <a:buNone/>
            </a:pPr>
            <a:r>
              <a:rPr lang="en-US" altLang="en-US" sz="2800" b="1" dirty="0"/>
              <a:t> • 20% of what they read</a:t>
            </a:r>
          </a:p>
          <a:p>
            <a:pPr>
              <a:spcBef>
                <a:spcPct val="0"/>
              </a:spcBef>
              <a:buFontTx/>
              <a:buNone/>
            </a:pPr>
            <a:r>
              <a:rPr lang="en-US" altLang="en-US" sz="2800" b="1" dirty="0"/>
              <a:t> • 30% of what they hear</a:t>
            </a:r>
          </a:p>
          <a:p>
            <a:pPr>
              <a:spcBef>
                <a:spcPct val="0"/>
              </a:spcBef>
              <a:buFontTx/>
              <a:buNone/>
            </a:pPr>
            <a:r>
              <a:rPr lang="en-US" altLang="en-US" sz="2800" b="1" dirty="0"/>
              <a:t> • 40% of what they see</a:t>
            </a:r>
          </a:p>
          <a:p>
            <a:pPr>
              <a:spcBef>
                <a:spcPct val="0"/>
              </a:spcBef>
              <a:buFontTx/>
              <a:buNone/>
            </a:pPr>
            <a:r>
              <a:rPr lang="en-US" altLang="en-US" sz="2800" b="1" dirty="0"/>
              <a:t> • 50% of what they say</a:t>
            </a:r>
          </a:p>
          <a:p>
            <a:pPr>
              <a:spcBef>
                <a:spcPct val="0"/>
              </a:spcBef>
              <a:buFontTx/>
              <a:buNone/>
            </a:pPr>
            <a:r>
              <a:rPr lang="en-US" altLang="en-US" sz="2800" b="1" dirty="0"/>
              <a:t> • 60% of what they do</a:t>
            </a:r>
          </a:p>
          <a:p>
            <a:pPr>
              <a:spcBef>
                <a:spcPct val="0"/>
              </a:spcBef>
              <a:buFontTx/>
              <a:buNone/>
            </a:pPr>
            <a:r>
              <a:rPr lang="en-US" altLang="en-US" sz="2800" b="1" dirty="0"/>
              <a:t> • 90% of what they see, hear, say, and do</a:t>
            </a:r>
          </a:p>
          <a:p>
            <a:pPr>
              <a:spcBef>
                <a:spcPct val="0"/>
              </a:spcBef>
              <a:buFontTx/>
              <a:buNone/>
            </a:pPr>
            <a:endParaRPr lang="en-US" altLang="en-US" sz="1800" b="1" dirty="0"/>
          </a:p>
          <a:p>
            <a:pPr>
              <a:spcBef>
                <a:spcPct val="0"/>
              </a:spcBef>
              <a:buFontTx/>
              <a:buNone/>
            </a:pPr>
            <a:r>
              <a:rPr lang="en-US" altLang="en-US" sz="1400" b="1" i="1" dirty="0"/>
              <a:t>Source: Rose, C., and Nicholl, M.J., Accelerated </a:t>
            </a:r>
            <a:br>
              <a:rPr lang="en-US" altLang="en-US" sz="1400" b="1" i="1" dirty="0"/>
            </a:br>
            <a:r>
              <a:rPr lang="en-US" altLang="en-US" sz="1400" b="1" i="1" dirty="0"/>
              <a:t>Learning for the 21st Century</a:t>
            </a:r>
            <a:endParaRPr lang="en-US" altLang="en-US" sz="1400" b="1" dirty="0"/>
          </a:p>
          <a:p>
            <a:pPr>
              <a:spcBef>
                <a:spcPct val="0"/>
              </a:spcBef>
              <a:buFontTx/>
              <a:buNone/>
            </a:pPr>
            <a:endParaRPr lang="en-US" altLang="en-US" sz="1800" b="1" dirty="0">
              <a:solidFill>
                <a:schemeClr val="tx1">
                  <a:lumMod val="50000"/>
                  <a:lumOff val="50000"/>
                </a:schemeClr>
              </a:solidFill>
            </a:endParaRPr>
          </a:p>
        </p:txBody>
      </p:sp>
    </p:spTree>
    <p:extLst>
      <p:ext uri="{BB962C8B-B14F-4D97-AF65-F5344CB8AC3E}">
        <p14:creationId xmlns:p14="http://schemas.microsoft.com/office/powerpoint/2010/main" val="4009993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446318" y="0"/>
            <a:ext cx="5299364" cy="6641956"/>
            <a:chOff x="0" y="0"/>
            <a:chExt cx="7772400" cy="9741535"/>
          </a:xfrm>
        </p:grpSpPr>
        <p:pic>
          <p:nvPicPr>
            <p:cNvPr id="3" name="object 3"/>
            <p:cNvPicPr/>
            <p:nvPr/>
          </p:nvPicPr>
          <p:blipFill>
            <a:blip r:embed="rId2" cstate="print"/>
            <a:stretch>
              <a:fillRect/>
            </a:stretch>
          </p:blipFill>
          <p:spPr>
            <a:xfrm>
              <a:off x="0" y="0"/>
              <a:ext cx="7772400" cy="9705812"/>
            </a:xfrm>
            <a:prstGeom prst="rect">
              <a:avLst/>
            </a:prstGeom>
          </p:spPr>
        </p:pic>
        <p:sp>
          <p:nvSpPr>
            <p:cNvPr id="4" name="object 4"/>
            <p:cNvSpPr/>
            <p:nvPr/>
          </p:nvSpPr>
          <p:spPr>
            <a:xfrm>
              <a:off x="569888" y="9073689"/>
              <a:ext cx="3533775" cy="667385"/>
            </a:xfrm>
            <a:custGeom>
              <a:avLst/>
              <a:gdLst/>
              <a:ahLst/>
              <a:cxnLst/>
              <a:rect l="l" t="t" r="r" b="b"/>
              <a:pathLst>
                <a:path w="3533775" h="667384">
                  <a:moveTo>
                    <a:pt x="3533774" y="0"/>
                  </a:moveTo>
                  <a:lnTo>
                    <a:pt x="0" y="0"/>
                  </a:lnTo>
                  <a:lnTo>
                    <a:pt x="0" y="667385"/>
                  </a:lnTo>
                  <a:lnTo>
                    <a:pt x="3533774" y="667385"/>
                  </a:lnTo>
                  <a:lnTo>
                    <a:pt x="3533774" y="0"/>
                  </a:lnTo>
                  <a:close/>
                </a:path>
              </a:pathLst>
            </a:custGeom>
            <a:solidFill>
              <a:srgbClr val="FFFFFF"/>
            </a:solidFill>
          </p:spPr>
          <p:txBody>
            <a:bodyPr wrap="square" lIns="0" tIns="0" rIns="0" bIns="0" rtlCol="0"/>
            <a:lstStyle/>
            <a:p>
              <a:endParaRPr sz="1227"/>
            </a:p>
          </p:txBody>
        </p:sp>
      </p:grpSp>
      <p:sp>
        <p:nvSpPr>
          <p:cNvPr id="5" name="object 5"/>
          <p:cNvSpPr txBox="1"/>
          <p:nvPr/>
        </p:nvSpPr>
        <p:spPr>
          <a:xfrm>
            <a:off x="3834879" y="6186606"/>
            <a:ext cx="2409392" cy="359073"/>
          </a:xfrm>
          <a:prstGeom prst="rect">
            <a:avLst/>
          </a:prstGeom>
          <a:ln w="6350">
            <a:solidFill>
              <a:srgbClr val="000000"/>
            </a:solidFill>
          </a:ln>
        </p:spPr>
        <p:txBody>
          <a:bodyPr vert="horz" wrap="square" lIns="0" tIns="0" rIns="0" bIns="0" rtlCol="0">
            <a:spAutoFit/>
          </a:bodyPr>
          <a:lstStyle/>
          <a:p>
            <a:pPr marL="56283">
              <a:lnSpc>
                <a:spcPts val="2799"/>
              </a:lnSpc>
            </a:pPr>
            <a:r>
              <a:rPr sz="2454" spc="-3" dirty="0">
                <a:solidFill>
                  <a:srgbClr val="B02DB1"/>
                </a:solidFill>
                <a:latin typeface="Garamond"/>
                <a:cs typeface="Garamond"/>
              </a:rPr>
              <a:t>Training</a:t>
            </a:r>
            <a:r>
              <a:rPr sz="2454" spc="-10" dirty="0">
                <a:solidFill>
                  <a:srgbClr val="B02DB1"/>
                </a:solidFill>
                <a:latin typeface="Garamond"/>
                <a:cs typeface="Garamond"/>
              </a:rPr>
              <a:t> </a:t>
            </a:r>
            <a:r>
              <a:rPr sz="2454" spc="-3" dirty="0">
                <a:solidFill>
                  <a:srgbClr val="B02DB1"/>
                </a:solidFill>
                <a:latin typeface="Garamond"/>
                <a:cs typeface="Garamond"/>
              </a:rPr>
              <a:t>Activities</a:t>
            </a:r>
            <a:endParaRPr sz="2454">
              <a:latin typeface="Garamond"/>
              <a:cs typeface="Garamond"/>
            </a:endParaRPr>
          </a:p>
        </p:txBody>
      </p:sp>
    </p:spTree>
    <p:extLst>
      <p:ext uri="{BB962C8B-B14F-4D97-AF65-F5344CB8AC3E}">
        <p14:creationId xmlns:p14="http://schemas.microsoft.com/office/powerpoint/2010/main" val="2395586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5E3C-062E-0045-9142-0E833526FE0B}"/>
              </a:ext>
            </a:extLst>
          </p:cNvPr>
          <p:cNvSpPr>
            <a:spLocks noGrp="1"/>
          </p:cNvSpPr>
          <p:nvPr>
            <p:ph type="title"/>
          </p:nvPr>
        </p:nvSpPr>
        <p:spPr/>
        <p:txBody>
          <a:bodyPr/>
          <a:lstStyle/>
          <a:p>
            <a:r>
              <a:rPr lang="en-US" dirty="0"/>
              <a:t>The purpose of the Compassion in Action Training Program is to…</a:t>
            </a:r>
          </a:p>
        </p:txBody>
      </p:sp>
      <p:sp>
        <p:nvSpPr>
          <p:cNvPr id="3" name="Content Placeholder 2">
            <a:extLst>
              <a:ext uri="{FF2B5EF4-FFF2-40B4-BE49-F238E27FC236}">
                <a16:creationId xmlns:a16="http://schemas.microsoft.com/office/drawing/2014/main" id="{854E4CF2-1AD5-8446-8338-B0242378AD26}"/>
              </a:ext>
            </a:extLst>
          </p:cNvPr>
          <p:cNvSpPr>
            <a:spLocks noGrp="1"/>
          </p:cNvSpPr>
          <p:nvPr>
            <p:ph idx="1"/>
          </p:nvPr>
        </p:nvSpPr>
        <p:spPr/>
        <p:txBody>
          <a:bodyPr>
            <a:normAutofit/>
          </a:bodyPr>
          <a:lstStyle/>
          <a:p>
            <a:r>
              <a:rPr lang="en-US" dirty="0"/>
              <a:t>Engage you in a motivating, meaningful and comprehensive training program, and develop your training capabilities.</a:t>
            </a:r>
            <a:br>
              <a:rPr lang="en-US" dirty="0"/>
            </a:br>
            <a:endParaRPr lang="en-US" dirty="0"/>
          </a:p>
          <a:p>
            <a:r>
              <a:rPr lang="en-US" dirty="0"/>
              <a:t>Involve you in a a fast-paced training program complete with learning materials and break-out sessions</a:t>
            </a:r>
            <a:br>
              <a:rPr lang="en-US" dirty="0"/>
            </a:br>
            <a:endParaRPr lang="en-US" dirty="0"/>
          </a:p>
          <a:p>
            <a:r>
              <a:rPr lang="en-US" dirty="0"/>
              <a:t>Teach you the core training content, and how to facilitate and teach the content.</a:t>
            </a:r>
          </a:p>
          <a:p>
            <a:endParaRPr lang="en-US" dirty="0"/>
          </a:p>
        </p:txBody>
      </p:sp>
    </p:spTree>
    <p:extLst>
      <p:ext uri="{BB962C8B-B14F-4D97-AF65-F5344CB8AC3E}">
        <p14:creationId xmlns:p14="http://schemas.microsoft.com/office/powerpoint/2010/main" val="2437843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p:nvPr/>
        </p:nvSpPr>
        <p:spPr>
          <a:xfrm>
            <a:off x="642938" y="642939"/>
            <a:ext cx="10904538" cy="3395662"/>
          </a:xfrm>
          <a:prstGeom prst="rect">
            <a:avLst/>
          </a:prstGeom>
        </p:spPr>
        <p:txBody>
          <a:bodyPr vert="horz" wrap="square" lIns="0" tIns="16885" rIns="0" bIns="0" rtlCol="0" anchor="t">
            <a:normAutofit/>
          </a:bodyPr>
          <a:lstStyle/>
          <a:p>
            <a:pPr marL="8659">
              <a:spcBef>
                <a:spcPts val="133"/>
              </a:spcBef>
            </a:pPr>
            <a:r>
              <a:rPr lang="en-US" sz="2400" b="1" spc="68" dirty="0">
                <a:latin typeface="Helvetica Neue"/>
                <a:cs typeface="Helvetica Neue"/>
              </a:rPr>
              <a:t>ACTIVITIES</a:t>
            </a:r>
            <a:r>
              <a:rPr lang="en-US" sz="2400" spc="68" dirty="0">
                <a:latin typeface="Helvetica Neue"/>
                <a:cs typeface="Helvetica Neue"/>
              </a:rPr>
              <a:t>: </a:t>
            </a:r>
            <a:r>
              <a:rPr lang="en-US" sz="2400" b="1" dirty="0">
                <a:latin typeface="Helvetica Neue"/>
                <a:cs typeface="Helvetica Neue"/>
              </a:rPr>
              <a:t>Compassion</a:t>
            </a:r>
            <a:r>
              <a:rPr lang="en-US" sz="2400" b="1" spc="-24" dirty="0">
                <a:latin typeface="Helvetica Neue"/>
                <a:cs typeface="Helvetica Neue"/>
              </a:rPr>
              <a:t> </a:t>
            </a:r>
            <a:r>
              <a:rPr lang="en-US" sz="2400" b="1" dirty="0">
                <a:latin typeface="Helvetica Neue"/>
                <a:cs typeface="Helvetica Neue"/>
              </a:rPr>
              <a:t>in</a:t>
            </a:r>
            <a:r>
              <a:rPr lang="en-US" sz="2400" b="1" spc="-20" dirty="0">
                <a:latin typeface="Helvetica Neue"/>
                <a:cs typeface="Helvetica Neue"/>
              </a:rPr>
              <a:t> </a:t>
            </a:r>
            <a:r>
              <a:rPr lang="en-US" sz="2400" b="1" dirty="0">
                <a:latin typeface="Helvetica Neue"/>
                <a:cs typeface="Helvetica Neue"/>
              </a:rPr>
              <a:t>Action</a:t>
            </a:r>
            <a:endParaRPr lang="en-US" sz="2400" dirty="0">
              <a:latin typeface="Helvetica Neue"/>
              <a:cs typeface="Helvetica Neue"/>
            </a:endParaRPr>
          </a:p>
          <a:p>
            <a:pPr marL="8659" marR="3464">
              <a:lnSpc>
                <a:spcPct val="107300"/>
              </a:lnSpc>
              <a:spcBef>
                <a:spcPts val="607"/>
              </a:spcBef>
            </a:pPr>
            <a:r>
              <a:rPr lang="en-US" sz="2400" spc="-3" dirty="0">
                <a:latin typeface="Helvetica Neue"/>
                <a:cs typeface="Helvetica Neue"/>
              </a:rPr>
              <a:t>Here</a:t>
            </a:r>
            <a:r>
              <a:rPr lang="en-US" sz="2400" dirty="0">
                <a:latin typeface="Helvetica Neue"/>
                <a:cs typeface="Helvetica Neue"/>
              </a:rPr>
              <a:t> </a:t>
            </a:r>
            <a:r>
              <a:rPr lang="en-US" sz="2400" spc="-3" dirty="0">
                <a:latin typeface="Helvetica Neue"/>
                <a:cs typeface="Helvetica Neue"/>
              </a:rPr>
              <a:t>are</a:t>
            </a:r>
            <a:r>
              <a:rPr lang="en-US" sz="2400" spc="3" dirty="0">
                <a:latin typeface="Helvetica Neue"/>
                <a:cs typeface="Helvetica Neue"/>
              </a:rPr>
              <a:t> </a:t>
            </a:r>
            <a:r>
              <a:rPr lang="en-US" sz="2400" spc="-3" dirty="0">
                <a:latin typeface="Helvetica Neue"/>
                <a:cs typeface="Helvetica Neue"/>
              </a:rPr>
              <a:t>activities</a:t>
            </a:r>
            <a:r>
              <a:rPr lang="en-US" sz="2400" dirty="0">
                <a:latin typeface="Helvetica Neue"/>
                <a:cs typeface="Helvetica Neue"/>
              </a:rPr>
              <a:t> </a:t>
            </a:r>
            <a:r>
              <a:rPr lang="en-US" sz="2400" spc="-3" dirty="0">
                <a:latin typeface="Helvetica Neue"/>
                <a:cs typeface="Helvetica Neue"/>
              </a:rPr>
              <a:t>that</a:t>
            </a:r>
            <a:r>
              <a:rPr lang="en-US" sz="2400" spc="3" dirty="0">
                <a:latin typeface="Helvetica Neue"/>
                <a:cs typeface="Helvetica Neue"/>
              </a:rPr>
              <a:t> </a:t>
            </a:r>
            <a:r>
              <a:rPr lang="en-US" sz="2400" spc="-3" dirty="0">
                <a:latin typeface="Helvetica Neue"/>
                <a:cs typeface="Helvetica Neue"/>
              </a:rPr>
              <a:t>you</a:t>
            </a:r>
            <a:r>
              <a:rPr lang="en-US" sz="2400" dirty="0">
                <a:latin typeface="Helvetica Neue"/>
                <a:cs typeface="Helvetica Neue"/>
              </a:rPr>
              <a:t> </a:t>
            </a:r>
            <a:r>
              <a:rPr lang="en-US" sz="2400" spc="-3" dirty="0">
                <a:latin typeface="Helvetica Neue"/>
                <a:cs typeface="Helvetica Neue"/>
              </a:rPr>
              <a:t>can</a:t>
            </a:r>
            <a:r>
              <a:rPr lang="en-US" sz="2400" spc="3" dirty="0">
                <a:latin typeface="Helvetica Neue"/>
                <a:cs typeface="Helvetica Neue"/>
              </a:rPr>
              <a:t> </a:t>
            </a:r>
            <a:r>
              <a:rPr lang="en-US" sz="2400" spc="-3" dirty="0">
                <a:latin typeface="Helvetica Neue"/>
                <a:cs typeface="Helvetica Neue"/>
              </a:rPr>
              <a:t>include</a:t>
            </a:r>
            <a:r>
              <a:rPr lang="en-US" sz="2400" dirty="0">
                <a:latin typeface="Helvetica Neue"/>
                <a:cs typeface="Helvetica Neue"/>
              </a:rPr>
              <a:t> </a:t>
            </a:r>
            <a:r>
              <a:rPr lang="en-US" sz="2400" spc="-3" dirty="0">
                <a:latin typeface="Helvetica Neue"/>
                <a:cs typeface="Helvetica Neue"/>
              </a:rPr>
              <a:t>in</a:t>
            </a:r>
            <a:r>
              <a:rPr lang="en-US" sz="2400" spc="3" dirty="0">
                <a:latin typeface="Helvetica Neue"/>
                <a:cs typeface="Helvetica Neue"/>
              </a:rPr>
              <a:t> </a:t>
            </a:r>
            <a:r>
              <a:rPr lang="en-US" sz="2400" spc="-3" dirty="0">
                <a:latin typeface="Helvetica Neue"/>
                <a:cs typeface="Helvetica Neue"/>
              </a:rPr>
              <a:t>your</a:t>
            </a:r>
            <a:r>
              <a:rPr lang="en-US" sz="2400" dirty="0">
                <a:latin typeface="Helvetica Neue"/>
                <a:cs typeface="Helvetica Neue"/>
              </a:rPr>
              <a:t> </a:t>
            </a:r>
            <a:r>
              <a:rPr lang="en-US" sz="2400" spc="-3" dirty="0">
                <a:latin typeface="Helvetica Neue"/>
                <a:cs typeface="Helvetica Neue"/>
              </a:rPr>
              <a:t>program</a:t>
            </a:r>
            <a:r>
              <a:rPr lang="en-US" sz="2400" spc="3" dirty="0">
                <a:latin typeface="Helvetica Neue"/>
                <a:cs typeface="Helvetica Neue"/>
              </a:rPr>
              <a:t> </a:t>
            </a:r>
            <a:r>
              <a:rPr lang="en-US" sz="2400" spc="-3" dirty="0">
                <a:latin typeface="Helvetica Neue"/>
                <a:cs typeface="Helvetica Neue"/>
              </a:rPr>
              <a:t>to</a:t>
            </a:r>
            <a:r>
              <a:rPr lang="en-US" sz="2400" dirty="0">
                <a:latin typeface="Helvetica Neue"/>
                <a:cs typeface="Helvetica Neue"/>
              </a:rPr>
              <a:t> </a:t>
            </a:r>
            <a:r>
              <a:rPr lang="en-US" sz="2400" spc="-3" dirty="0">
                <a:latin typeface="Helvetica Neue"/>
                <a:cs typeface="Helvetica Neue"/>
              </a:rPr>
              <a:t>provide</a:t>
            </a:r>
            <a:r>
              <a:rPr lang="en-US" sz="2400" spc="3" dirty="0">
                <a:latin typeface="Helvetica Neue"/>
                <a:cs typeface="Helvetica Neue"/>
              </a:rPr>
              <a:t> </a:t>
            </a:r>
            <a:r>
              <a:rPr lang="en-US" sz="2400" spc="-3" dirty="0">
                <a:latin typeface="Helvetica Neue"/>
                <a:cs typeface="Helvetica Neue"/>
              </a:rPr>
              <a:t>energy,</a:t>
            </a:r>
            <a:r>
              <a:rPr lang="en-US" sz="2400" dirty="0">
                <a:latin typeface="Helvetica Neue"/>
                <a:cs typeface="Helvetica Neue"/>
              </a:rPr>
              <a:t> </a:t>
            </a:r>
            <a:r>
              <a:rPr lang="en-US" sz="2400" spc="-3" dirty="0">
                <a:latin typeface="Helvetica Neue"/>
                <a:cs typeface="Helvetica Neue"/>
              </a:rPr>
              <a:t>variety,</a:t>
            </a:r>
            <a:r>
              <a:rPr lang="en-US" sz="2400" spc="3" dirty="0">
                <a:latin typeface="Helvetica Neue"/>
                <a:cs typeface="Helvetica Neue"/>
              </a:rPr>
              <a:t> </a:t>
            </a:r>
            <a:r>
              <a:rPr lang="en-US" sz="2400" spc="-3" dirty="0">
                <a:latin typeface="Helvetica Neue"/>
                <a:cs typeface="Helvetica Neue"/>
              </a:rPr>
              <a:t>and</a:t>
            </a:r>
            <a:r>
              <a:rPr lang="en-US" sz="2400" dirty="0">
                <a:latin typeface="Helvetica Neue"/>
                <a:cs typeface="Helvetica Neue"/>
              </a:rPr>
              <a:t> a</a:t>
            </a:r>
            <a:r>
              <a:rPr lang="en-US" sz="2400" spc="3" dirty="0">
                <a:latin typeface="Helvetica Neue"/>
                <a:cs typeface="Helvetica Neue"/>
              </a:rPr>
              <a:t> </a:t>
            </a:r>
            <a:r>
              <a:rPr lang="en-US" sz="2400" spc="-3" dirty="0">
                <a:latin typeface="Helvetica Neue"/>
                <a:cs typeface="Helvetica Neue"/>
              </a:rPr>
              <a:t>link</a:t>
            </a:r>
            <a:r>
              <a:rPr lang="en-US" sz="2400" dirty="0">
                <a:latin typeface="Helvetica Neue"/>
                <a:cs typeface="Helvetica Neue"/>
              </a:rPr>
              <a:t> </a:t>
            </a:r>
            <a:r>
              <a:rPr lang="en-US" sz="2400" spc="-3" dirty="0">
                <a:latin typeface="Helvetica Neue"/>
                <a:cs typeface="Helvetica Neue"/>
              </a:rPr>
              <a:t>to </a:t>
            </a:r>
            <a:r>
              <a:rPr lang="en-US" sz="2400" spc="-198" dirty="0">
                <a:latin typeface="Helvetica Neue"/>
                <a:cs typeface="Helvetica Neue"/>
              </a:rPr>
              <a:t> </a:t>
            </a:r>
            <a:r>
              <a:rPr lang="en-US" sz="2400" spc="-3" dirty="0">
                <a:latin typeface="Helvetica Neue"/>
                <a:cs typeface="Helvetica Neue"/>
              </a:rPr>
              <a:t>the</a:t>
            </a:r>
            <a:r>
              <a:rPr lang="en-US" sz="2400" spc="-7" dirty="0">
                <a:latin typeface="Helvetica Neue"/>
                <a:cs typeface="Helvetica Neue"/>
              </a:rPr>
              <a:t> </a:t>
            </a:r>
            <a:r>
              <a:rPr lang="en-US" sz="2400" spc="-3" dirty="0">
                <a:latin typeface="Helvetica Neue"/>
                <a:cs typeface="Helvetica Neue"/>
              </a:rPr>
              <a:t>underlying content.</a:t>
            </a:r>
            <a:endParaRPr lang="en-US" sz="2400" dirty="0">
              <a:latin typeface="Helvetica Neue"/>
              <a:cs typeface="Helvetica Neue"/>
            </a:endParaRPr>
          </a:p>
          <a:p>
            <a:pPr marL="8659" marR="28141">
              <a:lnSpc>
                <a:spcPct val="107300"/>
              </a:lnSpc>
              <a:spcBef>
                <a:spcPts val="539"/>
              </a:spcBef>
            </a:pPr>
            <a:r>
              <a:rPr lang="en-US" sz="2400" spc="-3" dirty="0">
                <a:latin typeface="Helvetica Neue"/>
                <a:cs typeface="Helvetica Neue"/>
              </a:rPr>
              <a:t>Activities</a:t>
            </a:r>
            <a:r>
              <a:rPr lang="en-US" sz="2400" dirty="0">
                <a:latin typeface="Helvetica Neue"/>
                <a:cs typeface="Helvetica Neue"/>
              </a:rPr>
              <a:t> 1 </a:t>
            </a:r>
            <a:r>
              <a:rPr lang="en-US" sz="2400" spc="-3" dirty="0">
                <a:latin typeface="Helvetica Neue"/>
                <a:cs typeface="Helvetica Neue"/>
              </a:rPr>
              <a:t>to</a:t>
            </a:r>
            <a:r>
              <a:rPr lang="en-US" sz="2400" spc="3" dirty="0">
                <a:latin typeface="Helvetica Neue"/>
                <a:cs typeface="Helvetica Neue"/>
              </a:rPr>
              <a:t> </a:t>
            </a:r>
            <a:r>
              <a:rPr lang="en-US" sz="2400" dirty="0">
                <a:latin typeface="Helvetica Neue"/>
                <a:cs typeface="Helvetica Neue"/>
              </a:rPr>
              <a:t>4 </a:t>
            </a:r>
            <a:r>
              <a:rPr lang="en-US" sz="2400" spc="-3" dirty="0">
                <a:latin typeface="Helvetica Neue"/>
                <a:cs typeface="Helvetica Neue"/>
              </a:rPr>
              <a:t>are</a:t>
            </a:r>
            <a:r>
              <a:rPr lang="en-US" sz="2400" dirty="0">
                <a:latin typeface="Helvetica Neue"/>
                <a:cs typeface="Helvetica Neue"/>
              </a:rPr>
              <a:t> </a:t>
            </a:r>
            <a:r>
              <a:rPr lang="en-US" sz="2400" spc="-3" dirty="0">
                <a:latin typeface="Helvetica Neue"/>
                <a:cs typeface="Helvetica Neue"/>
              </a:rPr>
              <a:t>included</a:t>
            </a:r>
            <a:r>
              <a:rPr lang="en-US" sz="2400" spc="3" dirty="0">
                <a:latin typeface="Helvetica Neue"/>
                <a:cs typeface="Helvetica Neue"/>
              </a:rPr>
              <a:t> </a:t>
            </a:r>
            <a:r>
              <a:rPr lang="en-US" sz="2400" spc="-3" dirty="0">
                <a:latin typeface="Helvetica Neue"/>
                <a:cs typeface="Helvetica Neue"/>
              </a:rPr>
              <a:t>in</a:t>
            </a:r>
            <a:r>
              <a:rPr lang="en-US" sz="2400" dirty="0">
                <a:latin typeface="Helvetica Neue"/>
                <a:cs typeface="Helvetica Neue"/>
              </a:rPr>
              <a:t> </a:t>
            </a:r>
            <a:r>
              <a:rPr lang="en-US" sz="2400" spc="-3" dirty="0">
                <a:latin typeface="Helvetica Neue"/>
                <a:cs typeface="Helvetica Neue"/>
              </a:rPr>
              <a:t>the</a:t>
            </a:r>
            <a:r>
              <a:rPr lang="en-US" sz="2400" spc="3" dirty="0">
                <a:latin typeface="Helvetica Neue"/>
                <a:cs typeface="Helvetica Neue"/>
              </a:rPr>
              <a:t> </a:t>
            </a:r>
            <a:r>
              <a:rPr lang="en-US" sz="2400" spc="-3" dirty="0">
                <a:latin typeface="Helvetica Neue"/>
                <a:cs typeface="Helvetica Neue"/>
              </a:rPr>
              <a:t>main</a:t>
            </a:r>
            <a:r>
              <a:rPr lang="en-US" sz="2400" dirty="0">
                <a:latin typeface="Helvetica Neue"/>
                <a:cs typeface="Helvetica Neue"/>
              </a:rPr>
              <a:t> </a:t>
            </a:r>
            <a:r>
              <a:rPr lang="en-US" sz="2400" spc="-3" dirty="0">
                <a:latin typeface="Helvetica Neue"/>
                <a:cs typeface="Helvetica Neue"/>
              </a:rPr>
              <a:t>program</a:t>
            </a:r>
            <a:r>
              <a:rPr lang="en-US" sz="2400" dirty="0">
                <a:latin typeface="Helvetica Neue"/>
                <a:cs typeface="Helvetica Neue"/>
              </a:rPr>
              <a:t> </a:t>
            </a:r>
            <a:r>
              <a:rPr lang="en-US" sz="2400" spc="-3" dirty="0">
                <a:latin typeface="Helvetica Neue"/>
                <a:cs typeface="Helvetica Neue"/>
              </a:rPr>
              <a:t>content.</a:t>
            </a:r>
            <a:r>
              <a:rPr lang="en-US" sz="2400" spc="7" dirty="0">
                <a:latin typeface="Helvetica Neue"/>
                <a:cs typeface="Helvetica Neue"/>
              </a:rPr>
              <a:t> </a:t>
            </a:r>
            <a:r>
              <a:rPr lang="en-US" sz="2400" spc="-3" dirty="0">
                <a:latin typeface="Helvetica Neue"/>
                <a:cs typeface="Helvetica Neue"/>
              </a:rPr>
              <a:t>The</a:t>
            </a:r>
            <a:r>
              <a:rPr lang="en-US" sz="2400" dirty="0">
                <a:latin typeface="Helvetica Neue"/>
                <a:cs typeface="Helvetica Neue"/>
              </a:rPr>
              <a:t> </a:t>
            </a:r>
            <a:r>
              <a:rPr lang="en-US" sz="2400" spc="-3" dirty="0">
                <a:latin typeface="Helvetica Neue"/>
                <a:cs typeface="Helvetica Neue"/>
              </a:rPr>
              <a:t>rest</a:t>
            </a:r>
            <a:r>
              <a:rPr lang="en-US" sz="2400" spc="3" dirty="0">
                <a:latin typeface="Helvetica Neue"/>
                <a:cs typeface="Helvetica Neue"/>
              </a:rPr>
              <a:t> </a:t>
            </a:r>
            <a:r>
              <a:rPr lang="en-US" sz="2400" spc="-3" dirty="0">
                <a:latin typeface="Helvetica Neue"/>
                <a:cs typeface="Helvetica Neue"/>
              </a:rPr>
              <a:t>are</a:t>
            </a:r>
            <a:r>
              <a:rPr lang="en-US" sz="2400" dirty="0">
                <a:latin typeface="Helvetica Neue"/>
                <a:cs typeface="Helvetica Neue"/>
              </a:rPr>
              <a:t> </a:t>
            </a:r>
            <a:r>
              <a:rPr lang="en-US" sz="2400" spc="-3" dirty="0">
                <a:latin typeface="Helvetica Neue"/>
                <a:cs typeface="Helvetica Neue"/>
              </a:rPr>
              <a:t>short</a:t>
            </a:r>
            <a:r>
              <a:rPr lang="en-US" sz="2400" dirty="0">
                <a:latin typeface="Helvetica Neue"/>
                <a:cs typeface="Helvetica Neue"/>
              </a:rPr>
              <a:t> </a:t>
            </a:r>
            <a:r>
              <a:rPr lang="en-US" sz="2400" spc="-3" dirty="0">
                <a:latin typeface="Helvetica Neue"/>
                <a:cs typeface="Helvetica Neue"/>
              </a:rPr>
              <a:t>activities</a:t>
            </a:r>
            <a:r>
              <a:rPr lang="en-US" sz="2400" spc="3" dirty="0">
                <a:latin typeface="Helvetica Neue"/>
                <a:cs typeface="Helvetica Neue"/>
              </a:rPr>
              <a:t> </a:t>
            </a:r>
            <a:r>
              <a:rPr lang="en-US" sz="2400" spc="-3" dirty="0">
                <a:latin typeface="Helvetica Neue"/>
                <a:cs typeface="Helvetica Neue"/>
              </a:rPr>
              <a:t>that</a:t>
            </a:r>
            <a:r>
              <a:rPr lang="en-US" sz="2400" dirty="0">
                <a:latin typeface="Helvetica Neue"/>
                <a:cs typeface="Helvetica Neue"/>
              </a:rPr>
              <a:t> </a:t>
            </a:r>
            <a:r>
              <a:rPr lang="en-US" sz="2400" spc="-3" dirty="0">
                <a:latin typeface="Helvetica Neue"/>
                <a:cs typeface="Helvetica Neue"/>
              </a:rPr>
              <a:t>can </a:t>
            </a:r>
            <a:r>
              <a:rPr lang="en-US" sz="2400" spc="-198" dirty="0">
                <a:latin typeface="Helvetica Neue"/>
                <a:cs typeface="Helvetica Neue"/>
              </a:rPr>
              <a:t> </a:t>
            </a:r>
            <a:r>
              <a:rPr lang="en-US" sz="2400" spc="-3" dirty="0">
                <a:latin typeface="Helvetica Neue"/>
                <a:cs typeface="Helvetica Neue"/>
              </a:rPr>
              <a:t>be</a:t>
            </a:r>
            <a:r>
              <a:rPr lang="en-US" sz="2400" dirty="0">
                <a:latin typeface="Helvetica Neue"/>
                <a:cs typeface="Helvetica Neue"/>
              </a:rPr>
              <a:t> </a:t>
            </a:r>
            <a:r>
              <a:rPr lang="en-US" sz="2400" spc="-3" dirty="0">
                <a:latin typeface="Helvetica Neue"/>
                <a:cs typeface="Helvetica Neue"/>
              </a:rPr>
              <a:t>inserted</a:t>
            </a:r>
            <a:r>
              <a:rPr lang="en-US" sz="2400" dirty="0">
                <a:latin typeface="Helvetica Neue"/>
                <a:cs typeface="Helvetica Neue"/>
              </a:rPr>
              <a:t> </a:t>
            </a:r>
            <a:r>
              <a:rPr lang="en-US" sz="2400" spc="-3" dirty="0">
                <a:latin typeface="Helvetica Neue"/>
                <a:cs typeface="Helvetica Neue"/>
              </a:rPr>
              <a:t>into</a:t>
            </a:r>
            <a:r>
              <a:rPr lang="en-US" sz="2400" spc="3" dirty="0">
                <a:latin typeface="Helvetica Neue"/>
                <a:cs typeface="Helvetica Neue"/>
              </a:rPr>
              <a:t> </a:t>
            </a:r>
            <a:r>
              <a:rPr lang="en-US" sz="2400" spc="-3" dirty="0">
                <a:latin typeface="Helvetica Neue"/>
                <a:cs typeface="Helvetica Neue"/>
              </a:rPr>
              <a:t>your</a:t>
            </a:r>
            <a:r>
              <a:rPr lang="en-US" sz="2400" dirty="0">
                <a:latin typeface="Helvetica Neue"/>
                <a:cs typeface="Helvetica Neue"/>
              </a:rPr>
              <a:t> </a:t>
            </a:r>
            <a:r>
              <a:rPr lang="en-US" sz="2400" spc="-3" dirty="0">
                <a:latin typeface="Helvetica Neue"/>
                <a:cs typeface="Helvetica Neue"/>
              </a:rPr>
              <a:t>program</a:t>
            </a:r>
            <a:r>
              <a:rPr lang="en-US" sz="2400" spc="3" dirty="0">
                <a:latin typeface="Helvetica Neue"/>
                <a:cs typeface="Helvetica Neue"/>
              </a:rPr>
              <a:t> </a:t>
            </a:r>
            <a:r>
              <a:rPr lang="en-US" sz="2400" spc="-3" dirty="0">
                <a:latin typeface="Helvetica Neue"/>
                <a:cs typeface="Helvetica Neue"/>
              </a:rPr>
              <a:t>whenever</a:t>
            </a:r>
            <a:r>
              <a:rPr lang="en-US" sz="2400" dirty="0">
                <a:latin typeface="Helvetica Neue"/>
                <a:cs typeface="Helvetica Neue"/>
              </a:rPr>
              <a:t> </a:t>
            </a:r>
            <a:r>
              <a:rPr lang="en-US" sz="2400" spc="-3" dirty="0">
                <a:latin typeface="Helvetica Neue"/>
                <a:cs typeface="Helvetica Neue"/>
              </a:rPr>
              <a:t>your</a:t>
            </a:r>
            <a:r>
              <a:rPr lang="en-US" sz="2400" dirty="0">
                <a:latin typeface="Helvetica Neue"/>
                <a:cs typeface="Helvetica Neue"/>
              </a:rPr>
              <a:t> </a:t>
            </a:r>
            <a:r>
              <a:rPr lang="en-US" sz="2400" spc="-3" dirty="0">
                <a:latin typeface="Helvetica Neue"/>
                <a:cs typeface="Helvetica Neue"/>
              </a:rPr>
              <a:t>group</a:t>
            </a:r>
            <a:r>
              <a:rPr lang="en-US" sz="2400" spc="3" dirty="0">
                <a:latin typeface="Helvetica Neue"/>
                <a:cs typeface="Helvetica Neue"/>
              </a:rPr>
              <a:t> </a:t>
            </a:r>
            <a:r>
              <a:rPr lang="en-US" sz="2400" spc="-3" dirty="0">
                <a:latin typeface="Helvetica Neue"/>
                <a:cs typeface="Helvetica Neue"/>
              </a:rPr>
              <a:t>needs</a:t>
            </a:r>
            <a:r>
              <a:rPr lang="en-US" sz="2400" dirty="0">
                <a:latin typeface="Helvetica Neue"/>
                <a:cs typeface="Helvetica Neue"/>
              </a:rPr>
              <a:t> a</a:t>
            </a:r>
            <a:r>
              <a:rPr lang="en-US" sz="2400" spc="3" dirty="0">
                <a:latin typeface="Helvetica Neue"/>
                <a:cs typeface="Helvetica Neue"/>
              </a:rPr>
              <a:t> </a:t>
            </a:r>
            <a:r>
              <a:rPr lang="en-US" sz="2400" spc="-3" dirty="0">
                <a:latin typeface="Helvetica Neue"/>
                <a:cs typeface="Helvetica Neue"/>
              </a:rPr>
              <a:t>quick</a:t>
            </a:r>
            <a:r>
              <a:rPr lang="en-US" sz="2400" dirty="0">
                <a:latin typeface="Helvetica Neue"/>
                <a:cs typeface="Helvetica Neue"/>
              </a:rPr>
              <a:t> </a:t>
            </a:r>
            <a:r>
              <a:rPr lang="en-US" sz="2400" spc="-3" dirty="0">
                <a:latin typeface="Helvetica Neue"/>
                <a:cs typeface="Helvetica Neue"/>
              </a:rPr>
              <a:t>energizer</a:t>
            </a:r>
            <a:r>
              <a:rPr lang="en-US" sz="2400" spc="3" dirty="0">
                <a:latin typeface="Helvetica Neue"/>
                <a:cs typeface="Helvetica Neue"/>
              </a:rPr>
              <a:t> </a:t>
            </a:r>
            <a:r>
              <a:rPr lang="en-US" sz="2400" spc="-3" dirty="0">
                <a:latin typeface="Helvetica Neue"/>
                <a:cs typeface="Helvetica Neue"/>
              </a:rPr>
              <a:t>to</a:t>
            </a:r>
            <a:r>
              <a:rPr lang="en-US" sz="2400" dirty="0">
                <a:latin typeface="Helvetica Neue"/>
                <a:cs typeface="Helvetica Neue"/>
              </a:rPr>
              <a:t> </a:t>
            </a:r>
            <a:r>
              <a:rPr lang="en-US" sz="2400" spc="-3" dirty="0">
                <a:latin typeface="Helvetica Neue"/>
                <a:cs typeface="Helvetica Neue"/>
              </a:rPr>
              <a:t>boost</a:t>
            </a:r>
            <a:r>
              <a:rPr lang="en-US" sz="2400" dirty="0">
                <a:latin typeface="Helvetica Neue"/>
                <a:cs typeface="Helvetica Neue"/>
              </a:rPr>
              <a:t> </a:t>
            </a:r>
            <a:r>
              <a:rPr lang="en-US" sz="2400" spc="-3" dirty="0">
                <a:latin typeface="Helvetica Neue"/>
                <a:cs typeface="Helvetica Neue"/>
              </a:rPr>
              <a:t>interest </a:t>
            </a:r>
            <a:r>
              <a:rPr lang="en-US" sz="2400" dirty="0">
                <a:latin typeface="Helvetica Neue"/>
                <a:cs typeface="Helvetica Neue"/>
              </a:rPr>
              <a:t> </a:t>
            </a:r>
            <a:r>
              <a:rPr lang="en-US" sz="2400" spc="-3" dirty="0">
                <a:latin typeface="Helvetica Neue"/>
                <a:cs typeface="Helvetica Neue"/>
              </a:rPr>
              <a:t>and</a:t>
            </a:r>
            <a:r>
              <a:rPr lang="en-US" sz="2400" spc="-7" dirty="0">
                <a:latin typeface="Helvetica Neue"/>
                <a:cs typeface="Helvetica Neue"/>
              </a:rPr>
              <a:t> </a:t>
            </a:r>
            <a:r>
              <a:rPr lang="en-US" sz="2400" spc="-3" dirty="0">
                <a:latin typeface="Helvetica Neue"/>
                <a:cs typeface="Helvetica Neue"/>
              </a:rPr>
              <a:t>engagement.</a:t>
            </a:r>
            <a:endParaRPr lang="en-US" sz="2400" dirty="0">
              <a:latin typeface="Helvetica Neue"/>
              <a:cs typeface="Helvetica Neue"/>
            </a:endParaRPr>
          </a:p>
        </p:txBody>
      </p:sp>
      <p:sp>
        <p:nvSpPr>
          <p:cNvPr id="3" name="object 3"/>
          <p:cNvSpPr txBox="1"/>
          <p:nvPr/>
        </p:nvSpPr>
        <p:spPr>
          <a:xfrm>
            <a:off x="642938" y="3579180"/>
            <a:ext cx="5559742" cy="1861500"/>
          </a:xfrm>
          <a:prstGeom prst="rect">
            <a:avLst/>
          </a:prstGeom>
        </p:spPr>
        <p:txBody>
          <a:bodyPr vert="horz" wrap="square" lIns="0" tIns="20782" rIns="0" bIns="0" rtlCol="0" anchor="t">
            <a:normAutofit lnSpcReduction="10000"/>
          </a:bodyPr>
          <a:lstStyle/>
          <a:p>
            <a:pPr marL="164518" indent="-155859">
              <a:lnSpc>
                <a:spcPct val="120000"/>
              </a:lnSpc>
              <a:spcBef>
                <a:spcPts val="164"/>
              </a:spcBef>
              <a:buSzPct val="83333"/>
              <a:buAutoNum type="arabicPeriod"/>
              <a:tabLst>
                <a:tab pos="164518" algn="l"/>
              </a:tabLst>
            </a:pPr>
            <a:r>
              <a:rPr lang="en-US" sz="2000" b="1" dirty="0">
                <a:latin typeface="Helvetica Neue"/>
                <a:cs typeface="Helvetica Neue"/>
              </a:rPr>
              <a:t> Five Ways to Say Hello  </a:t>
            </a:r>
            <a:endParaRPr lang="en-US" sz="2000" dirty="0">
              <a:latin typeface="Helvetica Neue"/>
              <a:cs typeface="Helvetica Neue"/>
            </a:endParaRPr>
          </a:p>
          <a:p>
            <a:pPr marL="164518" indent="-155859">
              <a:lnSpc>
                <a:spcPct val="120000"/>
              </a:lnSpc>
              <a:spcBef>
                <a:spcPts val="99"/>
              </a:spcBef>
              <a:buSzPct val="83333"/>
              <a:buAutoNum type="arabicPeriod"/>
              <a:tabLst>
                <a:tab pos="164518" algn="l"/>
              </a:tabLst>
            </a:pPr>
            <a:r>
              <a:rPr lang="en-US" sz="2000" b="1" dirty="0">
                <a:latin typeface="Helvetica Neue"/>
                <a:cs typeface="Helvetica Neue"/>
              </a:rPr>
              <a:t> Compliment</a:t>
            </a:r>
            <a:r>
              <a:rPr lang="en-US" sz="2000" b="1" spc="-34" dirty="0">
                <a:latin typeface="Helvetica Neue"/>
                <a:cs typeface="Helvetica Neue"/>
              </a:rPr>
              <a:t> </a:t>
            </a:r>
            <a:r>
              <a:rPr lang="en-US" sz="2000" b="1" dirty="0">
                <a:latin typeface="Helvetica Neue"/>
                <a:cs typeface="Helvetica Neue"/>
              </a:rPr>
              <a:t>Throwdown</a:t>
            </a:r>
            <a:endParaRPr lang="en-US" sz="2000" dirty="0">
              <a:latin typeface="Helvetica Neue"/>
              <a:cs typeface="Helvetica Neue"/>
            </a:endParaRPr>
          </a:p>
          <a:p>
            <a:pPr marL="164518" indent="-155859">
              <a:lnSpc>
                <a:spcPct val="120000"/>
              </a:lnSpc>
              <a:spcBef>
                <a:spcPts val="99"/>
              </a:spcBef>
              <a:buSzPct val="83333"/>
              <a:buAutoNum type="arabicPeriod"/>
              <a:tabLst>
                <a:tab pos="164518" algn="l"/>
              </a:tabLst>
            </a:pPr>
            <a:r>
              <a:rPr lang="en-US" sz="2000" b="1" dirty="0">
                <a:latin typeface="Helvetica Neue"/>
                <a:cs typeface="Helvetica Neue"/>
              </a:rPr>
              <a:t> Greatest</a:t>
            </a:r>
            <a:r>
              <a:rPr lang="en-US" sz="2000" b="1" spc="-34" dirty="0">
                <a:latin typeface="Helvetica Neue"/>
                <a:cs typeface="Helvetica Neue"/>
              </a:rPr>
              <a:t> </a:t>
            </a:r>
            <a:r>
              <a:rPr lang="en-US" sz="2000" b="1" dirty="0">
                <a:latin typeface="Helvetica Neue"/>
                <a:cs typeface="Helvetica Neue"/>
              </a:rPr>
              <a:t>Fan</a:t>
            </a:r>
            <a:endParaRPr lang="en-US" sz="2000" dirty="0">
              <a:latin typeface="Helvetica Neue"/>
              <a:cs typeface="Helvetica Neue"/>
            </a:endParaRPr>
          </a:p>
          <a:p>
            <a:pPr marL="164518" indent="-155859">
              <a:lnSpc>
                <a:spcPct val="120000"/>
              </a:lnSpc>
              <a:spcBef>
                <a:spcPts val="99"/>
              </a:spcBef>
              <a:buSzPct val="83333"/>
              <a:buAutoNum type="arabicPeriod"/>
              <a:tabLst>
                <a:tab pos="164518" algn="l"/>
              </a:tabLst>
            </a:pPr>
            <a:r>
              <a:rPr lang="en-US" sz="2000" b="1" spc="-3" dirty="0">
                <a:latin typeface="Helvetica Neue"/>
                <a:cs typeface="Helvetica Neue"/>
              </a:rPr>
              <a:t> Stay-in-the-Game</a:t>
            </a:r>
          </a:p>
          <a:p>
            <a:pPr marL="164518" indent="-155859">
              <a:lnSpc>
                <a:spcPct val="120000"/>
              </a:lnSpc>
              <a:spcBef>
                <a:spcPts val="99"/>
              </a:spcBef>
              <a:buSzPct val="83333"/>
              <a:buAutoNum type="arabicPeriod"/>
              <a:tabLst>
                <a:tab pos="164518" algn="l"/>
              </a:tabLst>
            </a:pPr>
            <a:r>
              <a:rPr lang="en-US" sz="2000" b="1" spc="-3" dirty="0">
                <a:latin typeface="Helvetica Neue"/>
                <a:cs typeface="Helvetica Neue"/>
              </a:rPr>
              <a:t> Additional Icebreakers and Brain breaks </a:t>
            </a:r>
            <a:endParaRPr lang="en-US" sz="2000" dirty="0">
              <a:latin typeface="Helvetica Neue"/>
              <a:cs typeface="Helvetica Neue"/>
            </a:endParaRPr>
          </a:p>
          <a:p>
            <a:pPr marL="164518" indent="-155859">
              <a:lnSpc>
                <a:spcPct val="90000"/>
              </a:lnSpc>
              <a:spcBef>
                <a:spcPts val="99"/>
              </a:spcBef>
              <a:buSzPct val="83333"/>
              <a:buAutoNum type="arabicPeriod"/>
              <a:tabLst>
                <a:tab pos="164518" algn="l"/>
              </a:tabLst>
            </a:pPr>
            <a:endParaRPr lang="en-US" sz="1100" dirty="0">
              <a:latin typeface="Helvetica Neue"/>
              <a:cs typeface="Helvetica Neue"/>
            </a:endParaRPr>
          </a:p>
        </p:txBody>
      </p:sp>
      <p:sp>
        <p:nvSpPr>
          <p:cNvPr id="5" name="object 5"/>
          <p:cNvSpPr txBox="1">
            <a:spLocks noGrp="1"/>
          </p:cNvSpPr>
          <p:nvPr>
            <p:ph type="sldNum" sz="quarter" idx="7"/>
          </p:nvPr>
        </p:nvSpPr>
        <p:spPr>
          <a:xfrm>
            <a:off x="3837660" y="9250953"/>
            <a:ext cx="230504" cy="169277"/>
          </a:xfrm>
          <a:prstGeom prst="rect">
            <a:avLst/>
          </a:prstGeom>
        </p:spPr>
        <p:txBody>
          <a:bodyPr vert="horz" wrap="square" lIns="0" tIns="0" rIns="0" bIns="0" rtlCol="0">
            <a:spAutoFit/>
          </a:bodyPr>
          <a:lstStyle>
            <a:defPPr>
              <a:defRPr lang="en-US"/>
            </a:defPPr>
            <a:lvl1pPr marL="0" algn="l" defTabSz="914400" rtl="0" eaLnBrk="1" latinLnBrk="0" hangingPunct="1">
              <a:defRPr sz="110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spcBef>
                <a:spcPts val="50"/>
              </a:spcBef>
            </a:pPr>
            <a:fld id="{81D60167-4931-47E6-BA6A-407CBD079E47}" type="slidenum">
              <a:rPr lang="en-US" spc="-55" smtClean="0"/>
              <a:pPr marL="38100">
                <a:spcBef>
                  <a:spcPts val="50"/>
                </a:spcBef>
              </a:pPr>
              <a:t>20</a:t>
            </a:fld>
            <a:endParaRPr lang="en-US" spc="-37"/>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38DE82F-0672-1649-BEDE-5651FFF4264D}"/>
              </a:ext>
            </a:extLst>
          </p:cNvPr>
          <p:cNvSpPr txBox="1"/>
          <p:nvPr/>
        </p:nvSpPr>
        <p:spPr>
          <a:xfrm>
            <a:off x="4361402" y="245855"/>
            <a:ext cx="6555347" cy="4778207"/>
          </a:xfrm>
          <a:prstGeom prst="rect">
            <a:avLst/>
          </a:prstGeom>
        </p:spPr>
        <p:txBody>
          <a:bodyPr vert="horz" lIns="91440" tIns="45720" rIns="91440" bIns="45720" rtlCol="0" anchor="ctr">
            <a:normAutofit/>
          </a:bodyPr>
          <a:lstStyle/>
          <a:p>
            <a:pPr marL="342900" marR="0" lvl="0" indent="-228600">
              <a:lnSpc>
                <a:spcPct val="90000"/>
              </a:lnSpc>
              <a:spcBef>
                <a:spcPts val="0"/>
              </a:spcBef>
              <a:spcAft>
                <a:spcPts val="0"/>
              </a:spcAft>
              <a:buFont typeface="Arial" panose="020B0604020202020204" pitchFamily="34" charset="0"/>
              <a:buChar char="•"/>
            </a:pP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Directions: </a:t>
            </a:r>
            <a:r>
              <a:rPr lang="en-US" sz="1400" b="1" dirty="0">
                <a:effectLst/>
                <a:latin typeface="Helvetica Neue" panose="02000503000000020004" pitchFamily="2" charset="0"/>
                <a:ea typeface="Helvetica Neue" panose="02000503000000020004" pitchFamily="2" charset="0"/>
                <a:cs typeface="Helvetica Neue" panose="02000503000000020004" pitchFamily="2" charset="0"/>
              </a:rPr>
              <a:t>Say</a:t>
            </a: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 “Stand up and get ready to mingle around the room away your table and answer questions on the PowerPoint slide.  </a:t>
            </a:r>
            <a:endParaRPr lang="en-US" sz="1400" dirty="0">
              <a:latin typeface="Helvetica Neue" panose="02000503000000020004" pitchFamily="2" charset="0"/>
              <a:ea typeface="Helvetica Neue" panose="02000503000000020004" pitchFamily="2" charset="0"/>
              <a:cs typeface="Helvetica Neue" panose="02000503000000020004" pitchFamily="2" charset="0"/>
            </a:endParaRPr>
          </a:p>
          <a:p>
            <a:pPr marL="114300" marR="0" lvl="0">
              <a:lnSpc>
                <a:spcPct val="90000"/>
              </a:lnSpc>
              <a:spcBef>
                <a:spcPts val="0"/>
              </a:spcBef>
              <a:spcAft>
                <a:spcPts val="0"/>
              </a:spcAft>
            </a:pP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 </a:t>
            </a:r>
          </a:p>
          <a:p>
            <a:pPr marL="342900" marR="0" lvl="0" indent="-228600">
              <a:lnSpc>
                <a:spcPct val="90000"/>
              </a:lnSpc>
              <a:spcBef>
                <a:spcPts val="0"/>
              </a:spcBef>
              <a:spcAft>
                <a:spcPts val="0"/>
              </a:spcAft>
              <a:buFont typeface="Arial" panose="020B0604020202020204" pitchFamily="34" charset="0"/>
              <a:buChar char="•"/>
            </a:pPr>
            <a:r>
              <a:rPr lang="en-US" sz="1400" b="1" dirty="0">
                <a:effectLst/>
                <a:latin typeface="Helvetica Neue" panose="02000503000000020004" pitchFamily="2" charset="0"/>
                <a:ea typeface="Helvetica Neue" panose="02000503000000020004" pitchFamily="2" charset="0"/>
                <a:cs typeface="Helvetica Neue" panose="02000503000000020004" pitchFamily="2" charset="0"/>
              </a:rPr>
              <a:t>Round 1: </a:t>
            </a: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 </a:t>
            </a:r>
            <a:r>
              <a:rPr lang="en-US" sz="1400" b="1" dirty="0">
                <a:effectLst/>
                <a:latin typeface="Helvetica Neue" panose="02000503000000020004" pitchFamily="2" charset="0"/>
                <a:ea typeface="Helvetica Neue" panose="02000503000000020004" pitchFamily="2" charset="0"/>
                <a:cs typeface="Helvetica Neue" panose="02000503000000020004" pitchFamily="2" charset="0"/>
              </a:rPr>
              <a:t>Say:</a:t>
            </a: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 “Find a person from another table to pair up with, give each other a </a:t>
            </a:r>
            <a:r>
              <a:rPr lang="en-US" sz="1400" u="sng" dirty="0">
                <a:effectLst/>
                <a:latin typeface="Helvetica Neue" panose="02000503000000020004" pitchFamily="2" charset="0"/>
                <a:ea typeface="Helvetica Neue" panose="02000503000000020004" pitchFamily="2" charset="0"/>
                <a:cs typeface="Helvetica Neue" panose="02000503000000020004" pitchFamily="2" charset="0"/>
              </a:rPr>
              <a:t>fist bump</a:t>
            </a: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 and introduce yourself and your role at Moorings Park. Once you pair up, we will call this a ‘huddle’, and you answer a question on the PowerPoint slide. You will have a few moments to answer the questions but try to get everyone to answer within a short period of time. (Note-in an odd-numbered group, a threesome is fine). </a:t>
            </a:r>
          </a:p>
          <a:p>
            <a:pPr marL="342900" marR="0" lvl="0" indent="-228600">
              <a:lnSpc>
                <a:spcPct val="90000"/>
              </a:lnSpc>
              <a:spcBef>
                <a:spcPts val="0"/>
              </a:spcBef>
              <a:spcAft>
                <a:spcPts val="0"/>
              </a:spcAft>
              <a:buFont typeface="Arial" panose="020B0604020202020204" pitchFamily="34" charset="0"/>
              <a:buChar char="•"/>
            </a:pPr>
            <a:endParaRPr lang="en-US" sz="1400" dirty="0">
              <a:effectLst/>
              <a:latin typeface="Helvetica Neue" panose="02000503000000020004" pitchFamily="2" charset="0"/>
              <a:ea typeface="Helvetica Neue" panose="02000503000000020004" pitchFamily="2" charset="0"/>
              <a:cs typeface="Helvetica Neue" panose="02000503000000020004" pitchFamily="2" charset="0"/>
            </a:endParaRPr>
          </a:p>
          <a:p>
            <a:pPr marL="457200" marR="0" indent="-228600">
              <a:lnSpc>
                <a:spcPct val="90000"/>
              </a:lnSpc>
              <a:spcBef>
                <a:spcPts val="0"/>
              </a:spcBef>
              <a:spcAft>
                <a:spcPts val="0"/>
              </a:spcAft>
              <a:buFont typeface="Arial" panose="020B0604020202020204" pitchFamily="34" charset="0"/>
              <a:buChar char="•"/>
            </a:pP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READ HUDDLE ONE. Give 2 minutes. Warn the team when they have 30 seconds left, then tell the partners to say goodbye with a fist-bump -and tell the pair that that is their fist-bump partner for life. Call “break, find a new partner.”</a:t>
            </a:r>
          </a:p>
          <a:p>
            <a:pPr marL="228600" marR="0">
              <a:lnSpc>
                <a:spcPct val="90000"/>
              </a:lnSpc>
              <a:spcBef>
                <a:spcPts val="0"/>
              </a:spcBef>
              <a:spcAft>
                <a:spcPts val="0"/>
              </a:spcAft>
            </a:pPr>
            <a:endParaRPr lang="en-US" sz="1400" dirty="0">
              <a:effectLst/>
              <a:latin typeface="Helvetica Neue" panose="02000503000000020004" pitchFamily="2" charset="0"/>
              <a:ea typeface="Helvetica Neue" panose="02000503000000020004" pitchFamily="2" charset="0"/>
              <a:cs typeface="Helvetica Neue" panose="02000503000000020004" pitchFamily="2" charset="0"/>
            </a:endParaRPr>
          </a:p>
          <a:p>
            <a:pPr marL="342900" marR="0" lvl="0" indent="-228600">
              <a:lnSpc>
                <a:spcPct val="90000"/>
              </a:lnSpc>
              <a:spcBef>
                <a:spcPts val="0"/>
              </a:spcBef>
              <a:spcAft>
                <a:spcPts val="0"/>
              </a:spcAft>
              <a:buFont typeface="Arial" panose="020B0604020202020204" pitchFamily="34" charset="0"/>
              <a:buChar char="•"/>
            </a:pPr>
            <a:r>
              <a:rPr lang="en-US" sz="1400" b="1" i="1" u="sng" dirty="0">
                <a:effectLst/>
                <a:latin typeface="Helvetica Neue" panose="02000503000000020004" pitchFamily="2" charset="0"/>
                <a:ea typeface="Helvetica Neue" panose="02000503000000020004" pitchFamily="2" charset="0"/>
                <a:cs typeface="Helvetica Neue" panose="02000503000000020004" pitchFamily="2" charset="0"/>
              </a:rPr>
              <a:t>Rounds 2 to 5. </a:t>
            </a:r>
            <a:endParaRPr lang="en-US" sz="1400" dirty="0">
              <a:effectLst/>
              <a:latin typeface="Helvetica Neue" panose="02000503000000020004" pitchFamily="2" charset="0"/>
              <a:ea typeface="Helvetica Neue" panose="02000503000000020004" pitchFamily="2" charset="0"/>
              <a:cs typeface="Helvetica Neue" panose="02000503000000020004" pitchFamily="2" charset="0"/>
            </a:endParaRPr>
          </a:p>
          <a:p>
            <a:pPr marL="742950" marR="0" lvl="1" indent="-228600">
              <a:lnSpc>
                <a:spcPct val="90000"/>
              </a:lnSpc>
              <a:spcBef>
                <a:spcPts val="0"/>
              </a:spcBef>
              <a:spcAft>
                <a:spcPts val="0"/>
              </a:spcAft>
              <a:buFont typeface="Arial" panose="020B0604020202020204" pitchFamily="34" charset="0"/>
              <a:buChar char="•"/>
            </a:pP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Remember to tell the partners to remember each partner and greeting same as round 1 with these exceptions:</a:t>
            </a:r>
          </a:p>
          <a:p>
            <a:pPr marL="742950" marR="0" lvl="1" indent="-228600">
              <a:lnSpc>
                <a:spcPct val="90000"/>
              </a:lnSpc>
              <a:spcBef>
                <a:spcPts val="0"/>
              </a:spcBef>
              <a:spcAft>
                <a:spcPts val="0"/>
              </a:spcAft>
              <a:buFont typeface="Arial" panose="020B0604020202020204" pitchFamily="34" charset="0"/>
              <a:buChar char="•"/>
            </a:pP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You must end up with a different partner for each round i.e., you will partner up with 5 different people.</a:t>
            </a:r>
          </a:p>
          <a:p>
            <a:pPr marL="742950" marR="0" lvl="1" indent="-228600">
              <a:lnSpc>
                <a:spcPct val="90000"/>
              </a:lnSpc>
              <a:spcBef>
                <a:spcPts val="0"/>
              </a:spcBef>
              <a:spcAft>
                <a:spcPts val="800"/>
              </a:spcAft>
              <a:buFont typeface="Arial" panose="020B0604020202020204" pitchFamily="34" charset="0"/>
              <a:buChar char="•"/>
            </a:pP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There is a different greeting and question for each round.</a:t>
            </a:r>
          </a:p>
        </p:txBody>
      </p:sp>
      <p:sp>
        <p:nvSpPr>
          <p:cNvPr id="13" name="TextBox 12">
            <a:extLst>
              <a:ext uri="{FF2B5EF4-FFF2-40B4-BE49-F238E27FC236}">
                <a16:creationId xmlns:a16="http://schemas.microsoft.com/office/drawing/2014/main" id="{4115E6F8-68ED-6A4E-91CF-EECA91FFD310}"/>
              </a:ext>
            </a:extLst>
          </p:cNvPr>
          <p:cNvSpPr txBox="1"/>
          <p:nvPr/>
        </p:nvSpPr>
        <p:spPr>
          <a:xfrm>
            <a:off x="460429" y="920780"/>
            <a:ext cx="2659380" cy="4516108"/>
          </a:xfrm>
          <a:prstGeom prst="rect">
            <a:avLst/>
          </a:prstGeom>
          <a:noFill/>
        </p:spPr>
        <p:txBody>
          <a:bodyPr wrap="square">
            <a:spAutoFit/>
          </a:bodyPr>
          <a:lstStyle/>
          <a:p>
            <a:pPr marL="0" marR="0" indent="-228600">
              <a:lnSpc>
                <a:spcPct val="90000"/>
              </a:lnSpc>
              <a:spcBef>
                <a:spcPts val="0"/>
              </a:spcBef>
              <a:spcAft>
                <a:spcPts val="800"/>
              </a:spcAft>
              <a:buFont typeface="Arial" panose="020B0604020202020204" pitchFamily="34" charset="0"/>
              <a:buChar char="•"/>
            </a:pPr>
            <a:r>
              <a:rPr lang="en-US" sz="2400" b="1" dirty="0">
                <a:solidFill>
                  <a:schemeClr val="bg1"/>
                </a:solidFill>
                <a:effectLst/>
              </a:rPr>
              <a:t>5 Ways to Say Hello</a:t>
            </a:r>
            <a:br>
              <a:rPr lang="en-US" sz="2400" b="1" dirty="0">
                <a:solidFill>
                  <a:schemeClr val="bg1"/>
                </a:solidFill>
                <a:effectLst/>
              </a:rPr>
            </a:br>
            <a:r>
              <a:rPr lang="en-US" sz="2400" b="1" dirty="0">
                <a:solidFill>
                  <a:schemeClr val="bg1"/>
                </a:solidFill>
                <a:effectLst/>
              </a:rPr>
              <a:t>Time:</a:t>
            </a:r>
            <a:r>
              <a:rPr lang="en-US" sz="2400" dirty="0">
                <a:solidFill>
                  <a:schemeClr val="bg1"/>
                </a:solidFill>
                <a:effectLst/>
              </a:rPr>
              <a:t> 10 to 15 mins</a:t>
            </a:r>
          </a:p>
          <a:p>
            <a:pPr marL="0" marR="0" indent="-228600">
              <a:lnSpc>
                <a:spcPct val="90000"/>
              </a:lnSpc>
              <a:spcBef>
                <a:spcPts val="0"/>
              </a:spcBef>
              <a:spcAft>
                <a:spcPts val="800"/>
              </a:spcAft>
              <a:buFont typeface="Arial" panose="020B0604020202020204" pitchFamily="34" charset="0"/>
              <a:buChar char="•"/>
            </a:pPr>
            <a:r>
              <a:rPr lang="en-US" sz="2400" b="1" dirty="0">
                <a:solidFill>
                  <a:schemeClr val="bg1"/>
                </a:solidFill>
                <a:effectLst/>
              </a:rPr>
              <a:t>Say:</a:t>
            </a:r>
            <a:r>
              <a:rPr lang="en-US" sz="2400" dirty="0">
                <a:solidFill>
                  <a:schemeClr val="bg1"/>
                </a:solidFill>
                <a:effectLst/>
              </a:rPr>
              <a:t> “This activity provides energy, allows you to meet a range of people, and creates some learning links to the program content.” </a:t>
            </a:r>
          </a:p>
        </p:txBody>
      </p:sp>
      <p:sp>
        <p:nvSpPr>
          <p:cNvPr id="15" name="TextBox 14">
            <a:extLst>
              <a:ext uri="{FF2B5EF4-FFF2-40B4-BE49-F238E27FC236}">
                <a16:creationId xmlns:a16="http://schemas.microsoft.com/office/drawing/2014/main" id="{887EFF8B-91FF-4E45-BF57-77D20707E851}"/>
              </a:ext>
            </a:extLst>
          </p:cNvPr>
          <p:cNvSpPr txBox="1"/>
          <p:nvPr/>
        </p:nvSpPr>
        <p:spPr>
          <a:xfrm>
            <a:off x="4498255" y="4727084"/>
            <a:ext cx="6555347" cy="1759841"/>
          </a:xfrm>
          <a:prstGeom prst="rect">
            <a:avLst/>
          </a:prstGeom>
          <a:noFill/>
        </p:spPr>
        <p:txBody>
          <a:bodyPr wrap="square">
            <a:spAutoFit/>
          </a:bodyPr>
          <a:lstStyle/>
          <a:p>
            <a:pPr marL="914400" marR="0">
              <a:lnSpc>
                <a:spcPct val="107000"/>
              </a:lnSpc>
              <a:spcBef>
                <a:spcPts val="0"/>
              </a:spcBef>
              <a:spcAft>
                <a:spcPts val="0"/>
              </a:spcAft>
            </a:pPr>
            <a:r>
              <a:rPr lang="en-US" sz="1800" dirty="0">
                <a:effectLst/>
                <a:latin typeface="Helvetica Neue" panose="02000503000000020004" pitchFamily="2"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itchFamily="2" charset="2"/>
              <a:buBlip>
                <a:blip r:embed="rId2"/>
              </a:buBlip>
            </a:pPr>
            <a:r>
              <a:rPr lang="en-US" sz="1400" b="1" i="1" u="sng" dirty="0">
                <a:effectLst/>
                <a:latin typeface="Helvetica Neue" panose="02000503000000020004" pitchFamily="2" charset="0"/>
                <a:ea typeface="Helvetica Neue" panose="02000503000000020004" pitchFamily="2" charset="0"/>
                <a:cs typeface="Helvetica Neue" panose="02000503000000020004" pitchFamily="2" charset="0"/>
              </a:rPr>
              <a:t>Greetings per huddle round </a:t>
            </a:r>
            <a:endParaRPr lang="en-US" sz="1400" dirty="0">
              <a:effectLst/>
              <a:latin typeface="Helvetica Neue" panose="02000503000000020004" pitchFamily="2" charset="0"/>
              <a:ea typeface="Helvetica Neue" panose="02000503000000020004" pitchFamily="2" charset="0"/>
              <a:cs typeface="Helvetica Neue" panose="02000503000000020004" pitchFamily="2" charset="0"/>
            </a:endParaRPr>
          </a:p>
          <a:p>
            <a:pPr marL="342900" marR="0" lvl="0" indent="-342900">
              <a:lnSpc>
                <a:spcPct val="107000"/>
              </a:lnSpc>
              <a:spcBef>
                <a:spcPts val="0"/>
              </a:spcBef>
              <a:spcAft>
                <a:spcPts val="0"/>
              </a:spcAft>
              <a:buFont typeface="Symbol" pitchFamily="2" charset="2"/>
              <a:buBlip>
                <a:blip r:embed="rId2"/>
              </a:buBlip>
            </a:pP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1. Fist bump</a:t>
            </a:r>
          </a:p>
          <a:p>
            <a:pPr marL="342900" marR="0" lvl="0" indent="-342900">
              <a:lnSpc>
                <a:spcPct val="107000"/>
              </a:lnSpc>
              <a:spcBef>
                <a:spcPts val="0"/>
              </a:spcBef>
              <a:spcAft>
                <a:spcPts val="0"/>
              </a:spcAft>
              <a:buFont typeface="Symbol" pitchFamily="2" charset="2"/>
              <a:buBlip>
                <a:blip r:embed="rId2"/>
              </a:buBlip>
            </a:pP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2. Air high-5</a:t>
            </a:r>
          </a:p>
          <a:p>
            <a:pPr marL="342900" marR="0" lvl="0" indent="-342900">
              <a:lnSpc>
                <a:spcPct val="107000"/>
              </a:lnSpc>
              <a:spcBef>
                <a:spcPts val="0"/>
              </a:spcBef>
              <a:spcAft>
                <a:spcPts val="0"/>
              </a:spcAft>
              <a:buFont typeface="Symbol" pitchFamily="2" charset="2"/>
              <a:buBlip>
                <a:blip r:embed="rId2"/>
              </a:buBlip>
            </a:pP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3. Bow or head nod</a:t>
            </a:r>
          </a:p>
          <a:p>
            <a:pPr marL="342900" marR="0" lvl="0" indent="-342900">
              <a:lnSpc>
                <a:spcPct val="107000"/>
              </a:lnSpc>
              <a:spcBef>
                <a:spcPts val="0"/>
              </a:spcBef>
              <a:spcAft>
                <a:spcPts val="0"/>
              </a:spcAft>
              <a:buFont typeface="Symbol" pitchFamily="2" charset="2"/>
              <a:buBlip>
                <a:blip r:embed="rId2"/>
              </a:buBlip>
            </a:pP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4. Elbow bump</a:t>
            </a:r>
          </a:p>
          <a:p>
            <a:pPr marL="342900" marR="0" lvl="0" indent="-342900">
              <a:lnSpc>
                <a:spcPct val="107000"/>
              </a:lnSpc>
              <a:spcBef>
                <a:spcPts val="0"/>
              </a:spcBef>
              <a:spcAft>
                <a:spcPts val="800"/>
              </a:spcAft>
              <a:buFont typeface="Symbol" pitchFamily="2" charset="2"/>
              <a:buBlip>
                <a:blip r:embed="rId2"/>
              </a:buBlip>
            </a:pPr>
            <a:r>
              <a:rPr lang="en-US" sz="1400" dirty="0">
                <a:effectLst/>
                <a:latin typeface="Helvetica Neue" panose="02000503000000020004" pitchFamily="2" charset="0"/>
                <a:ea typeface="Helvetica Neue" panose="02000503000000020004" pitchFamily="2" charset="0"/>
                <a:cs typeface="Helvetica Neue" panose="02000503000000020004" pitchFamily="2" charset="0"/>
              </a:rPr>
              <a:t>5. Jelly Fish (fist bump followed by your hand acting like a jelly fish!)</a:t>
            </a:r>
          </a:p>
        </p:txBody>
      </p:sp>
    </p:spTree>
    <p:extLst>
      <p:ext uri="{BB962C8B-B14F-4D97-AF65-F5344CB8AC3E}">
        <p14:creationId xmlns:p14="http://schemas.microsoft.com/office/powerpoint/2010/main" val="2033504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A9F5A90-9DBD-DD4A-A346-517EF69B5C73}"/>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marL="0" marR="0" indent="-228600">
              <a:lnSpc>
                <a:spcPct val="90000"/>
              </a:lnSpc>
              <a:spcBef>
                <a:spcPts val="0"/>
              </a:spcBef>
              <a:spcAft>
                <a:spcPts val="800"/>
              </a:spcAft>
              <a:buFont typeface="Arial" panose="020B0604020202020204" pitchFamily="34" charset="0"/>
              <a:buChar char="•"/>
            </a:pPr>
            <a:r>
              <a:rPr lang="en-US" sz="2000" b="1" dirty="0">
                <a:effectLst/>
                <a:latin typeface="Helvetica Neue" panose="02000503000000020004" pitchFamily="2" charset="0"/>
                <a:ea typeface="Helvetica Neue" panose="02000503000000020004" pitchFamily="2" charset="0"/>
                <a:cs typeface="Helvetica Neue" panose="02000503000000020004" pitchFamily="2" charset="0"/>
              </a:rPr>
              <a:t>Compliment Throwdown</a:t>
            </a:r>
            <a:br>
              <a:rPr lang="en-US" sz="2000" b="1" dirty="0">
                <a:effectLst/>
                <a:latin typeface="Helvetica Neue" panose="02000503000000020004" pitchFamily="2" charset="0"/>
                <a:ea typeface="Helvetica Neue" panose="02000503000000020004" pitchFamily="2" charset="0"/>
                <a:cs typeface="Helvetica Neue" panose="02000503000000020004" pitchFamily="2" charset="0"/>
              </a:rPr>
            </a:br>
            <a:r>
              <a:rPr lang="en-US" sz="2000" b="1" dirty="0">
                <a:effectLst/>
                <a:latin typeface="Helvetica Neue" panose="02000503000000020004" pitchFamily="2" charset="0"/>
                <a:ea typeface="Helvetica Neue" panose="02000503000000020004" pitchFamily="2" charset="0"/>
                <a:cs typeface="Helvetica Neue" panose="02000503000000020004" pitchFamily="2" charset="0"/>
              </a:rPr>
              <a:t>Time: 10 mins</a:t>
            </a:r>
            <a:endParaRPr lang="en-US" sz="2000" dirty="0">
              <a:effectLst/>
              <a:latin typeface="Helvetica Neue" panose="02000503000000020004" pitchFamily="2" charset="0"/>
              <a:ea typeface="Helvetica Neue" panose="02000503000000020004" pitchFamily="2" charset="0"/>
              <a:cs typeface="Helvetica Neue" panose="02000503000000020004" pitchFamily="2" charset="0"/>
            </a:endParaRPr>
          </a:p>
          <a:p>
            <a:pPr marL="0" marR="0" indent="-228600">
              <a:lnSpc>
                <a:spcPct val="90000"/>
              </a:lnSpc>
              <a:spcBef>
                <a:spcPts val="0"/>
              </a:spcBef>
              <a:spcAft>
                <a:spcPts val="0"/>
              </a:spcAft>
              <a:buFont typeface="Arial" panose="020B0604020202020204" pitchFamily="34" charset="0"/>
              <a:buChar char="•"/>
            </a:pPr>
            <a:r>
              <a:rPr lang="en-US" sz="2000" dirty="0">
                <a:effectLst/>
                <a:latin typeface="Helvetica Neue" panose="02000503000000020004" pitchFamily="2" charset="0"/>
                <a:ea typeface="Helvetica Neue" panose="02000503000000020004" pitchFamily="2" charset="0"/>
                <a:cs typeface="Helvetica Neue" panose="02000503000000020004" pitchFamily="2" charset="0"/>
              </a:rPr>
              <a:t>We all know that paying someone a genuine compliment is win-win. We feel good about ourselves by sharing some kindness and the receiver of the compliment gets an unexpected and welcome boost.</a:t>
            </a:r>
          </a:p>
          <a:p>
            <a:pPr marL="0" marR="0" indent="-228600">
              <a:lnSpc>
                <a:spcPct val="90000"/>
              </a:lnSpc>
              <a:spcBef>
                <a:spcPts val="0"/>
              </a:spcBef>
              <a:spcAft>
                <a:spcPts val="0"/>
              </a:spcAft>
              <a:buFont typeface="Arial" panose="020B0604020202020204" pitchFamily="34" charset="0"/>
              <a:buChar char="•"/>
            </a:pPr>
            <a:r>
              <a:rPr lang="en-US" sz="2000" dirty="0">
                <a:effectLst/>
                <a:latin typeface="Helvetica Neue" panose="02000503000000020004" pitchFamily="2" charset="0"/>
                <a:ea typeface="Helvetica Neue" panose="02000503000000020004" pitchFamily="2" charset="0"/>
                <a:cs typeface="Helvetica Neue" panose="02000503000000020004" pitchFamily="2" charset="0"/>
              </a:rPr>
              <a:t>However, sometimes paying someone a compliment can be hard. We may not know what to say and we want to ensure we sound authentic. This fun activity gets people thinking about what skills they need to give effective compliments to residents and fellow partners.</a:t>
            </a:r>
          </a:p>
          <a:p>
            <a:pPr marL="0" marR="0" indent="-228600">
              <a:lnSpc>
                <a:spcPct val="90000"/>
              </a:lnSpc>
              <a:spcBef>
                <a:spcPts val="0"/>
              </a:spcBef>
              <a:spcAft>
                <a:spcPts val="800"/>
              </a:spcAft>
              <a:buFont typeface="Arial" panose="020B0604020202020204" pitchFamily="34" charset="0"/>
              <a:buChar char="•"/>
            </a:pPr>
            <a:r>
              <a:rPr lang="en-US" sz="2000" dirty="0">
                <a:effectLst/>
                <a:latin typeface="Helvetica Neue" panose="02000503000000020004" pitchFamily="2" charset="0"/>
                <a:ea typeface="Helvetica Neue" panose="02000503000000020004" pitchFamily="2" charset="0"/>
                <a:cs typeface="Helvetica Neue" panose="02000503000000020004" pitchFamily="2" charset="0"/>
              </a:rPr>
              <a:t> </a:t>
            </a:r>
          </a:p>
          <a:p>
            <a:pPr marL="342900" marR="0" lvl="0" indent="-228600">
              <a:lnSpc>
                <a:spcPct val="90000"/>
              </a:lnSpc>
              <a:spcBef>
                <a:spcPts val="0"/>
              </a:spcBef>
              <a:spcAft>
                <a:spcPts val="0"/>
              </a:spcAft>
              <a:buFont typeface="Arial" panose="020B0604020202020204" pitchFamily="34" charset="0"/>
              <a:buChar char="•"/>
            </a:pPr>
            <a:r>
              <a:rPr lang="en-US" sz="2000" dirty="0">
                <a:effectLst/>
                <a:latin typeface="Helvetica Neue" panose="02000503000000020004" pitchFamily="2" charset="0"/>
                <a:ea typeface="Helvetica Neue" panose="02000503000000020004" pitchFamily="2" charset="0"/>
                <a:cs typeface="Helvetica Neue" panose="02000503000000020004" pitchFamily="2" charset="0"/>
              </a:rPr>
              <a:t>Divide the group into two separate teams.</a:t>
            </a:r>
          </a:p>
          <a:p>
            <a:pPr marL="342900" marR="0" lvl="0" indent="-228600">
              <a:lnSpc>
                <a:spcPct val="90000"/>
              </a:lnSpc>
              <a:spcBef>
                <a:spcPts val="0"/>
              </a:spcBef>
              <a:spcAft>
                <a:spcPts val="0"/>
              </a:spcAft>
              <a:buFont typeface="Arial" panose="020B0604020202020204" pitchFamily="34" charset="0"/>
              <a:buChar char="•"/>
            </a:pPr>
            <a:r>
              <a:rPr lang="en-US" sz="2000" dirty="0">
                <a:effectLst/>
                <a:latin typeface="Helvetica Neue" panose="02000503000000020004" pitchFamily="2" charset="0"/>
                <a:ea typeface="Helvetica Neue" panose="02000503000000020004" pitchFamily="2" charset="0"/>
                <a:cs typeface="Helvetica Neue" panose="02000503000000020004" pitchFamily="2" charset="0"/>
              </a:rPr>
              <a:t>Each team forms a line facing each other i.e., each person will be directly facing a person from the other team. </a:t>
            </a:r>
          </a:p>
          <a:p>
            <a:pPr marL="342900" marR="0" lvl="0" indent="-228600">
              <a:lnSpc>
                <a:spcPct val="90000"/>
              </a:lnSpc>
              <a:spcBef>
                <a:spcPts val="0"/>
              </a:spcBef>
              <a:spcAft>
                <a:spcPts val="0"/>
              </a:spcAft>
              <a:buFont typeface="Arial" panose="020B0604020202020204" pitchFamily="34" charset="0"/>
              <a:buChar char="•"/>
            </a:pPr>
            <a:r>
              <a:rPr lang="en-US" sz="2000" dirty="0">
                <a:effectLst/>
                <a:latin typeface="Helvetica Neue" panose="02000503000000020004" pitchFamily="2" charset="0"/>
                <a:ea typeface="Helvetica Neue" panose="02000503000000020004" pitchFamily="2" charset="0"/>
                <a:cs typeface="Helvetica Neue" panose="02000503000000020004" pitchFamily="2" charset="0"/>
              </a:rPr>
              <a:t>If you have an odd number, you can ask one person to help you keep time and judge whether a compliment meets the required sta</a:t>
            </a:r>
            <a:r>
              <a:rPr lang="en-US" sz="2000" dirty="0">
                <a:effectLst/>
              </a:rPr>
              <a:t>ndard.</a:t>
            </a:r>
          </a:p>
        </p:txBody>
      </p:sp>
    </p:spTree>
    <p:extLst>
      <p:ext uri="{BB962C8B-B14F-4D97-AF65-F5344CB8AC3E}">
        <p14:creationId xmlns:p14="http://schemas.microsoft.com/office/powerpoint/2010/main" val="2851170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2E0A2E-04D3-F141-A2B6-FEE3F83C7F8D}"/>
              </a:ext>
            </a:extLst>
          </p:cNvPr>
          <p:cNvSpPr txBox="1"/>
          <p:nvPr/>
        </p:nvSpPr>
        <p:spPr>
          <a:xfrm>
            <a:off x="396240" y="245357"/>
            <a:ext cx="11795760" cy="5482976"/>
          </a:xfrm>
          <a:prstGeom prst="rect">
            <a:avLst/>
          </a:prstGeom>
          <a:noFill/>
        </p:spPr>
        <p:txBody>
          <a:bodyPr wrap="square">
            <a:spAutoFit/>
          </a:bodyPr>
          <a:lstStyle/>
          <a:p>
            <a:pPr marL="0" marR="0">
              <a:lnSpc>
                <a:spcPct val="107000"/>
              </a:lnSpc>
              <a:spcBef>
                <a:spcPts val="0"/>
              </a:spcBef>
              <a:spcAft>
                <a:spcPts val="800"/>
              </a:spcAft>
            </a:pPr>
            <a:r>
              <a:rPr lang="en-US" sz="3600" b="1" dirty="0">
                <a:effectLst/>
                <a:latin typeface="Helvetica Neue" panose="02000503000000020004" pitchFamily="2" charset="0"/>
                <a:ea typeface="Calibri" panose="020F0502020204030204" pitchFamily="34" charset="0"/>
                <a:cs typeface="Calibri" panose="020F0502020204030204" pitchFamily="34" charset="0"/>
              </a:rPr>
              <a:t>Compliment throw down</a:t>
            </a:r>
          </a:p>
          <a:p>
            <a:pPr marL="0" marR="0">
              <a:lnSpc>
                <a:spcPct val="107000"/>
              </a:lnSpc>
              <a:spcBef>
                <a:spcPts val="0"/>
              </a:spcBef>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br>
              <a:rPr lang="en-US" b="1" dirty="0">
                <a:solidFill>
                  <a:srgbClr val="000000"/>
                </a:solidFill>
                <a:effectLst/>
                <a:latin typeface="Helvetica Neue" panose="02000503000000020004" pitchFamily="2" charset="0"/>
                <a:ea typeface="Calibri" panose="020F0502020204030204" pitchFamily="34" charset="0"/>
                <a:cs typeface="Calibri" panose="020F0502020204030204" pitchFamily="34" charset="0"/>
              </a:rPr>
            </a:br>
            <a:r>
              <a:rPr lang="en-US" b="1"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Round 1</a:t>
            </a:r>
            <a:endParaRPr lang="en-US" dirty="0">
              <a:effectLst/>
              <a:latin typeface="Helvetica Neue" panose="02000503000000020004" pitchFamily="2" charset="0"/>
              <a:ea typeface="Helvetica Neue" panose="02000503000000020004" pitchFamily="2" charset="0"/>
              <a:cs typeface="Helvetica Neue" panose="02000503000000020004" pitchFamily="2" charset="0"/>
            </a:endParaRPr>
          </a:p>
          <a:p>
            <a:pPr marL="342900" marR="0" lvl="0" indent="-342900">
              <a:spcBef>
                <a:spcPts val="0"/>
              </a:spcBef>
              <a:spcAft>
                <a:spcPts val="0"/>
              </a:spcAft>
              <a:buFont typeface="Symbol" pitchFamily="2" charset="2"/>
              <a:buBlip>
                <a:blip r:embed="rId2"/>
              </a:buBlip>
            </a:pPr>
            <a:r>
              <a:rPr lang="en-US"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Starting from one end, the first player on Team One pays a compliment to the player directly opposite them on Team Two. The first player on Team Two then pays a compliment back to the first player on Team One.</a:t>
            </a:r>
            <a:endParaRPr lang="en-US" dirty="0">
              <a:effectLst/>
              <a:latin typeface="Helvetica Neue" panose="02000503000000020004" pitchFamily="2" charset="0"/>
              <a:ea typeface="Helvetica Neue" panose="02000503000000020004" pitchFamily="2" charset="0"/>
              <a:cs typeface="Helvetica Neue" panose="02000503000000020004" pitchFamily="2" charset="0"/>
            </a:endParaRPr>
          </a:p>
          <a:p>
            <a:pPr marL="342900" marR="0" lvl="0" indent="-342900">
              <a:spcBef>
                <a:spcPts val="0"/>
              </a:spcBef>
              <a:spcAft>
                <a:spcPts val="0"/>
              </a:spcAft>
              <a:buFont typeface="Symbol" pitchFamily="2" charset="2"/>
              <a:buBlip>
                <a:blip r:embed="rId2"/>
              </a:buBlip>
            </a:pPr>
            <a:r>
              <a:rPr lang="en-US"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We then move to the second pair who pay each other a compliment and so on until we reach the end of the line.</a:t>
            </a:r>
            <a:endParaRPr lang="en-US" dirty="0">
              <a:effectLst/>
              <a:latin typeface="Helvetica Neue" panose="02000503000000020004" pitchFamily="2" charset="0"/>
              <a:ea typeface="Helvetica Neue" panose="02000503000000020004" pitchFamily="2" charset="0"/>
              <a:cs typeface="Helvetica Neue" panose="02000503000000020004" pitchFamily="2" charset="0"/>
            </a:endParaRPr>
          </a:p>
          <a:p>
            <a:pPr marL="342900" marR="0" lvl="0" indent="-342900">
              <a:spcBef>
                <a:spcPts val="0"/>
              </a:spcBef>
              <a:spcAft>
                <a:spcPts val="0"/>
              </a:spcAft>
              <a:buFont typeface="Symbol" pitchFamily="2" charset="2"/>
              <a:buBlip>
                <a:blip r:embed="rId2"/>
              </a:buBlip>
            </a:pPr>
            <a:r>
              <a:rPr lang="en-US"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Compliments must be genuine and appropriate, and people must use the correct title (Mr. Ms., etc.) and the person’s last name.</a:t>
            </a:r>
            <a:endParaRPr lang="en-US" dirty="0">
              <a:effectLst/>
              <a:latin typeface="Helvetica Neue" panose="02000503000000020004" pitchFamily="2" charset="0"/>
              <a:ea typeface="Helvetica Neue" panose="02000503000000020004" pitchFamily="2" charset="0"/>
              <a:cs typeface="Helvetica Neue" panose="02000503000000020004" pitchFamily="2" charset="0"/>
            </a:endParaRPr>
          </a:p>
          <a:p>
            <a:pPr marL="342900" marR="0" lvl="0" indent="-342900">
              <a:spcBef>
                <a:spcPts val="0"/>
              </a:spcBef>
              <a:spcAft>
                <a:spcPts val="0"/>
              </a:spcAft>
              <a:buFont typeface="Symbol" pitchFamily="2" charset="2"/>
              <a:buBlip>
                <a:blip r:embed="rId2"/>
              </a:buBlip>
            </a:pPr>
            <a:r>
              <a:rPr lang="en-US"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Compliments can be like those previously heard, but cannot be identical i.e., to avoid people just repeating the same compliment.</a:t>
            </a:r>
            <a:endParaRPr lang="en-US" dirty="0">
              <a:effectLst/>
              <a:latin typeface="Helvetica Neue" panose="02000503000000020004" pitchFamily="2" charset="0"/>
              <a:ea typeface="Helvetica Neue" panose="02000503000000020004" pitchFamily="2" charset="0"/>
              <a:cs typeface="Helvetica Neue" panose="02000503000000020004" pitchFamily="2" charset="0"/>
            </a:endParaRPr>
          </a:p>
          <a:p>
            <a:pPr marL="342900" marR="0" lvl="0" indent="-342900">
              <a:spcBef>
                <a:spcPts val="0"/>
              </a:spcBef>
              <a:spcAft>
                <a:spcPts val="0"/>
              </a:spcAft>
              <a:buFont typeface="Symbol" pitchFamily="2" charset="2"/>
              <a:buBlip>
                <a:blip r:embed="rId2"/>
              </a:buBlip>
            </a:pPr>
            <a:r>
              <a:rPr lang="en-US"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Ideally, compliments should be directly related to the person receiving the compliment but can be general in nature provided the compliment would be relevant to most people.</a:t>
            </a:r>
            <a:endParaRPr lang="en-US" dirty="0">
              <a:effectLst/>
              <a:latin typeface="Helvetica Neue" panose="02000503000000020004" pitchFamily="2" charset="0"/>
              <a:ea typeface="Helvetica Neue" panose="02000503000000020004" pitchFamily="2" charset="0"/>
              <a:cs typeface="Helvetica Neue" panose="02000503000000020004" pitchFamily="2" charset="0"/>
            </a:endParaRPr>
          </a:p>
          <a:p>
            <a:pPr marL="342900" marR="0" lvl="0" indent="-342900">
              <a:spcBef>
                <a:spcPts val="0"/>
              </a:spcBef>
              <a:spcAft>
                <a:spcPts val="0"/>
              </a:spcAft>
              <a:buFont typeface="Symbol" pitchFamily="2" charset="2"/>
              <a:buBlip>
                <a:blip r:embed="rId2"/>
              </a:buBlip>
            </a:pPr>
            <a:r>
              <a:rPr lang="en-US"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Round 1 is a practice for The Throwdown so allow people to help each other out if they get stuck but encourage people to complete the activity as quickly as possible.</a:t>
            </a:r>
            <a:endParaRPr lang="en-US" dirty="0">
              <a:effectLst/>
              <a:latin typeface="Helvetica Neue" panose="02000503000000020004" pitchFamily="2" charset="0"/>
              <a:ea typeface="Helvetica Neue" panose="02000503000000020004" pitchFamily="2" charset="0"/>
              <a:cs typeface="Helvetica Neue" panose="02000503000000020004" pitchFamily="2" charset="0"/>
            </a:endParaRPr>
          </a:p>
          <a:p>
            <a:pPr marL="0" marR="0">
              <a:spcBef>
                <a:spcPts val="0"/>
              </a:spcBef>
              <a:spcAft>
                <a:spcPts val="0"/>
              </a:spcAft>
            </a:pPr>
            <a:r>
              <a:rPr lang="en-US" sz="180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 </a:t>
            </a:r>
            <a:endParaRPr lang="en-US" sz="20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915918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Rectangle 3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83A17B7-F130-124C-AD32-C72EF35BEBC4}"/>
              </a:ext>
            </a:extLst>
          </p:cNvPr>
          <p:cNvSpPr txBox="1"/>
          <p:nvPr/>
        </p:nvSpPr>
        <p:spPr>
          <a:xfrm>
            <a:off x="4810259" y="649480"/>
            <a:ext cx="6555347" cy="5546047"/>
          </a:xfrm>
          <a:prstGeom prst="rect">
            <a:avLst/>
          </a:prstGeom>
        </p:spPr>
        <p:txBody>
          <a:bodyPr vert="horz" lIns="91440" tIns="45720" rIns="91440" bIns="45720" rtlCol="0" anchor="ctr">
            <a:noAutofit/>
          </a:bodyPr>
          <a:lstStyle/>
          <a:p>
            <a:pPr marL="0" marR="0" indent="-228600">
              <a:lnSpc>
                <a:spcPct val="90000"/>
              </a:lnSpc>
              <a:spcBef>
                <a:spcPts val="0"/>
              </a:spcBef>
              <a:spcAft>
                <a:spcPts val="800"/>
              </a:spcAft>
              <a:buFont typeface="Arial" panose="020B0604020202020204" pitchFamily="34" charset="0"/>
              <a:buChar char="•"/>
            </a:pPr>
            <a:r>
              <a:rPr lang="en-US" b="1" dirty="0">
                <a:effectLst/>
                <a:latin typeface="Helvetica Neue" panose="02000503000000020004" pitchFamily="2" charset="0"/>
                <a:ea typeface="Helvetica Neue" panose="02000503000000020004" pitchFamily="2" charset="0"/>
                <a:cs typeface="Helvetica Neue" panose="02000503000000020004" pitchFamily="2" charset="0"/>
              </a:rPr>
              <a:t>Greatest Fan</a:t>
            </a:r>
            <a:br>
              <a:rPr lang="en-US" b="1" dirty="0">
                <a:effectLst/>
                <a:latin typeface="Helvetica Neue" panose="02000503000000020004" pitchFamily="2" charset="0"/>
                <a:ea typeface="Helvetica Neue" panose="02000503000000020004" pitchFamily="2" charset="0"/>
                <a:cs typeface="Helvetica Neue" panose="02000503000000020004" pitchFamily="2" charset="0"/>
              </a:rPr>
            </a:br>
            <a:r>
              <a:rPr lang="en-US" dirty="0">
                <a:effectLst/>
                <a:latin typeface="Helvetica Neue" panose="02000503000000020004" pitchFamily="2" charset="0"/>
                <a:ea typeface="Helvetica Neue" panose="02000503000000020004" pitchFamily="2" charset="0"/>
                <a:cs typeface="Helvetica Neue" panose="02000503000000020004" pitchFamily="2" charset="0"/>
              </a:rPr>
              <a:t>Time: 5 mins</a:t>
            </a:r>
          </a:p>
          <a:p>
            <a:pPr marL="0" marR="0" indent="-228600">
              <a:lnSpc>
                <a:spcPct val="90000"/>
              </a:lnSpc>
              <a:spcBef>
                <a:spcPts val="0"/>
              </a:spcBef>
              <a:spcAft>
                <a:spcPts val="800"/>
              </a:spcAft>
              <a:buFont typeface="Arial" panose="020B0604020202020204" pitchFamily="34" charset="0"/>
              <a:buChar char="•"/>
            </a:pPr>
            <a:r>
              <a:rPr lang="en-US" dirty="0">
                <a:effectLst/>
                <a:latin typeface="Helvetica Neue" panose="02000503000000020004" pitchFamily="2" charset="0"/>
                <a:ea typeface="Helvetica Neue" panose="02000503000000020004" pitchFamily="2" charset="0"/>
                <a:cs typeface="Helvetica Neue" panose="02000503000000020004" pitchFamily="2" charset="0"/>
              </a:rPr>
              <a:t>High energy activity that promotes supporting each other i.e., becoming each other’s Greatest Fan! Highlights the importance of creating win-win situations throughout the entire community i.e., we are all united in the direction we are heading.</a:t>
            </a:r>
          </a:p>
          <a:p>
            <a:pPr marL="342900" marR="0" lvl="0" indent="-228600">
              <a:lnSpc>
                <a:spcPct val="90000"/>
              </a:lnSpc>
              <a:spcBef>
                <a:spcPts val="0"/>
              </a:spcBef>
              <a:spcAft>
                <a:spcPts val="800"/>
              </a:spcAft>
              <a:buFont typeface="Arial" panose="020B0604020202020204" pitchFamily="34" charset="0"/>
              <a:buChar char="•"/>
            </a:pPr>
            <a:r>
              <a:rPr lang="en-US" dirty="0">
                <a:effectLst/>
                <a:latin typeface="Helvetica Neue" panose="02000503000000020004" pitchFamily="2" charset="0"/>
                <a:ea typeface="Helvetica Neue" panose="02000503000000020004" pitchFamily="2" charset="0"/>
                <a:cs typeface="Helvetica Neue" panose="02000503000000020004" pitchFamily="2" charset="0"/>
              </a:rPr>
              <a:t>Explain that the group is to play the ultimate game of rock, paper, scissors where you can become each other’s Greatest Fan.</a:t>
            </a:r>
          </a:p>
          <a:p>
            <a:pPr marL="342900" marR="0" lvl="0" indent="-228600">
              <a:lnSpc>
                <a:spcPct val="90000"/>
              </a:lnSpc>
              <a:spcBef>
                <a:spcPts val="0"/>
              </a:spcBef>
              <a:spcAft>
                <a:spcPts val="800"/>
              </a:spcAft>
              <a:buFont typeface="Arial" panose="020B0604020202020204" pitchFamily="34" charset="0"/>
              <a:buChar char="•"/>
            </a:pPr>
            <a:r>
              <a:rPr lang="en-US" dirty="0">
                <a:effectLst/>
                <a:latin typeface="Helvetica Neue" panose="02000503000000020004" pitchFamily="2" charset="0"/>
                <a:ea typeface="Helvetica Neue" panose="02000503000000020004" pitchFamily="2" charset="0"/>
                <a:cs typeface="Helvetica Neue" panose="02000503000000020004" pitchFamily="2" charset="0"/>
              </a:rPr>
              <a:t>In a moment, but not yet, everyone will find a partner - doesn't matter who - and challenge them to a game of rock, paper, scissors.</a:t>
            </a:r>
          </a:p>
          <a:p>
            <a:pPr marL="742950" marR="0" lvl="1" indent="-228600">
              <a:lnSpc>
                <a:spcPct val="90000"/>
              </a:lnSpc>
              <a:spcBef>
                <a:spcPts val="0"/>
              </a:spcBef>
              <a:spcAft>
                <a:spcPts val="800"/>
              </a:spcAft>
              <a:buFont typeface="Arial" panose="020B0604020202020204" pitchFamily="34" charset="0"/>
              <a:buChar char="•"/>
            </a:pPr>
            <a:r>
              <a:rPr lang="en-US" dirty="0">
                <a:effectLst/>
                <a:latin typeface="Helvetica Neue" panose="02000503000000020004" pitchFamily="2" charset="0"/>
                <a:ea typeface="Helvetica Neue" panose="02000503000000020004" pitchFamily="2" charset="0"/>
                <a:cs typeface="Helvetica Neue" panose="02000503000000020004" pitchFamily="2" charset="0"/>
              </a:rPr>
              <a:t>The trainer should demonstrate a game with a volunteer to avoid any confusion.</a:t>
            </a:r>
          </a:p>
          <a:p>
            <a:pPr marL="742950" marR="0" lvl="1" indent="-228600">
              <a:lnSpc>
                <a:spcPct val="90000"/>
              </a:lnSpc>
              <a:spcBef>
                <a:spcPts val="0"/>
              </a:spcBef>
              <a:spcAft>
                <a:spcPts val="800"/>
              </a:spcAft>
              <a:buFont typeface="Arial" panose="020B0604020202020204" pitchFamily="34" charset="0"/>
              <a:buChar char="•"/>
            </a:pPr>
            <a:r>
              <a:rPr lang="en-US" dirty="0">
                <a:effectLst/>
                <a:latin typeface="Helvetica Neue" panose="02000503000000020004" pitchFamily="2" charset="0"/>
                <a:ea typeface="Helvetica Neue" panose="02000503000000020004" pitchFamily="2" charset="0"/>
                <a:cs typeface="Helvetica Neue" panose="02000503000000020004" pitchFamily="2" charset="0"/>
              </a:rPr>
              <a:t>The trainer may also want to demonstrate, as enthusiastically and loudly as possible, the role of the Greatest Fan – see below.</a:t>
            </a:r>
          </a:p>
        </p:txBody>
      </p:sp>
    </p:spTree>
    <p:extLst>
      <p:ext uri="{BB962C8B-B14F-4D97-AF65-F5344CB8AC3E}">
        <p14:creationId xmlns:p14="http://schemas.microsoft.com/office/powerpoint/2010/main" val="849110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4FADD4-6F6D-BF40-94A8-020026FB6C84}"/>
              </a:ext>
            </a:extLst>
          </p:cNvPr>
          <p:cNvSpPr txBox="1"/>
          <p:nvPr/>
        </p:nvSpPr>
        <p:spPr>
          <a:xfrm>
            <a:off x="289560" y="151179"/>
            <a:ext cx="11361420" cy="6555641"/>
          </a:xfrm>
          <a:prstGeom prst="rect">
            <a:avLst/>
          </a:prstGeom>
          <a:noFill/>
        </p:spPr>
        <p:txBody>
          <a:bodyPr wrap="square">
            <a:spAutoFit/>
          </a:bodyPr>
          <a:lstStyle/>
          <a:p>
            <a:pPr marL="342900" marR="0" lvl="0" indent="-228600">
              <a:lnSpc>
                <a:spcPct val="90000"/>
              </a:lnSpc>
              <a:spcBef>
                <a:spcPts val="0"/>
              </a:spcBef>
              <a:spcAft>
                <a:spcPts val="800"/>
              </a:spcAft>
              <a:buFont typeface="Arial" panose="020B0604020202020204" pitchFamily="34" charset="0"/>
              <a:buChar char="•"/>
            </a:pPr>
            <a:r>
              <a:rPr lang="en-US" sz="2000" dirty="0">
                <a:effectLst/>
                <a:latin typeface="Helvetica Neue" panose="02000503000000020004" pitchFamily="2" charset="0"/>
                <a:ea typeface="Helvetica Neue" panose="02000503000000020004" pitchFamily="2" charset="0"/>
                <a:cs typeface="Helvetica Neue" panose="02000503000000020004" pitchFamily="2" charset="0"/>
              </a:rPr>
              <a:t>The person who loses the challenge now gets the honor of becoming the winner’s “Greatest Fan". They demonstrate this by standing behind the winner and if appropriate, placing their hands on their shoulders. </a:t>
            </a:r>
          </a:p>
          <a:p>
            <a:pPr marL="342900" marR="0" lvl="0" indent="-228600">
              <a:lnSpc>
                <a:spcPct val="90000"/>
              </a:lnSpc>
              <a:spcBef>
                <a:spcPts val="0"/>
              </a:spcBef>
              <a:spcAft>
                <a:spcPts val="800"/>
              </a:spcAft>
              <a:buFont typeface="Arial" panose="020B0604020202020204" pitchFamily="34" charset="0"/>
              <a:buChar char="•"/>
            </a:pPr>
            <a:r>
              <a:rPr lang="en-US" sz="2000" dirty="0">
                <a:effectLst/>
                <a:latin typeface="Helvetica Neue" panose="02000503000000020004" pitchFamily="2" charset="0"/>
                <a:ea typeface="Helvetica Neue" panose="02000503000000020004" pitchFamily="2" charset="0"/>
                <a:cs typeface="Helvetica Neue" panose="02000503000000020004" pitchFamily="2" charset="0"/>
              </a:rPr>
              <a:t>The role of the Greatest Fan is to cheer on their player loudly and enthusiastically.</a:t>
            </a:r>
          </a:p>
          <a:p>
            <a:pPr marL="342900" marR="0" lvl="0" indent="-228600">
              <a:lnSpc>
                <a:spcPct val="90000"/>
              </a:lnSpc>
              <a:spcBef>
                <a:spcPts val="0"/>
              </a:spcBef>
              <a:spcAft>
                <a:spcPts val="800"/>
              </a:spcAft>
              <a:buFont typeface="Arial" panose="020B0604020202020204" pitchFamily="34" charset="0"/>
              <a:buChar char="•"/>
            </a:pPr>
            <a:r>
              <a:rPr lang="en-US" sz="2000" dirty="0">
                <a:effectLst/>
                <a:latin typeface="Helvetica Neue" panose="02000503000000020004" pitchFamily="2" charset="0"/>
                <a:ea typeface="Helvetica Neue" panose="02000503000000020004" pitchFamily="2" charset="0"/>
                <a:cs typeface="Helvetica Neue" panose="02000503000000020004" pitchFamily="2" charset="0"/>
              </a:rPr>
              <a:t>The winner, with their Greatest Fan, behind them, finds another winning team to play.</a:t>
            </a:r>
          </a:p>
          <a:p>
            <a:pPr marL="342900" marR="0" lvl="0" indent="-228600">
              <a:lnSpc>
                <a:spcPct val="90000"/>
              </a:lnSpc>
              <a:spcBef>
                <a:spcPts val="0"/>
              </a:spcBef>
              <a:spcAft>
                <a:spcPts val="800"/>
              </a:spcAft>
              <a:buFont typeface="Arial" panose="020B0604020202020204" pitchFamily="34" charset="0"/>
              <a:buChar char="•"/>
            </a:pPr>
            <a:r>
              <a:rPr lang="en-US" sz="2000" dirty="0">
                <a:effectLst/>
                <a:latin typeface="Helvetica Neue" panose="02000503000000020004" pitchFamily="2" charset="0"/>
                <a:ea typeface="Helvetica Neue" panose="02000503000000020004" pitchFamily="2" charset="0"/>
                <a:cs typeface="Helvetica Neue" panose="02000503000000020004" pitchFamily="2" charset="0"/>
              </a:rPr>
              <a:t>The losing team now joins the winning team, standing behind them and cheering enthusiastically for their player (typically, people end up in a conga line behind their player).</a:t>
            </a:r>
          </a:p>
          <a:p>
            <a:pPr marL="342900" marR="0" lvl="0" indent="-228600">
              <a:lnSpc>
                <a:spcPct val="90000"/>
              </a:lnSpc>
              <a:spcBef>
                <a:spcPts val="0"/>
              </a:spcBef>
              <a:spcAft>
                <a:spcPts val="800"/>
              </a:spcAft>
              <a:buFont typeface="Arial" panose="020B0604020202020204" pitchFamily="34" charset="0"/>
              <a:buChar char="•"/>
            </a:pPr>
            <a:r>
              <a:rPr lang="en-US" sz="2000" dirty="0">
                <a:effectLst/>
                <a:latin typeface="Helvetica Neue" panose="02000503000000020004" pitchFamily="2" charset="0"/>
                <a:ea typeface="Helvetica Neue" panose="02000503000000020004" pitchFamily="2" charset="0"/>
                <a:cs typeface="Helvetica Neue" panose="02000503000000020004" pitchFamily="2" charset="0"/>
              </a:rPr>
              <a:t>Eventually, there will be two players in the "Showdown,” each cheered on by their group of Greatest Fans. </a:t>
            </a:r>
          </a:p>
          <a:p>
            <a:pPr marL="342900" marR="0" lvl="0" indent="-228600">
              <a:lnSpc>
                <a:spcPct val="90000"/>
              </a:lnSpc>
              <a:spcBef>
                <a:spcPts val="0"/>
              </a:spcBef>
              <a:spcAft>
                <a:spcPts val="800"/>
              </a:spcAft>
              <a:buFont typeface="Arial" panose="020B0604020202020204" pitchFamily="34" charset="0"/>
              <a:buChar char="•"/>
            </a:pPr>
            <a:r>
              <a:rPr lang="en-US" sz="2000" dirty="0">
                <a:effectLst/>
                <a:latin typeface="Helvetica Neue" panose="02000503000000020004" pitchFamily="2" charset="0"/>
                <a:ea typeface="Helvetica Neue" panose="02000503000000020004" pitchFamily="2" charset="0"/>
                <a:cs typeface="Helvetica Neue" panose="02000503000000020004" pitchFamily="2" charset="0"/>
              </a:rPr>
              <a:t>Preliminary rounds are just one game of rock, paper, scissors, with the Showdown being best of 3. </a:t>
            </a:r>
          </a:p>
          <a:p>
            <a:pPr marL="342900" marR="0" lvl="0" indent="-228600">
              <a:lnSpc>
                <a:spcPct val="90000"/>
              </a:lnSpc>
              <a:spcBef>
                <a:spcPts val="0"/>
              </a:spcBef>
              <a:spcAft>
                <a:spcPts val="800"/>
              </a:spcAft>
              <a:buFont typeface="Arial" panose="020B0604020202020204" pitchFamily="34" charset="0"/>
              <a:buChar char="•"/>
            </a:pPr>
            <a:r>
              <a:rPr lang="en-US" sz="2000" dirty="0">
                <a:effectLst/>
                <a:latin typeface="Helvetica Neue" panose="02000503000000020004" pitchFamily="2" charset="0"/>
                <a:ea typeface="Helvetica Neue" panose="02000503000000020004" pitchFamily="2" charset="0"/>
                <a:cs typeface="Helvetica Neue" panose="02000503000000020004" pitchFamily="2" charset="0"/>
              </a:rPr>
              <a:t>Losing team in the Showdown is asked to join the winning team and create a long conga line. </a:t>
            </a:r>
          </a:p>
          <a:p>
            <a:pPr marL="742950" marR="0" lvl="1" indent="-228600">
              <a:lnSpc>
                <a:spcPct val="90000"/>
              </a:lnSpc>
              <a:spcBef>
                <a:spcPts val="0"/>
              </a:spcBef>
              <a:spcAft>
                <a:spcPts val="800"/>
              </a:spcAft>
              <a:buFont typeface="Arial" panose="020B0604020202020204" pitchFamily="34" charset="0"/>
              <a:buChar char="•"/>
            </a:pPr>
            <a:r>
              <a:rPr lang="en-US" sz="2000" i="1" dirty="0">
                <a:effectLst/>
                <a:latin typeface="Helvetica Neue" panose="02000503000000020004" pitchFamily="2" charset="0"/>
                <a:ea typeface="Helvetica Neue" panose="02000503000000020004" pitchFamily="2" charset="0"/>
                <a:cs typeface="Helvetica Neue" panose="02000503000000020004" pitchFamily="2" charset="0"/>
              </a:rPr>
              <a:t>Note: This activity goes quickly, and the group may take a while to get going as they don’t fully understand the activity until they try it out. If this is the case, you may want to treat the first attempt as a practice and tell the group that they are now going live with round 2!</a:t>
            </a:r>
            <a:endParaRPr lang="en-US" sz="2000" dirty="0">
              <a:effectLst/>
              <a:latin typeface="Helvetica Neue" panose="02000503000000020004" pitchFamily="2" charset="0"/>
              <a:ea typeface="Helvetica Neue" panose="02000503000000020004" pitchFamily="2" charset="0"/>
              <a:cs typeface="Helvetica Neue" panose="02000503000000020004" pitchFamily="2" charset="0"/>
            </a:endParaRPr>
          </a:p>
          <a:p>
            <a:pPr marL="342900" marR="0" lvl="0" indent="-228600">
              <a:lnSpc>
                <a:spcPct val="90000"/>
              </a:lnSpc>
              <a:spcBef>
                <a:spcPts val="0"/>
              </a:spcBef>
              <a:spcAft>
                <a:spcPts val="800"/>
              </a:spcAft>
              <a:buFont typeface="Arial" panose="020B0604020202020204" pitchFamily="34" charset="0"/>
              <a:buChar char="•"/>
            </a:pPr>
            <a:r>
              <a:rPr lang="en-US" sz="2000" dirty="0">
                <a:effectLst/>
                <a:latin typeface="Helvetica Neue" panose="02000503000000020004" pitchFamily="2" charset="0"/>
                <a:ea typeface="Helvetica Neue" panose="02000503000000020004" pitchFamily="2" charset="0"/>
                <a:cs typeface="Helvetica Neue" panose="02000503000000020004" pitchFamily="2" charset="0"/>
              </a:rPr>
              <a:t>To keep the energy going, have the conga line move around the room cheering loudly for the ultimate winner.</a:t>
            </a:r>
          </a:p>
          <a:p>
            <a:pPr marL="342900" marR="0" lvl="0" indent="-228600">
              <a:lnSpc>
                <a:spcPct val="90000"/>
              </a:lnSpc>
              <a:spcBef>
                <a:spcPts val="0"/>
              </a:spcBef>
              <a:spcAft>
                <a:spcPts val="800"/>
              </a:spcAft>
              <a:buFont typeface="Arial" panose="020B0604020202020204" pitchFamily="34" charset="0"/>
              <a:buChar char="•"/>
            </a:pPr>
            <a:r>
              <a:rPr lang="en-US" sz="2000" dirty="0">
                <a:effectLst/>
                <a:latin typeface="Helvetica Neue" panose="02000503000000020004" pitchFamily="2" charset="0"/>
                <a:ea typeface="Helvetica Neue" panose="02000503000000020004" pitchFamily="2" charset="0"/>
                <a:cs typeface="Helvetica Neue" panose="02000503000000020004" pitchFamily="2" charset="0"/>
              </a:rPr>
              <a:t>Stop the conga line and ask, “raise your hand if you lost”. Typically, most people will raise their hand. Add “but I thought you all ended up on the winning team?” A bit of an obvious point, but most people get it!</a:t>
            </a:r>
          </a:p>
        </p:txBody>
      </p:sp>
    </p:spTree>
    <p:extLst>
      <p:ext uri="{BB962C8B-B14F-4D97-AF65-F5344CB8AC3E}">
        <p14:creationId xmlns:p14="http://schemas.microsoft.com/office/powerpoint/2010/main" val="30316447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8CDDD36-00CE-2A4E-B76A-B6047421D777}"/>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marL="0" marR="0" indent="-228600">
              <a:lnSpc>
                <a:spcPct val="90000"/>
              </a:lnSpc>
              <a:spcBef>
                <a:spcPts val="0"/>
              </a:spcBef>
              <a:spcAft>
                <a:spcPts val="600"/>
              </a:spcAft>
              <a:buFont typeface="Arial" panose="020B0604020202020204" pitchFamily="34" charset="0"/>
              <a:buChar char="•"/>
            </a:pPr>
            <a:r>
              <a:rPr lang="en-US" sz="1700" b="1" dirty="0">
                <a:effectLst/>
                <a:latin typeface="Helvetica Neue" panose="02000503000000020004" pitchFamily="2" charset="0"/>
                <a:ea typeface="Helvetica Neue" panose="02000503000000020004" pitchFamily="2" charset="0"/>
                <a:cs typeface="Helvetica Neue" panose="02000503000000020004" pitchFamily="2" charset="0"/>
              </a:rPr>
              <a:t>Stay-in-the-Game </a:t>
            </a:r>
            <a:br>
              <a:rPr lang="en-US" sz="1700" b="1" dirty="0">
                <a:effectLst/>
                <a:latin typeface="Helvetica Neue" panose="02000503000000020004" pitchFamily="2" charset="0"/>
                <a:ea typeface="Helvetica Neue" panose="02000503000000020004" pitchFamily="2" charset="0"/>
                <a:cs typeface="Helvetica Neue" panose="02000503000000020004" pitchFamily="2" charset="0"/>
              </a:rPr>
            </a:br>
            <a:r>
              <a:rPr lang="en-US" sz="1700" dirty="0">
                <a:effectLst/>
                <a:latin typeface="Helvetica Neue" panose="02000503000000020004" pitchFamily="2" charset="0"/>
                <a:ea typeface="Helvetica Neue" panose="02000503000000020004" pitchFamily="2" charset="0"/>
                <a:cs typeface="Helvetica Neue" panose="02000503000000020004" pitchFamily="2" charset="0"/>
              </a:rPr>
              <a:t>Time: 10 mins</a:t>
            </a:r>
          </a:p>
          <a:p>
            <a:pPr marR="0">
              <a:lnSpc>
                <a:spcPct val="90000"/>
              </a:lnSpc>
              <a:spcBef>
                <a:spcPts val="0"/>
              </a:spcBef>
              <a:spcAft>
                <a:spcPts val="600"/>
              </a:spcAft>
            </a:pPr>
            <a:endParaRPr lang="en-US" sz="1700" dirty="0">
              <a:effectLst/>
              <a:latin typeface="Helvetica Neue" panose="02000503000000020004" pitchFamily="2" charset="0"/>
              <a:ea typeface="Helvetica Neue" panose="02000503000000020004" pitchFamily="2" charset="0"/>
              <a:cs typeface="Helvetica Neue" panose="02000503000000020004" pitchFamily="2" charset="0"/>
            </a:endParaRPr>
          </a:p>
          <a:p>
            <a:pPr marL="0" marR="0" indent="-228600">
              <a:lnSpc>
                <a:spcPct val="90000"/>
              </a:lnSpc>
              <a:spcBef>
                <a:spcPts val="0"/>
              </a:spcBef>
              <a:spcAft>
                <a:spcPts val="600"/>
              </a:spcAft>
              <a:buFont typeface="Arial" panose="020B0604020202020204" pitchFamily="34" charset="0"/>
              <a:buChar char="•"/>
            </a:pPr>
            <a:r>
              <a:rPr lang="en-US" sz="1700" dirty="0">
                <a:effectLst/>
                <a:latin typeface="Helvetica Neue" panose="02000503000000020004" pitchFamily="2" charset="0"/>
                <a:ea typeface="Helvetica Neue" panose="02000503000000020004" pitchFamily="2" charset="0"/>
                <a:cs typeface="Helvetica Neue" panose="02000503000000020004" pitchFamily="2" charset="0"/>
              </a:rPr>
              <a:t>Fun energizer that highlights the ability to "stay in the game", recover from losses, and improve performance by adjusting strategy. Links specifically to service recovery and employing a growth mindset i.e., learning from your experiences.</a:t>
            </a:r>
          </a:p>
          <a:p>
            <a:pPr marL="342900" marR="0" lvl="0" indent="-228600">
              <a:lnSpc>
                <a:spcPct val="90000"/>
              </a:lnSpc>
              <a:spcBef>
                <a:spcPts val="0"/>
              </a:spcBef>
              <a:spcAft>
                <a:spcPts val="600"/>
              </a:spcAft>
              <a:buFont typeface="Arial" panose="020B0604020202020204" pitchFamily="34" charset="0"/>
              <a:buChar char="•"/>
            </a:pPr>
            <a:r>
              <a:rPr lang="en-US" sz="1700" dirty="0">
                <a:effectLst/>
                <a:latin typeface="Helvetica Neue" panose="02000503000000020004" pitchFamily="2" charset="0"/>
                <a:ea typeface="Helvetica Neue" panose="02000503000000020004" pitchFamily="2" charset="0"/>
                <a:cs typeface="Helvetica Neue" panose="02000503000000020004" pitchFamily="2" charset="0"/>
              </a:rPr>
              <a:t>Materials: Stay-in-the-Game cards. For a group of 40, you will need around 160 to 200 cards for the activity. The more cards you have, the longer you can play the game (and if the game is going too long just put away some of the cards.)</a:t>
            </a:r>
          </a:p>
          <a:p>
            <a:pPr marL="342900" marR="0" lvl="0" indent="-228600">
              <a:lnSpc>
                <a:spcPct val="90000"/>
              </a:lnSpc>
              <a:spcBef>
                <a:spcPts val="0"/>
              </a:spcBef>
              <a:spcAft>
                <a:spcPts val="600"/>
              </a:spcAft>
              <a:buFont typeface="Arial" panose="020B0604020202020204" pitchFamily="34" charset="0"/>
              <a:buChar char="•"/>
            </a:pPr>
            <a:r>
              <a:rPr lang="en-US" sz="1700" dirty="0">
                <a:effectLst/>
                <a:latin typeface="Helvetica Neue" panose="02000503000000020004" pitchFamily="2" charset="0"/>
                <a:ea typeface="Helvetica Neue" panose="02000503000000020004" pitchFamily="2" charset="0"/>
                <a:cs typeface="Helvetica Neue" panose="02000503000000020004" pitchFamily="2" charset="0"/>
              </a:rPr>
              <a:t>Stay-in-the Game cards have multiple pictures. Although each card in the deck is different, there is always 1 picture on each card that you can match to the same picture on any other card on the deck.</a:t>
            </a:r>
          </a:p>
          <a:p>
            <a:pPr marL="342900" marR="0" lvl="0" indent="-228600">
              <a:lnSpc>
                <a:spcPct val="90000"/>
              </a:lnSpc>
              <a:spcBef>
                <a:spcPts val="0"/>
              </a:spcBef>
              <a:spcAft>
                <a:spcPts val="600"/>
              </a:spcAft>
              <a:buFont typeface="Arial" panose="020B0604020202020204" pitchFamily="34" charset="0"/>
              <a:buChar char="•"/>
            </a:pPr>
            <a:r>
              <a:rPr lang="en-US" sz="1700" dirty="0">
                <a:effectLst/>
                <a:latin typeface="Helvetica Neue" panose="02000503000000020004" pitchFamily="2" charset="0"/>
                <a:ea typeface="Helvetica Neue" panose="02000503000000020004" pitchFamily="2" charset="0"/>
                <a:cs typeface="Helvetica Neue" panose="02000503000000020004" pitchFamily="2" charset="0"/>
              </a:rPr>
              <a:t>The group is invited to stand and enter a playing area - a large enough space for the entire group to mingle comfortably.</a:t>
            </a:r>
          </a:p>
        </p:txBody>
      </p:sp>
    </p:spTree>
    <p:extLst>
      <p:ext uri="{BB962C8B-B14F-4D97-AF65-F5344CB8AC3E}">
        <p14:creationId xmlns:p14="http://schemas.microsoft.com/office/powerpoint/2010/main" val="203000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1061D8-FE28-E046-92A5-F9AE2C2551B7}"/>
              </a:ext>
            </a:extLst>
          </p:cNvPr>
          <p:cNvSpPr txBox="1"/>
          <p:nvPr/>
        </p:nvSpPr>
        <p:spPr>
          <a:xfrm>
            <a:off x="1203960" y="795209"/>
            <a:ext cx="8001000" cy="5313186"/>
          </a:xfrm>
          <a:prstGeom prst="rect">
            <a:avLst/>
          </a:prstGeom>
          <a:noFill/>
        </p:spPr>
        <p:txBody>
          <a:bodyPr wrap="square">
            <a:spAutoFit/>
          </a:bodyPr>
          <a:lstStyle/>
          <a:p>
            <a:pPr marL="342900" marR="0" lvl="0" indent="-342900">
              <a:lnSpc>
                <a:spcPct val="107000"/>
              </a:lnSpc>
              <a:spcBef>
                <a:spcPts val="0"/>
              </a:spcBef>
              <a:spcAft>
                <a:spcPts val="0"/>
              </a:spcAft>
              <a:buFont typeface="Symbol" pitchFamily="2" charset="2"/>
              <a:buBlip>
                <a:blip r:embed="rId2"/>
              </a:buBlip>
            </a:pPr>
            <a:r>
              <a:rPr lang="en-US" sz="2000" dirty="0">
                <a:solidFill>
                  <a:srgbClr val="222222"/>
                </a:solidFill>
                <a:effectLst/>
                <a:latin typeface="Helvetica Neue" panose="02000503000000020004" pitchFamily="2" charset="0"/>
                <a:ea typeface="Helvetica Neue" panose="02000503000000020004" pitchFamily="2" charset="0"/>
                <a:cs typeface="Helvetica Neue" panose="02000503000000020004" pitchFamily="2" charset="0"/>
              </a:rPr>
              <a:t>Each person is given a card. </a:t>
            </a:r>
            <a:endParaRPr lang="en-US" sz="2000" dirty="0">
              <a:effectLst/>
              <a:latin typeface="Helvetica Neue" panose="02000503000000020004" pitchFamily="2" charset="0"/>
              <a:ea typeface="Helvetica Neue" panose="02000503000000020004" pitchFamily="2" charset="0"/>
              <a:cs typeface="Helvetica Neue" panose="02000503000000020004" pitchFamily="2" charset="0"/>
            </a:endParaRPr>
          </a:p>
          <a:p>
            <a:pPr marL="342900" marR="0" lvl="0" indent="-342900">
              <a:lnSpc>
                <a:spcPct val="107000"/>
              </a:lnSpc>
              <a:spcBef>
                <a:spcPts val="0"/>
              </a:spcBef>
              <a:spcAft>
                <a:spcPts val="0"/>
              </a:spcAft>
              <a:buFont typeface="Symbol" pitchFamily="2" charset="2"/>
              <a:buBlip>
                <a:blip r:embed="rId2"/>
              </a:buBlip>
            </a:pPr>
            <a:r>
              <a:rPr lang="en-US" sz="2000" dirty="0">
                <a:solidFill>
                  <a:srgbClr val="222222"/>
                </a:solidFill>
                <a:effectLst/>
                <a:latin typeface="Helvetica Neue" panose="02000503000000020004" pitchFamily="2" charset="0"/>
                <a:ea typeface="Helvetica Neue" panose="02000503000000020004" pitchFamily="2" charset="0"/>
                <a:cs typeface="Helvetica Neue" panose="02000503000000020004" pitchFamily="2" charset="0"/>
              </a:rPr>
              <a:t>Explain that all cards are different, but that you can always find one picture on their card that will have a match to every other single card in the deck.</a:t>
            </a:r>
            <a:endParaRPr lang="en-US" sz="2000" dirty="0">
              <a:effectLst/>
              <a:latin typeface="Helvetica Neue" panose="02000503000000020004" pitchFamily="2" charset="0"/>
              <a:ea typeface="Helvetica Neue" panose="02000503000000020004" pitchFamily="2" charset="0"/>
              <a:cs typeface="Helvetica Neue" panose="02000503000000020004" pitchFamily="2" charset="0"/>
            </a:endParaRPr>
          </a:p>
          <a:p>
            <a:pPr marL="342900" marR="0" lvl="0" indent="-342900">
              <a:lnSpc>
                <a:spcPct val="107000"/>
              </a:lnSpc>
              <a:spcBef>
                <a:spcPts val="0"/>
              </a:spcBef>
              <a:spcAft>
                <a:spcPts val="0"/>
              </a:spcAft>
              <a:buFont typeface="Symbol" pitchFamily="2" charset="2"/>
              <a:buBlip>
                <a:blip r:embed="rId2"/>
              </a:buBlip>
            </a:pPr>
            <a:r>
              <a:rPr lang="en-US" sz="2000" dirty="0">
                <a:solidFill>
                  <a:srgbClr val="222222"/>
                </a:solidFill>
                <a:effectLst/>
                <a:latin typeface="Helvetica Neue" panose="02000503000000020004" pitchFamily="2" charset="0"/>
                <a:ea typeface="Helvetica Neue" panose="02000503000000020004" pitchFamily="2" charset="0"/>
                <a:cs typeface="Helvetica Neue" panose="02000503000000020004" pitchFamily="2" charset="0"/>
              </a:rPr>
              <a:t>Invite the audience to check this by reviewing their card against several others. If anyone says they can't find a match, tell them they are not looking hard enough (nice metaphor here - sometimes we just focus on our differences and don't look for what we have in common.)</a:t>
            </a:r>
            <a:endParaRPr lang="en-US" sz="2000" dirty="0">
              <a:effectLst/>
              <a:latin typeface="Helvetica Neue" panose="02000503000000020004" pitchFamily="2" charset="0"/>
              <a:ea typeface="Helvetica Neue" panose="02000503000000020004" pitchFamily="2" charset="0"/>
              <a:cs typeface="Helvetica Neue" panose="02000503000000020004" pitchFamily="2" charset="0"/>
            </a:endParaRPr>
          </a:p>
          <a:p>
            <a:pPr marL="342900" marR="0" lvl="0" indent="-342900">
              <a:lnSpc>
                <a:spcPct val="107000"/>
              </a:lnSpc>
              <a:spcBef>
                <a:spcPts val="0"/>
              </a:spcBef>
              <a:spcAft>
                <a:spcPts val="0"/>
              </a:spcAft>
              <a:buFont typeface="Symbol" pitchFamily="2" charset="2"/>
              <a:buBlip>
                <a:blip r:embed="rId2"/>
              </a:buBlip>
            </a:pPr>
            <a:r>
              <a:rPr lang="en-US" sz="2000" dirty="0">
                <a:solidFill>
                  <a:srgbClr val="222222"/>
                </a:solidFill>
                <a:effectLst/>
                <a:latin typeface="Helvetica Neue" panose="02000503000000020004" pitchFamily="2" charset="0"/>
                <a:ea typeface="Helvetica Neue" panose="02000503000000020004" pitchFamily="2" charset="0"/>
                <a:cs typeface="Helvetica Neue" panose="02000503000000020004" pitchFamily="2" charset="0"/>
              </a:rPr>
              <a:t>If time, and if relevant, rather than just getting the audience to compare cards, you can ask them to find the unique connection on their cards. Once they have done this, have them have a quick conversation about what other connections they may have e.g., interests.</a:t>
            </a:r>
            <a:endParaRPr lang="en-US" sz="2000" dirty="0">
              <a:effectLst/>
              <a:latin typeface="Helvetica Neue" panose="02000503000000020004" pitchFamily="2" charset="0"/>
              <a:ea typeface="Helvetica Neue" panose="02000503000000020004" pitchFamily="2" charset="0"/>
              <a:cs typeface="Helvetica Neue" panose="02000503000000020004" pitchFamily="2" charset="0"/>
            </a:endParaRPr>
          </a:p>
          <a:p>
            <a:pPr marL="342900" marR="0" lvl="0" indent="-342900">
              <a:lnSpc>
                <a:spcPct val="107000"/>
              </a:lnSpc>
              <a:spcBef>
                <a:spcPts val="0"/>
              </a:spcBef>
              <a:spcAft>
                <a:spcPts val="0"/>
              </a:spcAft>
              <a:buFont typeface="Symbol" pitchFamily="2" charset="2"/>
              <a:buBlip>
                <a:blip r:embed="rId2"/>
              </a:buBlip>
            </a:pPr>
            <a:r>
              <a:rPr lang="en-US" sz="2000" dirty="0">
                <a:solidFill>
                  <a:srgbClr val="222222"/>
                </a:solidFill>
                <a:effectLst/>
                <a:latin typeface="Helvetica Neue" panose="02000503000000020004" pitchFamily="2" charset="0"/>
                <a:ea typeface="Helvetica Neue" panose="02000503000000020004" pitchFamily="2" charset="0"/>
                <a:cs typeface="Helvetica Neue" panose="02000503000000020004" pitchFamily="2" charset="0"/>
              </a:rPr>
              <a:t>Once everyone is satisfied that they will always be able to find a match, the main activity can begin:</a:t>
            </a:r>
            <a:endParaRPr lang="en-US" sz="20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911798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88A879-0B6A-8942-AD11-A6FB5B6AAB1F}"/>
              </a:ext>
            </a:extLst>
          </p:cNvPr>
          <p:cNvSpPr txBox="1"/>
          <p:nvPr/>
        </p:nvSpPr>
        <p:spPr>
          <a:xfrm>
            <a:off x="198120" y="955095"/>
            <a:ext cx="10713720" cy="5673733"/>
          </a:xfrm>
          <a:prstGeom prst="rect">
            <a:avLst/>
          </a:prstGeom>
          <a:noFill/>
        </p:spPr>
        <p:txBody>
          <a:bodyPr wrap="square">
            <a:spAutoFit/>
          </a:bodyPr>
          <a:lstStyle/>
          <a:p>
            <a:pPr marL="742950" marR="0" lvl="1" indent="-285750">
              <a:lnSpc>
                <a:spcPct val="107000"/>
              </a:lnSpc>
              <a:spcBef>
                <a:spcPts val="0"/>
              </a:spcBef>
              <a:spcAft>
                <a:spcPts val="0"/>
              </a:spcAft>
              <a:buFont typeface="Courier New" panose="02070309020205020404" pitchFamily="49" charset="0"/>
              <a:buChar char="o"/>
            </a:pPr>
            <a:r>
              <a:rPr lang="en-US" sz="2000" dirty="0">
                <a:solidFill>
                  <a:srgbClr val="222222"/>
                </a:solidFill>
                <a:effectLst/>
                <a:latin typeface="Helvetica Neue" panose="02000503000000020004" pitchFamily="2" charset="0"/>
                <a:ea typeface="Helvetica Neue" panose="02000503000000020004" pitchFamily="2" charset="0"/>
                <a:cs typeface="Helvetica Neue" panose="02000503000000020004" pitchFamily="2" charset="0"/>
              </a:rPr>
              <a:t>Explain that we are about to have a competition. </a:t>
            </a:r>
            <a:endParaRPr lang="en-US" sz="2000" dirty="0">
              <a:effectLst/>
              <a:latin typeface="Helvetica Neue" panose="02000503000000020004" pitchFamily="2" charset="0"/>
              <a:ea typeface="Helvetica Neue" panose="02000503000000020004" pitchFamily="2" charset="0"/>
              <a:cs typeface="Helvetica Neue" panose="02000503000000020004" pitchFamily="2" charset="0"/>
            </a:endParaRPr>
          </a:p>
          <a:p>
            <a:pPr marL="742950" marR="0" lvl="1" indent="-285750">
              <a:lnSpc>
                <a:spcPct val="107000"/>
              </a:lnSpc>
              <a:spcBef>
                <a:spcPts val="0"/>
              </a:spcBef>
              <a:spcAft>
                <a:spcPts val="0"/>
              </a:spcAft>
              <a:buFont typeface="Courier New" panose="02070309020205020404" pitchFamily="49" charset="0"/>
              <a:buChar char="o"/>
            </a:pPr>
            <a:r>
              <a:rPr lang="en-US" sz="2000" dirty="0">
                <a:solidFill>
                  <a:srgbClr val="222222"/>
                </a:solidFill>
                <a:effectLst/>
                <a:latin typeface="Helvetica Neue" panose="02000503000000020004" pitchFamily="2" charset="0"/>
                <a:ea typeface="Helvetica Neue" panose="02000503000000020004" pitchFamily="2" charset="0"/>
                <a:cs typeface="Helvetica Neue" panose="02000503000000020004" pitchFamily="2" charset="0"/>
              </a:rPr>
              <a:t>Everyone will find a partner and challenge them to a duel. </a:t>
            </a:r>
            <a:endParaRPr lang="en-US" sz="2000" dirty="0">
              <a:effectLst/>
              <a:latin typeface="Helvetica Neue" panose="02000503000000020004" pitchFamily="2" charset="0"/>
              <a:ea typeface="Helvetica Neue" panose="02000503000000020004" pitchFamily="2" charset="0"/>
              <a:cs typeface="Helvetica Neue" panose="02000503000000020004" pitchFamily="2" charset="0"/>
            </a:endParaRPr>
          </a:p>
          <a:p>
            <a:pPr marL="742950" marR="0" lvl="1" indent="-285750">
              <a:lnSpc>
                <a:spcPct val="107000"/>
              </a:lnSpc>
              <a:spcBef>
                <a:spcPts val="0"/>
              </a:spcBef>
              <a:spcAft>
                <a:spcPts val="0"/>
              </a:spcAft>
              <a:buFont typeface="Courier New" panose="02070309020205020404" pitchFamily="49" charset="0"/>
              <a:buChar char="o"/>
            </a:pPr>
            <a:r>
              <a:rPr lang="en-US" sz="2000" dirty="0">
                <a:solidFill>
                  <a:srgbClr val="222222"/>
                </a:solidFill>
                <a:effectLst/>
                <a:latin typeface="Helvetica Neue" panose="02000503000000020004" pitchFamily="2" charset="0"/>
                <a:ea typeface="Helvetica Neue" panose="02000503000000020004" pitchFamily="2" charset="0"/>
                <a:cs typeface="Helvetica Neue" panose="02000503000000020004" pitchFamily="2" charset="0"/>
              </a:rPr>
              <a:t>On the count of 3, each partnership will turn over their cards to reveal the multiple picture side.  The first one to shout out the matching picture WINS!</a:t>
            </a:r>
            <a:endParaRPr lang="en-US" sz="2000" dirty="0">
              <a:effectLst/>
              <a:latin typeface="Helvetica Neue" panose="02000503000000020004" pitchFamily="2" charset="0"/>
              <a:ea typeface="Helvetica Neue" panose="02000503000000020004" pitchFamily="2" charset="0"/>
              <a:cs typeface="Helvetica Neue" panose="02000503000000020004" pitchFamily="2" charset="0"/>
            </a:endParaRPr>
          </a:p>
          <a:p>
            <a:pPr marL="742950" marR="0" lvl="1" indent="-285750">
              <a:lnSpc>
                <a:spcPct val="107000"/>
              </a:lnSpc>
              <a:spcBef>
                <a:spcPts val="0"/>
              </a:spcBef>
              <a:spcAft>
                <a:spcPts val="0"/>
              </a:spcAft>
              <a:buFont typeface="Courier New" panose="02070309020205020404" pitchFamily="49" charset="0"/>
              <a:buChar char="o"/>
            </a:pPr>
            <a:r>
              <a:rPr lang="en-US" sz="2000" dirty="0">
                <a:solidFill>
                  <a:srgbClr val="222222"/>
                </a:solidFill>
                <a:effectLst/>
                <a:latin typeface="Helvetica Neue" panose="02000503000000020004" pitchFamily="2" charset="0"/>
                <a:ea typeface="Helvetica Neue" panose="02000503000000020004" pitchFamily="2" charset="0"/>
                <a:cs typeface="Helvetica Neue" panose="02000503000000020004" pitchFamily="2" charset="0"/>
              </a:rPr>
              <a:t>The winner takes their opponent's card and goes to find another person to play.</a:t>
            </a:r>
            <a:endParaRPr lang="en-US" sz="2000" dirty="0">
              <a:effectLst/>
              <a:latin typeface="Helvetica Neue" panose="02000503000000020004" pitchFamily="2" charset="0"/>
              <a:ea typeface="Helvetica Neue" panose="02000503000000020004" pitchFamily="2" charset="0"/>
              <a:cs typeface="Helvetica Neue" panose="02000503000000020004" pitchFamily="2" charset="0"/>
            </a:endParaRPr>
          </a:p>
          <a:p>
            <a:pPr marL="742950" marR="0" lvl="1" indent="-285750">
              <a:lnSpc>
                <a:spcPct val="107000"/>
              </a:lnSpc>
              <a:spcBef>
                <a:spcPts val="0"/>
              </a:spcBef>
              <a:spcAft>
                <a:spcPts val="0"/>
              </a:spcAft>
              <a:buFont typeface="Courier New" panose="02070309020205020404" pitchFamily="49" charset="0"/>
              <a:buChar char="o"/>
            </a:pPr>
            <a:r>
              <a:rPr lang="en-US" sz="2000" dirty="0">
                <a:solidFill>
                  <a:srgbClr val="222222"/>
                </a:solidFill>
                <a:effectLst/>
                <a:latin typeface="Helvetica Neue" panose="02000503000000020004" pitchFamily="2" charset="0"/>
                <a:ea typeface="Helvetica Neue" panose="02000503000000020004" pitchFamily="2" charset="0"/>
                <a:cs typeface="Helvetica Neue" panose="02000503000000020004" pitchFamily="2" charset="0"/>
              </a:rPr>
              <a:t>The winner now has two cards (and if they win the next game, they will have more cards). However, even if you have multiple cards, you always play as if you just have one (people hold them in a batch. The trainer may need to demonstrate this.)</a:t>
            </a:r>
            <a:endParaRPr lang="en-US" sz="2000" dirty="0">
              <a:effectLst/>
              <a:latin typeface="Helvetica Neue" panose="02000503000000020004" pitchFamily="2" charset="0"/>
              <a:ea typeface="Helvetica Neue" panose="02000503000000020004" pitchFamily="2" charset="0"/>
              <a:cs typeface="Helvetica Neue" panose="02000503000000020004" pitchFamily="2" charset="0"/>
            </a:endParaRPr>
          </a:p>
          <a:p>
            <a:pPr marL="742950" marR="0" lvl="1" indent="-285750">
              <a:lnSpc>
                <a:spcPct val="107000"/>
              </a:lnSpc>
              <a:spcBef>
                <a:spcPts val="0"/>
              </a:spcBef>
              <a:spcAft>
                <a:spcPts val="0"/>
              </a:spcAft>
              <a:buFont typeface="Courier New" panose="02070309020205020404" pitchFamily="49" charset="0"/>
              <a:buChar char="o"/>
            </a:pPr>
            <a:r>
              <a:rPr lang="en-US" sz="2000" dirty="0">
                <a:solidFill>
                  <a:srgbClr val="222222"/>
                </a:solidFill>
                <a:effectLst/>
                <a:latin typeface="Helvetica Neue" panose="02000503000000020004" pitchFamily="2" charset="0"/>
                <a:ea typeface="Helvetica Neue" panose="02000503000000020004" pitchFamily="2" charset="0"/>
                <a:cs typeface="Helvetica Neue" panose="02000503000000020004" pitchFamily="2" charset="0"/>
              </a:rPr>
              <a:t>If you lose, you give over your whole batch, whether it’s just one card or several.</a:t>
            </a:r>
            <a:endParaRPr lang="en-US" sz="2000" dirty="0">
              <a:effectLst/>
              <a:latin typeface="Helvetica Neue" panose="02000503000000020004" pitchFamily="2" charset="0"/>
              <a:ea typeface="Helvetica Neue" panose="02000503000000020004" pitchFamily="2" charset="0"/>
              <a:cs typeface="Helvetica Neue" panose="02000503000000020004" pitchFamily="2" charset="0"/>
            </a:endParaRPr>
          </a:p>
          <a:p>
            <a:pPr marL="742950" marR="0" lvl="1" indent="-285750">
              <a:lnSpc>
                <a:spcPct val="107000"/>
              </a:lnSpc>
              <a:spcBef>
                <a:spcPts val="0"/>
              </a:spcBef>
              <a:spcAft>
                <a:spcPts val="0"/>
              </a:spcAft>
              <a:buFont typeface="Courier New" panose="02070309020205020404" pitchFamily="49" charset="0"/>
              <a:buChar char="o"/>
            </a:pPr>
            <a:r>
              <a:rPr lang="en-US" sz="2000" dirty="0">
                <a:solidFill>
                  <a:srgbClr val="222222"/>
                </a:solidFill>
                <a:effectLst/>
                <a:latin typeface="Helvetica Neue" panose="02000503000000020004" pitchFamily="2" charset="0"/>
                <a:ea typeface="Helvetica Neue" panose="02000503000000020004" pitchFamily="2" charset="0"/>
                <a:cs typeface="Helvetica Neue" panose="02000503000000020004" pitchFamily="2" charset="0"/>
              </a:rPr>
              <a:t>However, if you lose and now have no cards, you are STILL IN THE GAME! Find the trainer who will give you a new card so you can go challenge someone (Trainers – this is where you need your spare batch of cards – the more you have to give out, the longer the activity can last.)</a:t>
            </a:r>
            <a:endParaRPr lang="en-US" sz="2000" dirty="0">
              <a:effectLst/>
              <a:latin typeface="Helvetica Neue" panose="02000503000000020004" pitchFamily="2" charset="0"/>
              <a:ea typeface="Helvetica Neue" panose="02000503000000020004" pitchFamily="2" charset="0"/>
              <a:cs typeface="Helvetica Neue" panose="02000503000000020004" pitchFamily="2" charset="0"/>
            </a:endParaRPr>
          </a:p>
          <a:p>
            <a:pPr marL="742950" marR="0" lvl="1" indent="-285750">
              <a:lnSpc>
                <a:spcPct val="107000"/>
              </a:lnSpc>
              <a:spcBef>
                <a:spcPts val="0"/>
              </a:spcBef>
              <a:spcAft>
                <a:spcPts val="0"/>
              </a:spcAft>
              <a:buFont typeface="Courier New" panose="02070309020205020404" pitchFamily="49" charset="0"/>
              <a:buChar char="o"/>
            </a:pPr>
            <a:r>
              <a:rPr lang="en-US" sz="2000" dirty="0">
                <a:solidFill>
                  <a:srgbClr val="222222"/>
                </a:solidFill>
                <a:effectLst/>
                <a:latin typeface="Helvetica Neue" panose="02000503000000020004" pitchFamily="2" charset="0"/>
                <a:ea typeface="Helvetica Neue" panose="02000503000000020004" pitchFamily="2" charset="0"/>
                <a:cs typeface="Helvetica Neue" panose="02000503000000020004" pitchFamily="2" charset="0"/>
              </a:rPr>
              <a:t>Make it clear that this is rapid fire – if you are holding cards, you must challenge someone immediately – no hiding!</a:t>
            </a:r>
            <a:endParaRPr lang="en-US" sz="2000" dirty="0">
              <a:effectLst/>
              <a:latin typeface="Helvetica Neue" panose="02000503000000020004" pitchFamily="2" charset="0"/>
              <a:ea typeface="Helvetica Neue" panose="02000503000000020004" pitchFamily="2" charset="0"/>
              <a:cs typeface="Helvetica Neue" panose="02000503000000020004" pitchFamily="2" charset="0"/>
            </a:endParaRPr>
          </a:p>
          <a:p>
            <a:pPr marL="742950" marR="0" lvl="1" indent="-285750">
              <a:lnSpc>
                <a:spcPct val="107000"/>
              </a:lnSpc>
              <a:spcBef>
                <a:spcPts val="0"/>
              </a:spcBef>
              <a:spcAft>
                <a:spcPts val="0"/>
              </a:spcAft>
              <a:buFont typeface="Courier New" panose="02070309020205020404" pitchFamily="49" charset="0"/>
              <a:buChar char="o"/>
            </a:pPr>
            <a:r>
              <a:rPr lang="en-US" sz="2000" dirty="0">
                <a:solidFill>
                  <a:srgbClr val="222222"/>
                </a:solidFill>
                <a:effectLst/>
                <a:latin typeface="Helvetica Neue" panose="02000503000000020004" pitchFamily="2" charset="0"/>
                <a:ea typeface="Helvetica Neue" panose="02000503000000020004" pitchFamily="2" charset="0"/>
                <a:cs typeface="Helvetica Neue" panose="02000503000000020004" pitchFamily="2" charset="0"/>
              </a:rPr>
              <a:t>Trainers - watch out for typical behaviors a</a:t>
            </a:r>
            <a:r>
              <a:rPr lang="en-US" sz="2000" dirty="0">
                <a:solidFill>
                  <a:srgbClr val="222222"/>
                </a:solidFill>
                <a:effectLst/>
                <a:latin typeface="Helvetica Neue" panose="02000503000000020004" pitchFamily="2" charset="0"/>
                <a:ea typeface="Times New Roman" panose="02020603050405020304" pitchFamily="18" charset="0"/>
                <a:cs typeface="Calibri" panose="020F0502020204030204" pitchFamily="34" charset="0"/>
              </a:rPr>
              <a:t>s these may be useful observations in the debrief:</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4118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C1DAD9-912E-874D-8E2A-9755F95761CA}"/>
              </a:ext>
            </a:extLst>
          </p:cNvPr>
          <p:cNvSpPr txBox="1"/>
          <p:nvPr/>
        </p:nvSpPr>
        <p:spPr>
          <a:xfrm>
            <a:off x="1341120" y="853440"/>
            <a:ext cx="8290560" cy="4814010"/>
          </a:xfrm>
          <a:prstGeom prst="rect">
            <a:avLst/>
          </a:prstGeom>
          <a:noFill/>
        </p:spPr>
        <p:txBody>
          <a:bodyPr wrap="square">
            <a:spAutoFit/>
          </a:bodyPr>
          <a:lstStyle/>
          <a:p>
            <a:pPr marL="1143000" marR="0" lvl="2" indent="-228600">
              <a:lnSpc>
                <a:spcPct val="107000"/>
              </a:lnSpc>
              <a:spcBef>
                <a:spcPts val="0"/>
              </a:spcBef>
              <a:spcAft>
                <a:spcPts val="0"/>
              </a:spcAft>
              <a:buFont typeface="Wingdings" pitchFamily="2" charset="2"/>
              <a:buChar char=""/>
            </a:pPr>
            <a:r>
              <a:rPr lang="en-US" sz="2400" dirty="0">
                <a:solidFill>
                  <a:srgbClr val="222222"/>
                </a:solidFill>
                <a:effectLst/>
                <a:latin typeface="Helvetica Neue" panose="02000503000000020004" pitchFamily="2" charset="0"/>
                <a:ea typeface="Helvetica Neue" panose="02000503000000020004" pitchFamily="2" charset="0"/>
                <a:cs typeface="Helvetica Neue" panose="02000503000000020004" pitchFamily="2" charset="0"/>
              </a:rPr>
              <a:t>Some people may start changing their strategy to avoid losing - they may start studying their cards before playing or they may try and avoid playing particularly if they are holding a big batch of cards. </a:t>
            </a:r>
            <a:endParaRPr lang="en-US" sz="2400" dirty="0">
              <a:effectLst/>
              <a:latin typeface="Helvetica Neue" panose="02000503000000020004" pitchFamily="2" charset="0"/>
              <a:ea typeface="Helvetica Neue" panose="02000503000000020004" pitchFamily="2" charset="0"/>
              <a:cs typeface="Helvetica Neue" panose="02000503000000020004" pitchFamily="2" charset="0"/>
            </a:endParaRPr>
          </a:p>
          <a:p>
            <a:pPr marL="1143000" marR="0" lvl="2" indent="-228600">
              <a:lnSpc>
                <a:spcPct val="107000"/>
              </a:lnSpc>
              <a:spcBef>
                <a:spcPts val="0"/>
              </a:spcBef>
              <a:spcAft>
                <a:spcPts val="0"/>
              </a:spcAft>
              <a:buFont typeface="Wingdings" pitchFamily="2" charset="2"/>
              <a:buChar char=""/>
            </a:pPr>
            <a:r>
              <a:rPr lang="en-US" sz="2400" dirty="0">
                <a:solidFill>
                  <a:srgbClr val="222222"/>
                </a:solidFill>
                <a:effectLst/>
                <a:latin typeface="Helvetica Neue" panose="02000503000000020004" pitchFamily="2" charset="0"/>
                <a:ea typeface="Helvetica Neue" panose="02000503000000020004" pitchFamily="2" charset="0"/>
                <a:cs typeface="Helvetica Neue" panose="02000503000000020004" pitchFamily="2" charset="0"/>
              </a:rPr>
              <a:t>Watch out for people who frequently lose. They may do a lot of negative self-talk when picking up a new card e.g. "I’m terrible at this”. </a:t>
            </a:r>
            <a:endParaRPr lang="en-US" sz="2400" dirty="0">
              <a:effectLst/>
              <a:latin typeface="Helvetica Neue" panose="02000503000000020004" pitchFamily="2" charset="0"/>
              <a:ea typeface="Helvetica Neue" panose="02000503000000020004" pitchFamily="2" charset="0"/>
              <a:cs typeface="Helvetica Neue" panose="02000503000000020004" pitchFamily="2" charset="0"/>
            </a:endParaRPr>
          </a:p>
          <a:p>
            <a:pPr marL="742950" marR="0" lvl="1" indent="-285750">
              <a:lnSpc>
                <a:spcPct val="107000"/>
              </a:lnSpc>
              <a:spcBef>
                <a:spcPts val="0"/>
              </a:spcBef>
              <a:spcAft>
                <a:spcPts val="0"/>
              </a:spcAft>
              <a:buFont typeface="Courier New" panose="02070309020205020404" pitchFamily="49" charset="0"/>
              <a:buChar char="o"/>
            </a:pPr>
            <a:r>
              <a:rPr lang="en-US" sz="2400" dirty="0">
                <a:solidFill>
                  <a:srgbClr val="222222"/>
                </a:solidFill>
                <a:effectLst/>
                <a:latin typeface="Helvetica Neue" panose="02000503000000020004" pitchFamily="2" charset="0"/>
                <a:ea typeface="Helvetica Neue" panose="02000503000000020004" pitchFamily="2" charset="0"/>
                <a:cs typeface="Helvetica Neue" panose="02000503000000020004" pitchFamily="2" charset="0"/>
              </a:rPr>
              <a:t>Although people can stay in the game, eventually the Trainer will run out of cards and the game will come down to final participants and ultimately a winner. As people run out of cards, encourage them to “stay in the game” by supporting the people still playing.</a:t>
            </a:r>
            <a:endParaRPr lang="en-US" sz="24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612594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799AE-D1BC-4F43-B5AA-96BEC958EBC4}"/>
              </a:ext>
            </a:extLst>
          </p:cNvPr>
          <p:cNvSpPr>
            <a:spLocks noGrp="1"/>
          </p:cNvSpPr>
          <p:nvPr>
            <p:ph type="title"/>
          </p:nvPr>
        </p:nvSpPr>
        <p:spPr/>
        <p:txBody>
          <a:bodyPr/>
          <a:lstStyle/>
          <a:p>
            <a:br>
              <a:rPr lang="en-US" dirty="0"/>
            </a:br>
            <a:r>
              <a:rPr lang="en-US" dirty="0"/>
              <a:t>Training Overview </a:t>
            </a:r>
          </a:p>
        </p:txBody>
      </p:sp>
      <p:sp>
        <p:nvSpPr>
          <p:cNvPr id="3" name="Content Placeholder 2">
            <a:extLst>
              <a:ext uri="{FF2B5EF4-FFF2-40B4-BE49-F238E27FC236}">
                <a16:creationId xmlns:a16="http://schemas.microsoft.com/office/drawing/2014/main" id="{67F792E1-A19F-D94F-9CBF-86096A6A2A8F}"/>
              </a:ext>
            </a:extLst>
          </p:cNvPr>
          <p:cNvSpPr>
            <a:spLocks noGrp="1"/>
          </p:cNvSpPr>
          <p:nvPr>
            <p:ph idx="1"/>
          </p:nvPr>
        </p:nvSpPr>
        <p:spPr>
          <a:xfrm>
            <a:off x="466403" y="1463040"/>
            <a:ext cx="11159540" cy="4624251"/>
          </a:xfrm>
        </p:spPr>
        <p:txBody>
          <a:bodyPr>
            <a:normAutofit fontScale="70000" lnSpcReduction="20000"/>
          </a:bodyPr>
          <a:lstStyle/>
          <a:p>
            <a:pPr marL="0" indent="0">
              <a:buNone/>
            </a:pPr>
            <a:r>
              <a:rPr lang="en-US" sz="4400" dirty="0">
                <a:latin typeface="Avenir Next" panose="020B0503020202020204" pitchFamily="34" charset="0"/>
                <a:cs typeface="Arial" panose="020B0604020202020204" pitchFamily="34" charset="0"/>
              </a:rPr>
              <a:t> </a:t>
            </a:r>
          </a:p>
          <a:p>
            <a:pPr lvl="1" indent="0">
              <a:spcBef>
                <a:spcPts val="0"/>
              </a:spcBef>
              <a:buNone/>
            </a:pPr>
            <a:endParaRPr lang="en-US" sz="4400" b="1" dirty="0">
              <a:latin typeface="Avenir Next" panose="020B0503020202020204" pitchFamily="34" charset="0"/>
              <a:ea typeface="Calibri" panose="020F0502020204030204" pitchFamily="34" charset="0"/>
              <a:cs typeface="Arial" panose="020B0604020202020204" pitchFamily="34" charset="0"/>
            </a:endParaRPr>
          </a:p>
          <a:p>
            <a:pPr lvl="1" indent="0">
              <a:lnSpc>
                <a:spcPct val="160000"/>
              </a:lnSpc>
              <a:spcBef>
                <a:spcPts val="0"/>
              </a:spcBef>
              <a:buNone/>
            </a:pPr>
            <a:r>
              <a:rPr lang="en-US" sz="4400" b="1" dirty="0"/>
              <a:t>Module 1: Conducting Effective Training</a:t>
            </a:r>
          </a:p>
          <a:p>
            <a:pPr lvl="1" indent="0">
              <a:lnSpc>
                <a:spcPct val="160000"/>
              </a:lnSpc>
              <a:spcBef>
                <a:spcPts val="0"/>
              </a:spcBef>
              <a:buNone/>
            </a:pPr>
            <a:r>
              <a:rPr lang="en-US" sz="4400" b="1" dirty="0"/>
              <a:t>Module 2: Overview of Program Agenda   </a:t>
            </a:r>
          </a:p>
          <a:p>
            <a:pPr lvl="1" indent="0">
              <a:lnSpc>
                <a:spcPct val="160000"/>
              </a:lnSpc>
              <a:spcBef>
                <a:spcPts val="0"/>
              </a:spcBef>
              <a:buNone/>
            </a:pPr>
            <a:r>
              <a:rPr lang="en-US" sz="4400" b="1" dirty="0"/>
              <a:t>Module 3: Overview of the Training Program Workbook</a:t>
            </a:r>
          </a:p>
          <a:p>
            <a:pPr lvl="1" indent="0">
              <a:lnSpc>
                <a:spcPct val="160000"/>
              </a:lnSpc>
              <a:spcBef>
                <a:spcPts val="0"/>
              </a:spcBef>
              <a:buNone/>
            </a:pPr>
            <a:r>
              <a:rPr lang="en-US" sz="4400" b="1" dirty="0"/>
              <a:t>Module 4: Facilitating Icebreakers and Breakouts  </a:t>
            </a:r>
          </a:p>
          <a:p>
            <a:pPr marL="0" indent="0">
              <a:lnSpc>
                <a:spcPct val="160000"/>
              </a:lnSpc>
              <a:buNone/>
            </a:pPr>
            <a:br>
              <a:rPr lang="en-US" sz="3600" dirty="0">
                <a:latin typeface="Avenir Next" panose="020B0503020202020204" pitchFamily="34" charset="0"/>
                <a:ea typeface="Calibri" panose="020F0502020204030204" pitchFamily="34" charset="0"/>
              </a:rPr>
            </a:br>
            <a:endParaRPr lang="en-US" sz="3600" dirty="0">
              <a:latin typeface="Avenir Next" panose="020B0503020202020204" pitchFamily="34" charset="0"/>
            </a:endParaRPr>
          </a:p>
        </p:txBody>
      </p:sp>
    </p:spTree>
    <p:extLst>
      <p:ext uri="{BB962C8B-B14F-4D97-AF65-F5344CB8AC3E}">
        <p14:creationId xmlns:p14="http://schemas.microsoft.com/office/powerpoint/2010/main" val="1630550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3C46B-7CF7-DB49-B316-4BB3FC3865E1}"/>
              </a:ext>
            </a:extLst>
          </p:cNvPr>
          <p:cNvSpPr>
            <a:spLocks noGrp="1"/>
          </p:cNvSpPr>
          <p:nvPr>
            <p:ph type="title"/>
          </p:nvPr>
        </p:nvSpPr>
        <p:spPr/>
        <p:txBody>
          <a:bodyPr>
            <a:normAutofit/>
          </a:bodyPr>
          <a:lstStyle/>
          <a:p>
            <a:br>
              <a:rPr lang="en-US" dirty="0"/>
            </a:br>
            <a:r>
              <a:rPr lang="en-US" dirty="0"/>
              <a:t>What is the Compassion in Action Program?</a:t>
            </a:r>
          </a:p>
        </p:txBody>
      </p:sp>
      <p:graphicFrame>
        <p:nvGraphicFramePr>
          <p:cNvPr id="4" name="Content Placeholder 2">
            <a:extLst>
              <a:ext uri="{FF2B5EF4-FFF2-40B4-BE49-F238E27FC236}">
                <a16:creationId xmlns:a16="http://schemas.microsoft.com/office/drawing/2014/main" id="{9116F130-4D34-8648-B183-19DCE9451C36}"/>
              </a:ext>
            </a:extLst>
          </p:cNvPr>
          <p:cNvGraphicFramePr>
            <a:graphicFrameLocks noGrp="1"/>
          </p:cNvGraphicFramePr>
          <p:nvPr>
            <p:ph idx="1"/>
            <p:extLst>
              <p:ext uri="{D42A27DB-BD31-4B8C-83A1-F6EECF244321}">
                <p14:modId xmlns:p14="http://schemas.microsoft.com/office/powerpoint/2010/main" val="2155068596"/>
              </p:ext>
            </p:extLst>
          </p:nvPr>
        </p:nvGraphicFramePr>
        <p:xfrm>
          <a:off x="466403" y="1606732"/>
          <a:ext cx="11258550" cy="4000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6390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oup of people sitting in a chair&#10;&#10;Description generated with very high confidence">
            <a:extLst>
              <a:ext uri="{FF2B5EF4-FFF2-40B4-BE49-F238E27FC236}">
                <a16:creationId xmlns:a16="http://schemas.microsoft.com/office/drawing/2014/main" id="{D1F33019-A679-4ACD-B259-CCF0878C9F95}"/>
              </a:ext>
            </a:extLst>
          </p:cNvPr>
          <p:cNvPicPr>
            <a:picLocks noGrp="1" noChangeAspect="1"/>
          </p:cNvPicPr>
          <p:nvPr>
            <p:ph type="pic" sz="quarter" idx="22"/>
          </p:nvPr>
        </p:nvPicPr>
        <p:blipFill>
          <a:blip r:embed="rId3" cstate="email">
            <a:extLst>
              <a:ext uri="{28A0092B-C50C-407E-A947-70E740481C1C}">
                <a14:useLocalDpi xmlns:a14="http://schemas.microsoft.com/office/drawing/2010/main"/>
              </a:ext>
            </a:extLst>
          </a:blip>
          <a:srcRect/>
          <a:stretch>
            <a:fillRect/>
          </a:stretch>
        </p:blipFill>
        <p:spPr/>
      </p:pic>
      <p:sp>
        <p:nvSpPr>
          <p:cNvPr id="5" name="Rectangle 4">
            <a:extLst>
              <a:ext uri="{FF2B5EF4-FFF2-40B4-BE49-F238E27FC236}">
                <a16:creationId xmlns:a16="http://schemas.microsoft.com/office/drawing/2014/main" id="{46BAF75C-7B07-4D30-9D04-902D29B919CE}"/>
              </a:ext>
            </a:extLst>
          </p:cNvPr>
          <p:cNvSpPr/>
          <p:nvPr/>
        </p:nvSpPr>
        <p:spPr>
          <a:xfrm>
            <a:off x="0" y="17130"/>
            <a:ext cx="12192000" cy="6823740"/>
          </a:xfrm>
          <a:prstGeom prst="rect">
            <a:avLst/>
          </a:prstGeom>
          <a:solidFill>
            <a:srgbClr val="002060">
              <a:alpha val="59000"/>
            </a:srgbClr>
          </a:solid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33D8FF3-95B1-43E4-8FCD-7B16EDEAFDC2}"/>
              </a:ext>
            </a:extLst>
          </p:cNvPr>
          <p:cNvSpPr txBox="1"/>
          <p:nvPr/>
        </p:nvSpPr>
        <p:spPr>
          <a:xfrm>
            <a:off x="140677" y="1926769"/>
            <a:ext cx="12192000" cy="1938992"/>
          </a:xfrm>
          <a:prstGeom prst="rect">
            <a:avLst/>
          </a:prstGeom>
          <a:noFill/>
        </p:spPr>
        <p:txBody>
          <a:bodyPr wrap="square" rtlCol="0">
            <a:spAutoFit/>
          </a:bodyPr>
          <a:lstStyle/>
          <a:p>
            <a:pPr algn="ctr"/>
            <a:r>
              <a:rPr lang="en-US" sz="4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Conducting Effective Training </a:t>
            </a:r>
          </a:p>
          <a:p>
            <a:pPr algn="ctr"/>
            <a:r>
              <a:rPr lang="en-US" sz="4000" b="1" dirty="0">
                <a:solidFill>
                  <a:schemeClr val="bg1"/>
                </a:solidFill>
                <a:latin typeface="Arial" panose="020B0604020202020204" pitchFamily="34" charset="0"/>
                <a:cs typeface="Arial" panose="020B0604020202020204" pitchFamily="34" charset="0"/>
              </a:rPr>
              <a:t> </a:t>
            </a:r>
            <a:br>
              <a:rPr lang="en-US" sz="4000" dirty="0">
                <a:solidFill>
                  <a:schemeClr val="bg1"/>
                </a:solidFill>
                <a:latin typeface="Arial" panose="020B0604020202020204" pitchFamily="34" charset="0"/>
                <a:cs typeface="Arial" panose="020B0604020202020204" pitchFamily="34" charset="0"/>
              </a:rPr>
            </a:br>
            <a:r>
              <a:rPr lang="en-US" sz="4000" b="1" dirty="0">
                <a:solidFill>
                  <a:schemeClr val="bg1"/>
                </a:solidFill>
                <a:latin typeface="Arial" panose="020B0604020202020204" pitchFamily="34" charset="0"/>
                <a:cs typeface="Arial" panose="020B0604020202020204" pitchFamily="34" charset="0"/>
              </a:rPr>
              <a:t> </a:t>
            </a:r>
          </a:p>
        </p:txBody>
      </p:sp>
      <p:cxnSp>
        <p:nvCxnSpPr>
          <p:cNvPr id="7" name="Straight Connector 6">
            <a:extLst>
              <a:ext uri="{FF2B5EF4-FFF2-40B4-BE49-F238E27FC236}">
                <a16:creationId xmlns:a16="http://schemas.microsoft.com/office/drawing/2014/main" id="{EEE0C26A-3294-409A-8356-7CC2BBBFEA72}"/>
              </a:ext>
            </a:extLst>
          </p:cNvPr>
          <p:cNvCxnSpPr/>
          <p:nvPr/>
        </p:nvCxnSpPr>
        <p:spPr>
          <a:xfrm>
            <a:off x="5270696" y="3073612"/>
            <a:ext cx="19058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5E2820F-A86F-D94C-9AF9-9D478F00A5EA}"/>
              </a:ext>
            </a:extLst>
          </p:cNvPr>
          <p:cNvSpPr txBox="1"/>
          <p:nvPr/>
        </p:nvSpPr>
        <p:spPr>
          <a:xfrm>
            <a:off x="4372017" y="1162864"/>
            <a:ext cx="3447966" cy="707886"/>
          </a:xfrm>
          <a:prstGeom prst="rect">
            <a:avLst/>
          </a:prstGeom>
          <a:noFill/>
        </p:spPr>
        <p:txBody>
          <a:bodyPr wrap="square" rtlCol="0">
            <a:spAutoFit/>
          </a:bodyPr>
          <a:lstStyle/>
          <a:p>
            <a:pPr algn="ctr"/>
            <a:r>
              <a:rPr lang="en-US" sz="4000" b="1" spc="3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Module 1</a:t>
            </a:r>
          </a:p>
        </p:txBody>
      </p:sp>
    </p:spTree>
    <p:extLst>
      <p:ext uri="{BB962C8B-B14F-4D97-AF65-F5344CB8AC3E}">
        <p14:creationId xmlns:p14="http://schemas.microsoft.com/office/powerpoint/2010/main" val="2771839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88193-4519-4E44-B5C9-CF04D1C02BF5}"/>
              </a:ext>
            </a:extLst>
          </p:cNvPr>
          <p:cNvSpPr>
            <a:spLocks noGrp="1"/>
          </p:cNvSpPr>
          <p:nvPr>
            <p:ph type="title"/>
          </p:nvPr>
        </p:nvSpPr>
        <p:spPr>
          <a:xfrm>
            <a:off x="934263" y="134514"/>
            <a:ext cx="10323475" cy="901972"/>
          </a:xfrm>
        </p:spPr>
        <p:txBody>
          <a:bodyPr>
            <a:normAutofit/>
          </a:bodyPr>
          <a:lstStyle/>
          <a:p>
            <a:pPr algn="ctr"/>
            <a:r>
              <a:rPr lang="en-US" sz="4000" b="1" dirty="0">
                <a:latin typeface="Arial" panose="020B0604020202020204" pitchFamily="34" charset="0"/>
                <a:cs typeface="Arial" panose="020B0604020202020204" pitchFamily="34" charset="0"/>
              </a:rPr>
              <a:t>Check your current skill level as a trainer</a:t>
            </a:r>
          </a:p>
        </p:txBody>
      </p:sp>
      <p:graphicFrame>
        <p:nvGraphicFramePr>
          <p:cNvPr id="3" name="Table 2"/>
          <p:cNvGraphicFramePr>
            <a:graphicFrameLocks noGrp="1"/>
          </p:cNvGraphicFramePr>
          <p:nvPr>
            <p:extLst>
              <p:ext uri="{D42A27DB-BD31-4B8C-83A1-F6EECF244321}">
                <p14:modId xmlns:p14="http://schemas.microsoft.com/office/powerpoint/2010/main" val="2460692089"/>
              </p:ext>
            </p:extLst>
          </p:nvPr>
        </p:nvGraphicFramePr>
        <p:xfrm>
          <a:off x="1110343" y="977704"/>
          <a:ext cx="10147393" cy="5224974"/>
        </p:xfrm>
        <a:graphic>
          <a:graphicData uri="http://schemas.openxmlformats.org/drawingml/2006/table">
            <a:tbl>
              <a:tblPr firstRow="1" bandRow="1">
                <a:tableStyleId>{EB9631B5-78F2-41C9-869B-9F39066F8104}</a:tableStyleId>
              </a:tblPr>
              <a:tblGrid>
                <a:gridCol w="6904175">
                  <a:extLst>
                    <a:ext uri="{9D8B030D-6E8A-4147-A177-3AD203B41FA5}">
                      <a16:colId xmlns:a16="http://schemas.microsoft.com/office/drawing/2014/main" val="20000"/>
                    </a:ext>
                  </a:extLst>
                </a:gridCol>
                <a:gridCol w="1621609">
                  <a:extLst>
                    <a:ext uri="{9D8B030D-6E8A-4147-A177-3AD203B41FA5}">
                      <a16:colId xmlns:a16="http://schemas.microsoft.com/office/drawing/2014/main" val="20001"/>
                    </a:ext>
                  </a:extLst>
                </a:gridCol>
                <a:gridCol w="1621609">
                  <a:extLst>
                    <a:ext uri="{9D8B030D-6E8A-4147-A177-3AD203B41FA5}">
                      <a16:colId xmlns:a16="http://schemas.microsoft.com/office/drawing/2014/main" val="151215195"/>
                    </a:ext>
                  </a:extLst>
                </a:gridCol>
              </a:tblGrid>
              <a:tr h="744874">
                <a:tc>
                  <a:txBody>
                    <a:bodyPr/>
                    <a:lstStyle/>
                    <a:p>
                      <a:pPr algn="ctr">
                        <a:defRPr/>
                      </a:pPr>
                      <a:r>
                        <a:rPr lang="en-US" sz="2000" b="1" dirty="0">
                          <a:solidFill>
                            <a:schemeClr val="bg1"/>
                          </a:solidFill>
                        </a:rPr>
                        <a:t>Rate Yes/No</a:t>
                      </a:r>
                      <a:endParaRPr lang="en-US" sz="2000" b="1" dirty="0">
                        <a:solidFill>
                          <a:schemeClr val="bg1"/>
                        </a:solidFill>
                        <a:latin typeface="Arial" panose="020B0604020202020204" pitchFamily="34" charset="0"/>
                        <a:cs typeface="Arial" panose="020B0604020202020204" pitchFamily="34" charset="0"/>
                      </a:endParaRPr>
                    </a:p>
                  </a:txBody>
                  <a:tcPr/>
                </a:tc>
                <a:tc>
                  <a:txBody>
                    <a:bodyPr/>
                    <a:lstStyle/>
                    <a:p>
                      <a:pPr algn="ctr"/>
                      <a:r>
                        <a:rPr lang="en-US" sz="2000" b="1" dirty="0"/>
                        <a:t> Yes</a:t>
                      </a:r>
                      <a:endParaRPr lang="en-US" sz="1400" b="1" dirty="0">
                        <a:latin typeface="Arial" panose="020B0604020202020204" pitchFamily="34" charset="0"/>
                        <a:cs typeface="Arial" panose="020B0604020202020204" pitchFamily="34" charset="0"/>
                      </a:endParaRPr>
                    </a:p>
                  </a:txBody>
                  <a:tcPr/>
                </a:tc>
                <a:tc>
                  <a:txBody>
                    <a:bodyPr/>
                    <a:lstStyle/>
                    <a:p>
                      <a:pPr algn="ctr"/>
                      <a:r>
                        <a:rPr lang="en-US" sz="2000" b="1" dirty="0"/>
                        <a:t>No</a:t>
                      </a:r>
                      <a:endParaRPr lang="en-US" sz="2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488349">
                <a:tc>
                  <a:txBody>
                    <a:bodyPr/>
                    <a:lstStyle/>
                    <a:p>
                      <a:r>
                        <a:rPr lang="en-US" sz="1600" b="1" dirty="0"/>
                        <a:t>I have previous experience providing training to others.</a:t>
                      </a:r>
                      <a:endParaRPr lang="en-US" sz="1600" b="1" dirty="0">
                        <a:latin typeface="Arial" panose="020B0604020202020204" pitchFamily="34" charset="0"/>
                        <a:cs typeface="Arial" panose="020B0604020202020204" pitchFamily="34" charset="0"/>
                      </a:endParaRPr>
                    </a:p>
                  </a:txBody>
                  <a:tcPr/>
                </a:tc>
                <a:tc>
                  <a:txBody>
                    <a:bodyPr/>
                    <a:lstStyle/>
                    <a:p>
                      <a:endParaRPr lang="en-US" sz="1200" b="1" dirty="0">
                        <a:latin typeface="Century Gothic" panose="020B0502020202020204" pitchFamily="34" charset="0"/>
                      </a:endParaRPr>
                    </a:p>
                  </a:txBody>
                  <a:tcPr/>
                </a:tc>
                <a:tc>
                  <a:txBody>
                    <a:bodyPr/>
                    <a:lstStyle/>
                    <a:p>
                      <a:endParaRPr lang="en-US" sz="1200" b="1" dirty="0">
                        <a:latin typeface="Century Gothic" panose="020B0502020202020204" pitchFamily="34" charset="0"/>
                      </a:endParaRPr>
                    </a:p>
                  </a:txBody>
                  <a:tcPr/>
                </a:tc>
                <a:extLst>
                  <a:ext uri="{0D108BD9-81ED-4DB2-BD59-A6C34878D82A}">
                    <a16:rowId xmlns:a16="http://schemas.microsoft.com/office/drawing/2014/main" val="10001"/>
                  </a:ext>
                </a:extLst>
              </a:tr>
              <a:tr h="402837">
                <a:tc>
                  <a:txBody>
                    <a:bodyPr/>
                    <a:lstStyle/>
                    <a:p>
                      <a:r>
                        <a:rPr lang="en-US" sz="1600" b="1" dirty="0"/>
                        <a:t>I am interested in helping others learn.</a:t>
                      </a:r>
                      <a:endParaRPr lang="en-US" sz="1600" b="1" dirty="0">
                        <a:latin typeface="Arial" panose="020B0604020202020204" pitchFamily="34" charset="0"/>
                        <a:cs typeface="Arial" panose="020B0604020202020204" pitchFamily="34" charset="0"/>
                      </a:endParaRPr>
                    </a:p>
                  </a:txBody>
                  <a:tcPr/>
                </a:tc>
                <a:tc>
                  <a:txBody>
                    <a:bodyPr/>
                    <a:lstStyle/>
                    <a:p>
                      <a:endParaRPr lang="en-US" sz="1200" b="1" dirty="0">
                        <a:latin typeface="Century Gothic" panose="020B0502020202020204" pitchFamily="34" charset="0"/>
                      </a:endParaRPr>
                    </a:p>
                  </a:txBody>
                  <a:tcPr/>
                </a:tc>
                <a:tc>
                  <a:txBody>
                    <a:bodyPr/>
                    <a:lstStyle/>
                    <a:p>
                      <a:endParaRPr lang="en-US" sz="1200" b="1" dirty="0">
                        <a:latin typeface="Century Gothic" panose="020B0502020202020204" pitchFamily="34" charset="0"/>
                      </a:endParaRPr>
                    </a:p>
                  </a:txBody>
                  <a:tcPr/>
                </a:tc>
                <a:extLst>
                  <a:ext uri="{0D108BD9-81ED-4DB2-BD59-A6C34878D82A}">
                    <a16:rowId xmlns:a16="http://schemas.microsoft.com/office/drawing/2014/main" val="10002"/>
                  </a:ext>
                </a:extLst>
              </a:tr>
              <a:tr h="402837">
                <a:tc>
                  <a:txBody>
                    <a:bodyPr/>
                    <a:lstStyle/>
                    <a:p>
                      <a:r>
                        <a:rPr lang="en-US" sz="1600" b="1" dirty="0"/>
                        <a:t>I like the idea of facilitating hands-on activities.</a:t>
                      </a:r>
                      <a:endParaRPr lang="en-US" sz="1600" b="1" dirty="0">
                        <a:latin typeface="Arial" panose="020B0604020202020204" pitchFamily="34" charset="0"/>
                        <a:cs typeface="Arial" panose="020B0604020202020204" pitchFamily="34" charset="0"/>
                      </a:endParaRPr>
                    </a:p>
                  </a:txBody>
                  <a:tcPr/>
                </a:tc>
                <a:tc>
                  <a:txBody>
                    <a:bodyPr/>
                    <a:lstStyle/>
                    <a:p>
                      <a:endParaRPr lang="en-US" sz="1200" b="1" dirty="0">
                        <a:latin typeface="Century Gothic" panose="020B0502020202020204" pitchFamily="34" charset="0"/>
                      </a:endParaRPr>
                    </a:p>
                  </a:txBody>
                  <a:tcPr/>
                </a:tc>
                <a:tc>
                  <a:txBody>
                    <a:bodyPr/>
                    <a:lstStyle/>
                    <a:p>
                      <a:endParaRPr lang="en-US" sz="1200" b="1" dirty="0">
                        <a:latin typeface="Century Gothic" panose="020B0502020202020204" pitchFamily="34" charset="0"/>
                      </a:endParaRPr>
                    </a:p>
                  </a:txBody>
                  <a:tcPr/>
                </a:tc>
                <a:extLst>
                  <a:ext uri="{0D108BD9-81ED-4DB2-BD59-A6C34878D82A}">
                    <a16:rowId xmlns:a16="http://schemas.microsoft.com/office/drawing/2014/main" val="10004"/>
                  </a:ext>
                </a:extLst>
              </a:tr>
              <a:tr h="695810">
                <a:tc>
                  <a:txBody>
                    <a:bodyPr/>
                    <a:lstStyle/>
                    <a:p>
                      <a:r>
                        <a:rPr lang="en-US" sz="1600" b="1" dirty="0"/>
                        <a:t>I prepare for training by assuring that materials and the classroom  are ready for training.</a:t>
                      </a:r>
                      <a:endParaRPr lang="en-US" sz="1600" b="1" dirty="0">
                        <a:latin typeface="Arial" panose="020B0604020202020204" pitchFamily="34" charset="0"/>
                        <a:cs typeface="Arial" panose="020B0604020202020204" pitchFamily="34" charset="0"/>
                      </a:endParaRPr>
                    </a:p>
                  </a:txBody>
                  <a:tcPr/>
                </a:tc>
                <a:tc>
                  <a:txBody>
                    <a:bodyPr/>
                    <a:lstStyle/>
                    <a:p>
                      <a:endParaRPr lang="en-US" sz="1200" b="1" dirty="0">
                        <a:latin typeface="Century Gothic" panose="020B0502020202020204" pitchFamily="34" charset="0"/>
                      </a:endParaRPr>
                    </a:p>
                  </a:txBody>
                  <a:tcPr/>
                </a:tc>
                <a:tc>
                  <a:txBody>
                    <a:bodyPr/>
                    <a:lstStyle/>
                    <a:p>
                      <a:endParaRPr lang="en-US" sz="1200" b="1" dirty="0">
                        <a:latin typeface="Century Gothic" panose="020B0502020202020204" pitchFamily="34" charset="0"/>
                      </a:endParaRPr>
                    </a:p>
                  </a:txBody>
                  <a:tcPr/>
                </a:tc>
                <a:extLst>
                  <a:ext uri="{0D108BD9-81ED-4DB2-BD59-A6C34878D82A}">
                    <a16:rowId xmlns:a16="http://schemas.microsoft.com/office/drawing/2014/main" val="10005"/>
                  </a:ext>
                </a:extLst>
              </a:tr>
              <a:tr h="402837">
                <a:tc>
                  <a:txBody>
                    <a:bodyPr/>
                    <a:lstStyle/>
                    <a:p>
                      <a:r>
                        <a:rPr lang="en-US" sz="1600" b="1" dirty="0"/>
                        <a:t>I can keep my energy up during the training.</a:t>
                      </a:r>
                      <a:endParaRPr lang="en-US" sz="1600" b="1" dirty="0">
                        <a:latin typeface="Arial" panose="020B0604020202020204" pitchFamily="34" charset="0"/>
                        <a:cs typeface="Arial" panose="020B0604020202020204" pitchFamily="34" charset="0"/>
                      </a:endParaRPr>
                    </a:p>
                  </a:txBody>
                  <a:tcPr/>
                </a:tc>
                <a:tc>
                  <a:txBody>
                    <a:bodyPr/>
                    <a:lstStyle/>
                    <a:p>
                      <a:endParaRPr lang="en-US" sz="1200" b="1" dirty="0">
                        <a:latin typeface="Century Gothic" panose="020B0502020202020204" pitchFamily="34" charset="0"/>
                      </a:endParaRPr>
                    </a:p>
                  </a:txBody>
                  <a:tcPr/>
                </a:tc>
                <a:tc>
                  <a:txBody>
                    <a:bodyPr/>
                    <a:lstStyle/>
                    <a:p>
                      <a:endParaRPr lang="en-US" sz="1200" b="1" dirty="0">
                        <a:latin typeface="Century Gothic" panose="020B0502020202020204" pitchFamily="34" charset="0"/>
                      </a:endParaRPr>
                    </a:p>
                  </a:txBody>
                  <a:tcPr/>
                </a:tc>
                <a:extLst>
                  <a:ext uri="{0D108BD9-81ED-4DB2-BD59-A6C34878D82A}">
                    <a16:rowId xmlns:a16="http://schemas.microsoft.com/office/drawing/2014/main" val="10006"/>
                  </a:ext>
                </a:extLst>
              </a:tr>
              <a:tr h="695810">
                <a:tc>
                  <a:txBody>
                    <a:bodyPr/>
                    <a:lstStyle/>
                    <a:p>
                      <a:r>
                        <a:rPr lang="en-US" sz="1600" b="1" dirty="0"/>
                        <a:t>I know how to  prepare all print materials and gather all course materials. </a:t>
                      </a:r>
                      <a:endParaRPr lang="en-US" sz="1600" b="1" dirty="0">
                        <a:latin typeface="Arial" panose="020B0604020202020204" pitchFamily="34" charset="0"/>
                        <a:cs typeface="Arial" panose="020B0604020202020204" pitchFamily="34" charset="0"/>
                      </a:endParaRPr>
                    </a:p>
                  </a:txBody>
                  <a:tcPr/>
                </a:tc>
                <a:tc>
                  <a:txBody>
                    <a:bodyPr/>
                    <a:lstStyle/>
                    <a:p>
                      <a:endParaRPr lang="en-US" sz="1200" b="1" dirty="0">
                        <a:latin typeface="Century Gothic" panose="020B0502020202020204" pitchFamily="34" charset="0"/>
                      </a:endParaRPr>
                    </a:p>
                  </a:txBody>
                  <a:tcPr/>
                </a:tc>
                <a:tc>
                  <a:txBody>
                    <a:bodyPr/>
                    <a:lstStyle/>
                    <a:p>
                      <a:endParaRPr lang="en-US" sz="1200" b="1" dirty="0">
                        <a:latin typeface="Century Gothic" panose="020B0502020202020204" pitchFamily="34" charset="0"/>
                      </a:endParaRPr>
                    </a:p>
                  </a:txBody>
                  <a:tcPr/>
                </a:tc>
                <a:extLst>
                  <a:ext uri="{0D108BD9-81ED-4DB2-BD59-A6C34878D82A}">
                    <a16:rowId xmlns:a16="http://schemas.microsoft.com/office/drawing/2014/main" val="10007"/>
                  </a:ext>
                </a:extLst>
              </a:tr>
              <a:tr h="695810">
                <a:tc>
                  <a:txBody>
                    <a:bodyPr/>
                    <a:lstStyle/>
                    <a:p>
                      <a:r>
                        <a:rPr lang="en-US" sz="1600" b="1" dirty="0"/>
                        <a:t>I can manage time during a training session to end each module on time as well as start and end the session on time. </a:t>
                      </a:r>
                      <a:endParaRPr lang="en-US" sz="1600" b="1" dirty="0">
                        <a:latin typeface="Arial" panose="020B0604020202020204" pitchFamily="34" charset="0"/>
                        <a:cs typeface="Arial" panose="020B0604020202020204" pitchFamily="34" charset="0"/>
                      </a:endParaRPr>
                    </a:p>
                  </a:txBody>
                  <a:tcPr/>
                </a:tc>
                <a:tc>
                  <a:txBody>
                    <a:bodyPr/>
                    <a:lstStyle/>
                    <a:p>
                      <a:endParaRPr lang="en-US" sz="1200" b="1" dirty="0">
                        <a:latin typeface="Century Gothic" panose="020B0502020202020204" pitchFamily="34" charset="0"/>
                      </a:endParaRPr>
                    </a:p>
                  </a:txBody>
                  <a:tcPr/>
                </a:tc>
                <a:tc>
                  <a:txBody>
                    <a:bodyPr/>
                    <a:lstStyle/>
                    <a:p>
                      <a:endParaRPr lang="en-US" sz="1200" b="1" dirty="0">
                        <a:latin typeface="Century Gothic" panose="020B0502020202020204" pitchFamily="34" charset="0"/>
                      </a:endParaRPr>
                    </a:p>
                  </a:txBody>
                  <a:tcPr/>
                </a:tc>
                <a:extLst>
                  <a:ext uri="{0D108BD9-81ED-4DB2-BD59-A6C34878D82A}">
                    <a16:rowId xmlns:a16="http://schemas.microsoft.com/office/drawing/2014/main" val="10008"/>
                  </a:ext>
                </a:extLst>
              </a:tr>
              <a:tr h="695810">
                <a:tc>
                  <a:txBody>
                    <a:bodyPr/>
                    <a:lstStyle/>
                    <a:p>
                      <a:r>
                        <a:rPr lang="en-US" sz="1600" b="1" dirty="0"/>
                        <a:t>I ensure that my speaking voice is clear, and that </a:t>
                      </a:r>
                      <a:r>
                        <a:rPr lang="en-US" sz="1600" b="1" baseline="0" dirty="0"/>
                        <a:t>my messaging to the audience is clear and compelling.</a:t>
                      </a:r>
                      <a:endParaRPr lang="en-US" sz="1600" b="1" dirty="0">
                        <a:latin typeface="Arial" panose="020B0604020202020204" pitchFamily="34" charset="0"/>
                        <a:cs typeface="Arial" panose="020B0604020202020204" pitchFamily="34" charset="0"/>
                      </a:endParaRPr>
                    </a:p>
                  </a:txBody>
                  <a:tcPr/>
                </a:tc>
                <a:tc>
                  <a:txBody>
                    <a:bodyPr/>
                    <a:lstStyle/>
                    <a:p>
                      <a:endParaRPr lang="en-US" sz="1200" b="1" dirty="0">
                        <a:latin typeface="Century Gothic" panose="020B0502020202020204" pitchFamily="34" charset="0"/>
                      </a:endParaRPr>
                    </a:p>
                  </a:txBody>
                  <a:tcPr/>
                </a:tc>
                <a:tc>
                  <a:txBody>
                    <a:bodyPr/>
                    <a:lstStyle/>
                    <a:p>
                      <a:endParaRPr lang="en-US" sz="1200" b="1" dirty="0">
                        <a:latin typeface="Century Gothic" panose="020B0502020202020204" pitchFamily="34" charset="0"/>
                      </a:endParaRP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274946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5E095A7-3297-48AA-B2F2-70CAE9EAEB61}"/>
              </a:ext>
            </a:extLst>
          </p:cNvPr>
          <p:cNvSpPr/>
          <p:nvPr/>
        </p:nvSpPr>
        <p:spPr>
          <a:xfrm>
            <a:off x="4776788" y="642938"/>
            <a:ext cx="6780213" cy="1330325"/>
          </a:xfrm>
          <a:prstGeom prst="rect">
            <a:avLst/>
          </a:prstGeom>
        </p:spPr>
        <p:txBody>
          <a:bodyPr wrap="square" anchor="t">
            <a:normAutofit/>
          </a:bodyPr>
          <a:lstStyle/>
          <a:p>
            <a:pPr>
              <a:spcAft>
                <a:spcPts val="600"/>
              </a:spcAft>
              <a:defRPr/>
            </a:pPr>
            <a:r>
              <a:rPr lang="en-US" sz="2800" dirty="0">
                <a:latin typeface="Helvetica Neue" panose="02000503000000020004" pitchFamily="2" charset="0"/>
                <a:ea typeface="Helvetica Neue" panose="02000503000000020004" pitchFamily="2" charset="0"/>
                <a:cs typeface="Helvetica Neue" panose="02000503000000020004" pitchFamily="2" charset="0"/>
              </a:rPr>
              <a:t>Review your yes and no answers </a:t>
            </a:r>
          </a:p>
        </p:txBody>
      </p:sp>
      <p:sp>
        <p:nvSpPr>
          <p:cNvPr id="9" name="Rectangle 8">
            <a:extLst>
              <a:ext uri="{FF2B5EF4-FFF2-40B4-BE49-F238E27FC236}">
                <a16:creationId xmlns:a16="http://schemas.microsoft.com/office/drawing/2014/main" id="{05E095A7-3297-48AA-B2F2-70CAE9EAEB61}"/>
              </a:ext>
            </a:extLst>
          </p:cNvPr>
          <p:cNvSpPr/>
          <p:nvPr/>
        </p:nvSpPr>
        <p:spPr>
          <a:xfrm>
            <a:off x="4776788" y="2041525"/>
            <a:ext cx="6780213" cy="2051050"/>
          </a:xfrm>
          <a:prstGeom prst="rect">
            <a:avLst/>
          </a:prstGeom>
        </p:spPr>
        <p:txBody>
          <a:bodyPr wrap="square" anchor="t">
            <a:normAutofit/>
          </a:bodyPr>
          <a:lstStyle/>
          <a:p>
            <a:pPr>
              <a:spcAft>
                <a:spcPts val="600"/>
              </a:spcAft>
              <a:defRPr/>
            </a:pPr>
            <a:r>
              <a:rPr lang="en-US" sz="4000" dirty="0">
                <a:latin typeface="Helvetica Neue" panose="02000503000000020004" pitchFamily="2" charset="0"/>
                <a:ea typeface="Helvetica Neue" panose="02000503000000020004" pitchFamily="2" charset="0"/>
                <a:cs typeface="Helvetica Neue" panose="02000503000000020004" pitchFamily="2" charset="0"/>
              </a:rPr>
              <a:t>What are your areas of strength as a trainer?</a:t>
            </a:r>
          </a:p>
        </p:txBody>
      </p:sp>
      <p:sp>
        <p:nvSpPr>
          <p:cNvPr id="10" name="Rectangle 9">
            <a:extLst>
              <a:ext uri="{FF2B5EF4-FFF2-40B4-BE49-F238E27FC236}">
                <a16:creationId xmlns:a16="http://schemas.microsoft.com/office/drawing/2014/main" id="{05E095A7-3297-48AA-B2F2-70CAE9EAEB61}"/>
              </a:ext>
            </a:extLst>
          </p:cNvPr>
          <p:cNvSpPr/>
          <p:nvPr/>
        </p:nvSpPr>
        <p:spPr>
          <a:xfrm>
            <a:off x="4776788" y="3690576"/>
            <a:ext cx="6780213" cy="2051050"/>
          </a:xfrm>
          <a:prstGeom prst="rect">
            <a:avLst/>
          </a:prstGeom>
        </p:spPr>
        <p:txBody>
          <a:bodyPr wrap="square" anchor="t">
            <a:normAutofit/>
          </a:bodyPr>
          <a:lstStyle/>
          <a:p>
            <a:pPr>
              <a:spcAft>
                <a:spcPts val="600"/>
              </a:spcAft>
              <a:defRPr/>
            </a:pPr>
            <a:endParaRPr lang="en-US" sz="2800" dirty="0">
              <a:latin typeface="Arial" panose="020B0604020202020204" pitchFamily="34" charset="0"/>
              <a:cs typeface="Arial" panose="020B0604020202020204" pitchFamily="34" charset="0"/>
            </a:endParaRPr>
          </a:p>
          <a:p>
            <a:pPr>
              <a:spcAft>
                <a:spcPts val="600"/>
              </a:spcAft>
              <a:defRPr/>
            </a:pPr>
            <a:r>
              <a:rPr lang="en-US" sz="3600" dirty="0">
                <a:latin typeface="Helvetica Neue" panose="02000503000000020004" pitchFamily="2" charset="0"/>
                <a:ea typeface="Helvetica Neue" panose="02000503000000020004" pitchFamily="2" charset="0"/>
                <a:cs typeface="Helvetica Neue" panose="02000503000000020004" pitchFamily="2" charset="0"/>
              </a:rPr>
              <a:t>What are the areas where you need to improve?</a:t>
            </a:r>
          </a:p>
        </p:txBody>
      </p:sp>
      <p:sp>
        <p:nvSpPr>
          <p:cNvPr id="2" name="Title 1">
            <a:extLst>
              <a:ext uri="{FF2B5EF4-FFF2-40B4-BE49-F238E27FC236}">
                <a16:creationId xmlns:a16="http://schemas.microsoft.com/office/drawing/2014/main" id="{53488193-4519-4E44-B5C9-CF04D1C02BF5}"/>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b="1" kern="120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Evaluate Your Current Skill Level as a Trainer</a:t>
            </a:r>
          </a:p>
        </p:txBody>
      </p:sp>
    </p:spTree>
    <p:extLst>
      <p:ext uri="{BB962C8B-B14F-4D97-AF65-F5344CB8AC3E}">
        <p14:creationId xmlns:p14="http://schemas.microsoft.com/office/powerpoint/2010/main" val="1912775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 Diagonal Corner Rectangle 33">
            <a:extLst>
              <a:ext uri="{FF2B5EF4-FFF2-40B4-BE49-F238E27FC236}">
                <a16:creationId xmlns:a16="http://schemas.microsoft.com/office/drawing/2014/main" id="{368ACF36-1C49-4855-B4B3-C4B858C107FA}"/>
              </a:ext>
            </a:extLst>
          </p:cNvPr>
          <p:cNvSpPr/>
          <p:nvPr/>
        </p:nvSpPr>
        <p:spPr>
          <a:xfrm rot="2614281">
            <a:off x="6627064" y="4006248"/>
            <a:ext cx="766989" cy="766989"/>
          </a:xfrm>
          <a:prstGeom prst="round2DiagRect">
            <a:avLst/>
          </a:prstGeom>
          <a:solidFill>
            <a:srgbClr val="F87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E9DB347-25E6-4D41-ADF7-C378990ADB1D}"/>
              </a:ext>
            </a:extLst>
          </p:cNvPr>
          <p:cNvSpPr>
            <a:spLocks noGrp="1"/>
          </p:cNvSpPr>
          <p:nvPr>
            <p:ph type="title"/>
          </p:nvPr>
        </p:nvSpPr>
        <p:spPr>
          <a:xfrm>
            <a:off x="1025982" y="315265"/>
            <a:ext cx="10140037" cy="901972"/>
          </a:xfrm>
        </p:spPr>
        <p:txBody>
          <a:bodyPr>
            <a:normAutofit/>
          </a:bodyPr>
          <a:lstStyle/>
          <a:p>
            <a:pPr algn="ctr"/>
            <a:r>
              <a:rPr lang="en-US" sz="4000" b="1" dirty="0">
                <a:latin typeface="Helvetica Neue" panose="02000503000000020004" pitchFamily="2" charset="0"/>
                <a:ea typeface="Helvetica Neue" panose="02000503000000020004" pitchFamily="2" charset="0"/>
                <a:cs typeface="Helvetica Neue" panose="02000503000000020004" pitchFamily="2" charset="0"/>
              </a:rPr>
              <a:t>Roles and Responsibilities of a Trainer</a:t>
            </a:r>
          </a:p>
        </p:txBody>
      </p:sp>
      <p:sp>
        <p:nvSpPr>
          <p:cNvPr id="3" name="Round Diagonal Corner Rectangle 33">
            <a:extLst>
              <a:ext uri="{FF2B5EF4-FFF2-40B4-BE49-F238E27FC236}">
                <a16:creationId xmlns:a16="http://schemas.microsoft.com/office/drawing/2014/main" id="{771C786D-AB4B-4838-8EAC-6F3A459B91F7}"/>
              </a:ext>
            </a:extLst>
          </p:cNvPr>
          <p:cNvSpPr/>
          <p:nvPr/>
        </p:nvSpPr>
        <p:spPr>
          <a:xfrm rot="2614281">
            <a:off x="1038436" y="1797414"/>
            <a:ext cx="766989" cy="766989"/>
          </a:xfrm>
          <a:prstGeom prst="round2DiagRect">
            <a:avLst/>
          </a:prstGeom>
          <a:solidFill>
            <a:srgbClr val="B20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 Diagonal Corner Rectangle 33">
            <a:extLst>
              <a:ext uri="{FF2B5EF4-FFF2-40B4-BE49-F238E27FC236}">
                <a16:creationId xmlns:a16="http://schemas.microsoft.com/office/drawing/2014/main" id="{23CDC71A-ABE1-4B1C-9AEE-F383D06FA8DB}"/>
              </a:ext>
            </a:extLst>
          </p:cNvPr>
          <p:cNvSpPr/>
          <p:nvPr/>
        </p:nvSpPr>
        <p:spPr>
          <a:xfrm rot="2614281">
            <a:off x="2870464" y="1797412"/>
            <a:ext cx="766989" cy="766989"/>
          </a:xfrm>
          <a:prstGeom prst="round2DiagRect">
            <a:avLst/>
          </a:prstGeom>
          <a:solidFill>
            <a:srgbClr val="F87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 Diagonal Corner Rectangle 33">
            <a:extLst>
              <a:ext uri="{FF2B5EF4-FFF2-40B4-BE49-F238E27FC236}">
                <a16:creationId xmlns:a16="http://schemas.microsoft.com/office/drawing/2014/main" id="{D2B1BA42-999D-4FC6-8596-47321E3AC664}"/>
              </a:ext>
            </a:extLst>
          </p:cNvPr>
          <p:cNvSpPr/>
          <p:nvPr/>
        </p:nvSpPr>
        <p:spPr>
          <a:xfrm rot="2614281">
            <a:off x="4688422" y="1797414"/>
            <a:ext cx="766989" cy="766989"/>
          </a:xfrm>
          <a:prstGeom prst="round2DiagRect">
            <a:avLst/>
          </a:prstGeom>
          <a:solidFill>
            <a:srgbClr val="B20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 Diagonal Corner Rectangle 33">
            <a:extLst>
              <a:ext uri="{FF2B5EF4-FFF2-40B4-BE49-F238E27FC236}">
                <a16:creationId xmlns:a16="http://schemas.microsoft.com/office/drawing/2014/main" id="{C3DF40B7-AD44-41E7-BAE1-12B952662F47}"/>
              </a:ext>
            </a:extLst>
          </p:cNvPr>
          <p:cNvSpPr/>
          <p:nvPr/>
        </p:nvSpPr>
        <p:spPr>
          <a:xfrm rot="2614281">
            <a:off x="6623504" y="1776024"/>
            <a:ext cx="766989" cy="766989"/>
          </a:xfrm>
          <a:prstGeom prst="round2DiagRect">
            <a:avLst/>
          </a:prstGeom>
          <a:solidFill>
            <a:srgbClr val="F87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 Diagonal Corner Rectangle 33">
            <a:extLst>
              <a:ext uri="{FF2B5EF4-FFF2-40B4-BE49-F238E27FC236}">
                <a16:creationId xmlns:a16="http://schemas.microsoft.com/office/drawing/2014/main" id="{02B316D2-BB84-45FC-8731-910120F04441}"/>
              </a:ext>
            </a:extLst>
          </p:cNvPr>
          <p:cNvSpPr/>
          <p:nvPr/>
        </p:nvSpPr>
        <p:spPr>
          <a:xfrm rot="2614281">
            <a:off x="8567129" y="1750412"/>
            <a:ext cx="766989" cy="821861"/>
          </a:xfrm>
          <a:prstGeom prst="round2DiagRect">
            <a:avLst/>
          </a:prstGeom>
          <a:solidFill>
            <a:srgbClr val="B20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20691"/>
              </a:solidFill>
            </a:endParaRPr>
          </a:p>
        </p:txBody>
      </p:sp>
      <p:sp>
        <p:nvSpPr>
          <p:cNvPr id="20" name="Round Diagonal Corner Rectangle 33">
            <a:extLst>
              <a:ext uri="{FF2B5EF4-FFF2-40B4-BE49-F238E27FC236}">
                <a16:creationId xmlns:a16="http://schemas.microsoft.com/office/drawing/2014/main" id="{75C3C085-65F3-4916-B9DD-F3E808BB1EDA}"/>
              </a:ext>
            </a:extLst>
          </p:cNvPr>
          <p:cNvSpPr/>
          <p:nvPr/>
        </p:nvSpPr>
        <p:spPr>
          <a:xfrm rot="2614281">
            <a:off x="1629704" y="4072856"/>
            <a:ext cx="766989" cy="766989"/>
          </a:xfrm>
          <a:prstGeom prst="round2DiagRect">
            <a:avLst/>
          </a:prstGeom>
          <a:solidFill>
            <a:srgbClr val="F87C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 Diagonal Corner Rectangle 33">
            <a:extLst>
              <a:ext uri="{FF2B5EF4-FFF2-40B4-BE49-F238E27FC236}">
                <a16:creationId xmlns:a16="http://schemas.microsoft.com/office/drawing/2014/main" id="{8CA61AC9-CF1E-40A0-9F36-E9B5D3F3669C}"/>
              </a:ext>
            </a:extLst>
          </p:cNvPr>
          <p:cNvSpPr/>
          <p:nvPr/>
        </p:nvSpPr>
        <p:spPr>
          <a:xfrm rot="2614281">
            <a:off x="4123568" y="3952047"/>
            <a:ext cx="766989" cy="766989"/>
          </a:xfrm>
          <a:prstGeom prst="round2DiagRect">
            <a:avLst/>
          </a:prstGeom>
          <a:solidFill>
            <a:srgbClr val="B20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283F8B18-6BE2-406C-ABD9-6BF8530E0F5C}"/>
              </a:ext>
            </a:extLst>
          </p:cNvPr>
          <p:cNvSpPr txBox="1"/>
          <p:nvPr/>
        </p:nvSpPr>
        <p:spPr>
          <a:xfrm>
            <a:off x="355130" y="2790700"/>
            <a:ext cx="2133600" cy="738664"/>
          </a:xfrm>
          <a:prstGeom prst="rect">
            <a:avLst/>
          </a:prstGeom>
          <a:noFill/>
        </p:spPr>
        <p:txBody>
          <a:bodyPr wrap="square" rtlCol="0">
            <a:spAutoFit/>
          </a:bodyPr>
          <a:lstStyle/>
          <a:p>
            <a:pPr algn="ctr"/>
            <a:r>
              <a:rPr lang="en-US" sz="1400" dirty="0">
                <a:solidFill>
                  <a:schemeClr val="tx1">
                    <a:lumMod val="50000"/>
                    <a:lumOff val="50000"/>
                  </a:schemeClr>
                </a:solidFill>
                <a:latin typeface="Arial" panose="020B0604020202020204" pitchFamily="34" charset="0"/>
                <a:cs typeface="Arial" panose="020B0604020202020204" pitchFamily="34" charset="0"/>
              </a:rPr>
              <a:t>Setting up and organizing your classroom</a:t>
            </a:r>
          </a:p>
        </p:txBody>
      </p:sp>
      <p:sp>
        <p:nvSpPr>
          <p:cNvPr id="28" name="TextBox 27">
            <a:extLst>
              <a:ext uri="{FF2B5EF4-FFF2-40B4-BE49-F238E27FC236}">
                <a16:creationId xmlns:a16="http://schemas.microsoft.com/office/drawing/2014/main" id="{0FB89F22-34EC-42EA-B2EB-F23A264C8207}"/>
              </a:ext>
            </a:extLst>
          </p:cNvPr>
          <p:cNvSpPr txBox="1"/>
          <p:nvPr/>
        </p:nvSpPr>
        <p:spPr>
          <a:xfrm>
            <a:off x="2127370" y="2790696"/>
            <a:ext cx="2133600" cy="738664"/>
          </a:xfrm>
          <a:prstGeom prst="rect">
            <a:avLst/>
          </a:prstGeom>
          <a:noFill/>
        </p:spPr>
        <p:txBody>
          <a:bodyPr wrap="square" rtlCol="0">
            <a:spAutoFit/>
          </a:bodyPr>
          <a:lstStyle/>
          <a:p>
            <a:pPr algn="ctr"/>
            <a:r>
              <a:rPr lang="en-US" sz="1400" dirty="0">
                <a:solidFill>
                  <a:schemeClr val="tx1">
                    <a:lumMod val="50000"/>
                    <a:lumOff val="50000"/>
                  </a:schemeClr>
                </a:solidFill>
                <a:latin typeface="Arial" panose="020B0604020202020204" pitchFamily="34" charset="0"/>
                <a:cs typeface="Arial" panose="020B0604020202020204" pitchFamily="34" charset="0"/>
              </a:rPr>
              <a:t>Seeking out and determining which materials to use</a:t>
            </a:r>
          </a:p>
        </p:txBody>
      </p:sp>
      <p:sp>
        <p:nvSpPr>
          <p:cNvPr id="29" name="TextBox 28">
            <a:extLst>
              <a:ext uri="{FF2B5EF4-FFF2-40B4-BE49-F238E27FC236}">
                <a16:creationId xmlns:a16="http://schemas.microsoft.com/office/drawing/2014/main" id="{3AA19C46-C749-445C-93E3-C66ECA9745D4}"/>
              </a:ext>
            </a:extLst>
          </p:cNvPr>
          <p:cNvSpPr txBox="1"/>
          <p:nvPr/>
        </p:nvSpPr>
        <p:spPr>
          <a:xfrm>
            <a:off x="4022700" y="2790696"/>
            <a:ext cx="2133600" cy="307777"/>
          </a:xfrm>
          <a:prstGeom prst="rect">
            <a:avLst/>
          </a:prstGeom>
          <a:noFill/>
        </p:spPr>
        <p:txBody>
          <a:bodyPr wrap="square" rtlCol="0">
            <a:spAutoFit/>
          </a:bodyPr>
          <a:lstStyle/>
          <a:p>
            <a:pPr algn="ctr"/>
            <a:r>
              <a:rPr lang="en-US" sz="1400" dirty="0">
                <a:solidFill>
                  <a:schemeClr val="tx1">
                    <a:lumMod val="50000"/>
                    <a:lumOff val="50000"/>
                  </a:schemeClr>
                </a:solidFill>
                <a:latin typeface="Arial" panose="020B0604020202020204" pitchFamily="34" charset="0"/>
                <a:cs typeface="Arial" panose="020B0604020202020204" pitchFamily="34" charset="0"/>
              </a:rPr>
              <a:t>Preparing sign-in sheets</a:t>
            </a:r>
          </a:p>
        </p:txBody>
      </p:sp>
      <p:sp>
        <p:nvSpPr>
          <p:cNvPr id="31" name="TextBox 30">
            <a:extLst>
              <a:ext uri="{FF2B5EF4-FFF2-40B4-BE49-F238E27FC236}">
                <a16:creationId xmlns:a16="http://schemas.microsoft.com/office/drawing/2014/main" id="{83821EDE-4000-43AC-BC0A-C828CAB1FDF8}"/>
              </a:ext>
            </a:extLst>
          </p:cNvPr>
          <p:cNvSpPr txBox="1"/>
          <p:nvPr/>
        </p:nvSpPr>
        <p:spPr>
          <a:xfrm>
            <a:off x="6025821" y="2802416"/>
            <a:ext cx="2133600" cy="954107"/>
          </a:xfrm>
          <a:prstGeom prst="rect">
            <a:avLst/>
          </a:prstGeom>
          <a:noFill/>
        </p:spPr>
        <p:txBody>
          <a:bodyPr wrap="square" rtlCol="0">
            <a:spAutoFit/>
          </a:bodyPr>
          <a:lstStyle/>
          <a:p>
            <a:pPr algn="ctr"/>
            <a:r>
              <a:rPr lang="en-US" sz="1400" dirty="0">
                <a:solidFill>
                  <a:schemeClr val="tx1">
                    <a:lumMod val="50000"/>
                    <a:lumOff val="50000"/>
                  </a:schemeClr>
                </a:solidFill>
                <a:latin typeface="Arial" panose="020B0604020202020204" pitchFamily="34" charset="0"/>
                <a:cs typeface="Arial" panose="020B0604020202020204" pitchFamily="34" charset="0"/>
              </a:rPr>
              <a:t>Working with lesson plans (following, preparing, and/or upgrading)</a:t>
            </a:r>
          </a:p>
        </p:txBody>
      </p:sp>
      <p:sp>
        <p:nvSpPr>
          <p:cNvPr id="32" name="TextBox 31">
            <a:extLst>
              <a:ext uri="{FF2B5EF4-FFF2-40B4-BE49-F238E27FC236}">
                <a16:creationId xmlns:a16="http://schemas.microsoft.com/office/drawing/2014/main" id="{2AFE3133-8311-4B2A-9445-F5EEE1A7DC99}"/>
              </a:ext>
            </a:extLst>
          </p:cNvPr>
          <p:cNvSpPr txBox="1"/>
          <p:nvPr/>
        </p:nvSpPr>
        <p:spPr>
          <a:xfrm>
            <a:off x="7966396" y="2798422"/>
            <a:ext cx="2133600" cy="738664"/>
          </a:xfrm>
          <a:prstGeom prst="rect">
            <a:avLst/>
          </a:prstGeom>
          <a:noFill/>
        </p:spPr>
        <p:txBody>
          <a:bodyPr wrap="square" rtlCol="0">
            <a:spAutoFit/>
          </a:bodyPr>
          <a:lstStyle/>
          <a:p>
            <a:pPr algn="ctr"/>
            <a:r>
              <a:rPr lang="en-US" sz="1400" dirty="0">
                <a:solidFill>
                  <a:schemeClr val="tx1">
                    <a:lumMod val="50000"/>
                    <a:lumOff val="50000"/>
                  </a:schemeClr>
                </a:solidFill>
                <a:latin typeface="Arial" panose="020B0604020202020204" pitchFamily="34" charset="0"/>
                <a:cs typeface="Arial" panose="020B0604020202020204" pitchFamily="34" charset="0"/>
              </a:rPr>
              <a:t>Preparing and distributing course materials</a:t>
            </a:r>
          </a:p>
        </p:txBody>
      </p:sp>
      <p:sp>
        <p:nvSpPr>
          <p:cNvPr id="41" name="TextBox 40">
            <a:extLst>
              <a:ext uri="{FF2B5EF4-FFF2-40B4-BE49-F238E27FC236}">
                <a16:creationId xmlns:a16="http://schemas.microsoft.com/office/drawing/2014/main" id="{DBD83D83-4079-4144-AE07-FA32A0821E65}"/>
              </a:ext>
            </a:extLst>
          </p:cNvPr>
          <p:cNvSpPr txBox="1"/>
          <p:nvPr/>
        </p:nvSpPr>
        <p:spPr>
          <a:xfrm>
            <a:off x="3099568" y="5118271"/>
            <a:ext cx="1995550" cy="307777"/>
          </a:xfrm>
          <a:prstGeom prst="rect">
            <a:avLst/>
          </a:prstGeom>
          <a:noFill/>
        </p:spPr>
        <p:txBody>
          <a:bodyPr wrap="square" rtlCol="0">
            <a:spAutoFit/>
          </a:bodyPr>
          <a:lstStyle/>
          <a:p>
            <a:pPr algn="ctr"/>
            <a:r>
              <a:rPr lang="en-US" sz="1400" dirty="0">
                <a:solidFill>
                  <a:schemeClr val="tx1">
                    <a:lumMod val="50000"/>
                    <a:lumOff val="50000"/>
                  </a:schemeClr>
                </a:solidFill>
              </a:rPr>
              <a:t> </a:t>
            </a:r>
          </a:p>
        </p:txBody>
      </p:sp>
      <p:sp>
        <p:nvSpPr>
          <p:cNvPr id="42" name="TextBox 41">
            <a:extLst>
              <a:ext uri="{FF2B5EF4-FFF2-40B4-BE49-F238E27FC236}">
                <a16:creationId xmlns:a16="http://schemas.microsoft.com/office/drawing/2014/main" id="{4E3F3ED5-3E24-4C0D-B42F-A8C3A4A883D7}"/>
              </a:ext>
            </a:extLst>
          </p:cNvPr>
          <p:cNvSpPr txBox="1"/>
          <p:nvPr/>
        </p:nvSpPr>
        <p:spPr>
          <a:xfrm>
            <a:off x="1038230" y="5247104"/>
            <a:ext cx="1955956" cy="523220"/>
          </a:xfrm>
          <a:prstGeom prst="rect">
            <a:avLst/>
          </a:prstGeom>
          <a:noFill/>
        </p:spPr>
        <p:txBody>
          <a:bodyPr wrap="square" rtlCol="0">
            <a:spAutoFit/>
          </a:bodyPr>
          <a:lstStyle/>
          <a:p>
            <a:pPr algn="ctr"/>
            <a:r>
              <a:rPr lang="en-US" sz="1400" dirty="0">
                <a:solidFill>
                  <a:schemeClr val="tx1">
                    <a:lumMod val="50000"/>
                    <a:lumOff val="50000"/>
                  </a:schemeClr>
                </a:solidFill>
                <a:latin typeface="Arial" panose="020B0604020202020204" pitchFamily="34" charset="0"/>
                <a:cs typeface="Arial" panose="020B0604020202020204" pitchFamily="34" charset="0"/>
              </a:rPr>
              <a:t>Managing your time effectively as you train </a:t>
            </a:r>
          </a:p>
        </p:txBody>
      </p:sp>
      <p:sp>
        <p:nvSpPr>
          <p:cNvPr id="43" name="TextBox 42">
            <a:extLst>
              <a:ext uri="{FF2B5EF4-FFF2-40B4-BE49-F238E27FC236}">
                <a16:creationId xmlns:a16="http://schemas.microsoft.com/office/drawing/2014/main" id="{32EF4D90-1467-476E-8E68-514E0A926397}"/>
              </a:ext>
            </a:extLst>
          </p:cNvPr>
          <p:cNvSpPr txBox="1"/>
          <p:nvPr/>
        </p:nvSpPr>
        <p:spPr>
          <a:xfrm>
            <a:off x="3520928" y="5158547"/>
            <a:ext cx="2133600" cy="738664"/>
          </a:xfrm>
          <a:prstGeom prst="rect">
            <a:avLst/>
          </a:prstGeom>
          <a:noFill/>
        </p:spPr>
        <p:txBody>
          <a:bodyPr wrap="square" rtlCol="0">
            <a:spAutoFit/>
          </a:bodyPr>
          <a:lstStyle/>
          <a:p>
            <a:pPr algn="ctr"/>
            <a:r>
              <a:rPr lang="en-US" sz="1400" dirty="0">
                <a:solidFill>
                  <a:schemeClr val="tx1">
                    <a:lumMod val="50000"/>
                    <a:lumOff val="50000"/>
                  </a:schemeClr>
                </a:solidFill>
                <a:latin typeface="Arial" panose="020B0604020202020204" pitchFamily="34" charset="0"/>
                <a:cs typeface="Arial" panose="020B0604020202020204" pitchFamily="34" charset="0"/>
              </a:rPr>
              <a:t>Evaluating partner progress and holding remedial sessions</a:t>
            </a:r>
          </a:p>
        </p:txBody>
      </p:sp>
      <p:sp>
        <p:nvSpPr>
          <p:cNvPr id="44" name="TextBox 43">
            <a:extLst>
              <a:ext uri="{FF2B5EF4-FFF2-40B4-BE49-F238E27FC236}">
                <a16:creationId xmlns:a16="http://schemas.microsoft.com/office/drawing/2014/main" id="{DB674A84-EAE9-49C0-AB88-23C17107D6F9}"/>
              </a:ext>
            </a:extLst>
          </p:cNvPr>
          <p:cNvSpPr txBox="1"/>
          <p:nvPr/>
        </p:nvSpPr>
        <p:spPr>
          <a:xfrm>
            <a:off x="6064692" y="5247104"/>
            <a:ext cx="2133600" cy="523220"/>
          </a:xfrm>
          <a:prstGeom prst="rect">
            <a:avLst/>
          </a:prstGeom>
          <a:noFill/>
        </p:spPr>
        <p:txBody>
          <a:bodyPr wrap="square" rtlCol="0">
            <a:spAutoFit/>
          </a:bodyPr>
          <a:lstStyle/>
          <a:p>
            <a:pPr algn="ctr"/>
            <a:r>
              <a:rPr lang="en-US" sz="1400" dirty="0">
                <a:solidFill>
                  <a:schemeClr val="tx1">
                    <a:lumMod val="50000"/>
                    <a:lumOff val="50000"/>
                  </a:schemeClr>
                </a:solidFill>
                <a:latin typeface="Arial" panose="020B0604020202020204" pitchFamily="34" charset="0"/>
                <a:cs typeface="Arial" panose="020B0604020202020204" pitchFamily="34" charset="0"/>
              </a:rPr>
              <a:t>Providing follow-up as needed</a:t>
            </a:r>
          </a:p>
        </p:txBody>
      </p:sp>
      <p:grpSp>
        <p:nvGrpSpPr>
          <p:cNvPr id="45" name="Group 4">
            <a:extLst>
              <a:ext uri="{FF2B5EF4-FFF2-40B4-BE49-F238E27FC236}">
                <a16:creationId xmlns:a16="http://schemas.microsoft.com/office/drawing/2014/main" id="{CC9B065D-73A1-41D4-B13A-0EC682A31F12}"/>
              </a:ext>
            </a:extLst>
          </p:cNvPr>
          <p:cNvGrpSpPr>
            <a:grpSpLocks noChangeAspect="1"/>
          </p:cNvGrpSpPr>
          <p:nvPr/>
        </p:nvGrpSpPr>
        <p:grpSpPr bwMode="auto">
          <a:xfrm>
            <a:off x="1186950" y="1982128"/>
            <a:ext cx="447760" cy="446636"/>
            <a:chOff x="2843" y="1165"/>
            <a:chExt cx="1993" cy="1988"/>
          </a:xfrm>
          <a:solidFill>
            <a:schemeClr val="bg1"/>
          </a:solidFill>
        </p:grpSpPr>
        <p:sp>
          <p:nvSpPr>
            <p:cNvPr id="46" name="Freeform 5">
              <a:extLst>
                <a:ext uri="{FF2B5EF4-FFF2-40B4-BE49-F238E27FC236}">
                  <a16:creationId xmlns:a16="http://schemas.microsoft.com/office/drawing/2014/main" id="{958C08C9-066E-4204-8E82-5AC2E420A14D}"/>
                </a:ext>
              </a:extLst>
            </p:cNvPr>
            <p:cNvSpPr>
              <a:spLocks noEditPoints="1"/>
            </p:cNvSpPr>
            <p:nvPr/>
          </p:nvSpPr>
          <p:spPr bwMode="auto">
            <a:xfrm>
              <a:off x="3662" y="1230"/>
              <a:ext cx="1045" cy="794"/>
            </a:xfrm>
            <a:custGeom>
              <a:avLst/>
              <a:gdLst>
                <a:gd name="T0" fmla="*/ 822 w 858"/>
                <a:gd name="T1" fmla="*/ 0 h 654"/>
                <a:gd name="T2" fmla="*/ 36 w 858"/>
                <a:gd name="T3" fmla="*/ 0 h 654"/>
                <a:gd name="T4" fmla="*/ 0 w 858"/>
                <a:gd name="T5" fmla="*/ 35 h 654"/>
                <a:gd name="T6" fmla="*/ 0 w 858"/>
                <a:gd name="T7" fmla="*/ 312 h 654"/>
                <a:gd name="T8" fmla="*/ 39 w 858"/>
                <a:gd name="T9" fmla="*/ 287 h 654"/>
                <a:gd name="T10" fmla="*/ 71 w 858"/>
                <a:gd name="T11" fmla="*/ 275 h 654"/>
                <a:gd name="T12" fmla="*/ 71 w 858"/>
                <a:gd name="T13" fmla="*/ 71 h 654"/>
                <a:gd name="T14" fmla="*/ 787 w 858"/>
                <a:gd name="T15" fmla="*/ 71 h 654"/>
                <a:gd name="T16" fmla="*/ 787 w 858"/>
                <a:gd name="T17" fmla="*/ 583 h 654"/>
                <a:gd name="T18" fmla="*/ 71 w 858"/>
                <a:gd name="T19" fmla="*/ 583 h 654"/>
                <a:gd name="T20" fmla="*/ 71 w 858"/>
                <a:gd name="T21" fmla="*/ 500 h 654"/>
                <a:gd name="T22" fmla="*/ 0 w 858"/>
                <a:gd name="T23" fmla="*/ 544 h 654"/>
                <a:gd name="T24" fmla="*/ 0 w 858"/>
                <a:gd name="T25" fmla="*/ 618 h 654"/>
                <a:gd name="T26" fmla="*/ 36 w 858"/>
                <a:gd name="T27" fmla="*/ 654 h 654"/>
                <a:gd name="T28" fmla="*/ 822 w 858"/>
                <a:gd name="T29" fmla="*/ 654 h 654"/>
                <a:gd name="T30" fmla="*/ 858 w 858"/>
                <a:gd name="T31" fmla="*/ 618 h 654"/>
                <a:gd name="T32" fmla="*/ 858 w 858"/>
                <a:gd name="T33" fmla="*/ 35 h 654"/>
                <a:gd name="T34" fmla="*/ 822 w 858"/>
                <a:gd name="T35" fmla="*/ 0 h 654"/>
                <a:gd name="T36" fmla="*/ 822 w 858"/>
                <a:gd name="T37" fmla="*/ 0 h 654"/>
                <a:gd name="T38" fmla="*/ 822 w 858"/>
                <a:gd name="T39" fmla="*/ 0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8" h="654">
                  <a:moveTo>
                    <a:pt x="822" y="0"/>
                  </a:moveTo>
                  <a:cubicBezTo>
                    <a:pt x="36" y="0"/>
                    <a:pt x="36" y="0"/>
                    <a:pt x="36" y="0"/>
                  </a:cubicBezTo>
                  <a:cubicBezTo>
                    <a:pt x="16" y="0"/>
                    <a:pt x="0" y="16"/>
                    <a:pt x="0" y="35"/>
                  </a:cubicBezTo>
                  <a:cubicBezTo>
                    <a:pt x="0" y="312"/>
                    <a:pt x="0" y="312"/>
                    <a:pt x="0" y="312"/>
                  </a:cubicBezTo>
                  <a:cubicBezTo>
                    <a:pt x="39" y="287"/>
                    <a:pt x="39" y="287"/>
                    <a:pt x="39" y="287"/>
                  </a:cubicBezTo>
                  <a:cubicBezTo>
                    <a:pt x="49" y="281"/>
                    <a:pt x="60" y="277"/>
                    <a:pt x="71" y="275"/>
                  </a:cubicBezTo>
                  <a:cubicBezTo>
                    <a:pt x="71" y="71"/>
                    <a:pt x="71" y="71"/>
                    <a:pt x="71" y="71"/>
                  </a:cubicBezTo>
                  <a:cubicBezTo>
                    <a:pt x="787" y="71"/>
                    <a:pt x="787" y="71"/>
                    <a:pt x="787" y="71"/>
                  </a:cubicBezTo>
                  <a:cubicBezTo>
                    <a:pt x="787" y="583"/>
                    <a:pt x="787" y="583"/>
                    <a:pt x="787" y="583"/>
                  </a:cubicBezTo>
                  <a:cubicBezTo>
                    <a:pt x="71" y="583"/>
                    <a:pt x="71" y="583"/>
                    <a:pt x="71" y="583"/>
                  </a:cubicBezTo>
                  <a:cubicBezTo>
                    <a:pt x="71" y="500"/>
                    <a:pt x="71" y="500"/>
                    <a:pt x="71" y="500"/>
                  </a:cubicBezTo>
                  <a:cubicBezTo>
                    <a:pt x="0" y="544"/>
                    <a:pt x="0" y="544"/>
                    <a:pt x="0" y="544"/>
                  </a:cubicBezTo>
                  <a:cubicBezTo>
                    <a:pt x="0" y="618"/>
                    <a:pt x="0" y="618"/>
                    <a:pt x="0" y="618"/>
                  </a:cubicBezTo>
                  <a:cubicBezTo>
                    <a:pt x="0" y="638"/>
                    <a:pt x="16" y="654"/>
                    <a:pt x="36" y="654"/>
                  </a:cubicBezTo>
                  <a:cubicBezTo>
                    <a:pt x="822" y="654"/>
                    <a:pt x="822" y="654"/>
                    <a:pt x="822" y="654"/>
                  </a:cubicBezTo>
                  <a:cubicBezTo>
                    <a:pt x="842" y="654"/>
                    <a:pt x="858" y="638"/>
                    <a:pt x="858" y="618"/>
                  </a:cubicBezTo>
                  <a:cubicBezTo>
                    <a:pt x="858" y="35"/>
                    <a:pt x="858" y="35"/>
                    <a:pt x="858" y="35"/>
                  </a:cubicBezTo>
                  <a:cubicBezTo>
                    <a:pt x="858" y="16"/>
                    <a:pt x="842" y="0"/>
                    <a:pt x="822" y="0"/>
                  </a:cubicBezTo>
                  <a:close/>
                  <a:moveTo>
                    <a:pt x="822" y="0"/>
                  </a:moveTo>
                  <a:cubicBezTo>
                    <a:pt x="822" y="0"/>
                    <a:pt x="822" y="0"/>
                    <a:pt x="82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6">
              <a:extLst>
                <a:ext uri="{FF2B5EF4-FFF2-40B4-BE49-F238E27FC236}">
                  <a16:creationId xmlns:a16="http://schemas.microsoft.com/office/drawing/2014/main" id="{A27C00D5-977C-4AA0-BD4D-4EBEC7E45296}"/>
                </a:ext>
              </a:extLst>
            </p:cNvPr>
            <p:cNvSpPr>
              <a:spLocks noEditPoints="1"/>
            </p:cNvSpPr>
            <p:nvPr/>
          </p:nvSpPr>
          <p:spPr bwMode="auto">
            <a:xfrm>
              <a:off x="3838" y="1452"/>
              <a:ext cx="207" cy="179"/>
            </a:xfrm>
            <a:custGeom>
              <a:avLst/>
              <a:gdLst>
                <a:gd name="T0" fmla="*/ 161 w 170"/>
                <a:gd name="T1" fmla="*/ 14 h 147"/>
                <a:gd name="T2" fmla="*/ 123 w 170"/>
                <a:gd name="T3" fmla="*/ 9 h 147"/>
                <a:gd name="T4" fmla="*/ 0 w 170"/>
                <a:gd name="T5" fmla="*/ 106 h 147"/>
                <a:gd name="T6" fmla="*/ 30 w 170"/>
                <a:gd name="T7" fmla="*/ 136 h 147"/>
                <a:gd name="T8" fmla="*/ 36 w 170"/>
                <a:gd name="T9" fmla="*/ 147 h 147"/>
                <a:gd name="T10" fmla="*/ 157 w 170"/>
                <a:gd name="T11" fmla="*/ 52 h 147"/>
                <a:gd name="T12" fmla="*/ 161 w 170"/>
                <a:gd name="T13" fmla="*/ 14 h 147"/>
                <a:gd name="T14" fmla="*/ 161 w 170"/>
                <a:gd name="T15" fmla="*/ 14 h 147"/>
                <a:gd name="T16" fmla="*/ 161 w 170"/>
                <a:gd name="T17" fmla="*/ 14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 h="147">
                  <a:moveTo>
                    <a:pt x="161" y="14"/>
                  </a:moveTo>
                  <a:cubicBezTo>
                    <a:pt x="152" y="2"/>
                    <a:pt x="135" y="0"/>
                    <a:pt x="123" y="9"/>
                  </a:cubicBezTo>
                  <a:cubicBezTo>
                    <a:pt x="0" y="106"/>
                    <a:pt x="0" y="106"/>
                    <a:pt x="0" y="106"/>
                  </a:cubicBezTo>
                  <a:cubicBezTo>
                    <a:pt x="12" y="113"/>
                    <a:pt x="22" y="123"/>
                    <a:pt x="30" y="136"/>
                  </a:cubicBezTo>
                  <a:cubicBezTo>
                    <a:pt x="32" y="140"/>
                    <a:pt x="34" y="143"/>
                    <a:pt x="36" y="147"/>
                  </a:cubicBezTo>
                  <a:cubicBezTo>
                    <a:pt x="157" y="52"/>
                    <a:pt x="157" y="52"/>
                    <a:pt x="157" y="52"/>
                  </a:cubicBezTo>
                  <a:cubicBezTo>
                    <a:pt x="168" y="43"/>
                    <a:pt x="170" y="26"/>
                    <a:pt x="161" y="14"/>
                  </a:cubicBezTo>
                  <a:close/>
                  <a:moveTo>
                    <a:pt x="161" y="14"/>
                  </a:moveTo>
                  <a:cubicBezTo>
                    <a:pt x="161" y="14"/>
                    <a:pt x="161" y="14"/>
                    <a:pt x="161"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7">
              <a:extLst>
                <a:ext uri="{FF2B5EF4-FFF2-40B4-BE49-F238E27FC236}">
                  <a16:creationId xmlns:a16="http://schemas.microsoft.com/office/drawing/2014/main" id="{486E1C05-E693-470B-A18D-66D546559E1E}"/>
                </a:ext>
              </a:extLst>
            </p:cNvPr>
            <p:cNvSpPr>
              <a:spLocks noEditPoints="1"/>
            </p:cNvSpPr>
            <p:nvPr/>
          </p:nvSpPr>
          <p:spPr bwMode="auto">
            <a:xfrm>
              <a:off x="3191" y="1165"/>
              <a:ext cx="249" cy="247"/>
            </a:xfrm>
            <a:custGeom>
              <a:avLst/>
              <a:gdLst>
                <a:gd name="T0" fmla="*/ 204 w 204"/>
                <a:gd name="T1" fmla="*/ 102 h 204"/>
                <a:gd name="T2" fmla="*/ 102 w 204"/>
                <a:gd name="T3" fmla="*/ 204 h 204"/>
                <a:gd name="T4" fmla="*/ 0 w 204"/>
                <a:gd name="T5" fmla="*/ 102 h 204"/>
                <a:gd name="T6" fmla="*/ 102 w 204"/>
                <a:gd name="T7" fmla="*/ 0 h 204"/>
                <a:gd name="T8" fmla="*/ 204 w 204"/>
                <a:gd name="T9" fmla="*/ 102 h 204"/>
                <a:gd name="T10" fmla="*/ 204 w 204"/>
                <a:gd name="T11" fmla="*/ 102 h 204"/>
                <a:gd name="T12" fmla="*/ 204 w 204"/>
                <a:gd name="T13" fmla="*/ 102 h 204"/>
              </a:gdLst>
              <a:ahLst/>
              <a:cxnLst>
                <a:cxn ang="0">
                  <a:pos x="T0" y="T1"/>
                </a:cxn>
                <a:cxn ang="0">
                  <a:pos x="T2" y="T3"/>
                </a:cxn>
                <a:cxn ang="0">
                  <a:pos x="T4" y="T5"/>
                </a:cxn>
                <a:cxn ang="0">
                  <a:pos x="T6" y="T7"/>
                </a:cxn>
                <a:cxn ang="0">
                  <a:pos x="T8" y="T9"/>
                </a:cxn>
                <a:cxn ang="0">
                  <a:pos x="T10" y="T11"/>
                </a:cxn>
                <a:cxn ang="0">
                  <a:pos x="T12" y="T13"/>
                </a:cxn>
              </a:cxnLst>
              <a:rect l="0" t="0" r="r" b="b"/>
              <a:pathLst>
                <a:path w="204" h="204">
                  <a:moveTo>
                    <a:pt x="204" y="102"/>
                  </a:moveTo>
                  <a:cubicBezTo>
                    <a:pt x="204" y="159"/>
                    <a:pt x="158" y="204"/>
                    <a:pt x="102" y="204"/>
                  </a:cubicBezTo>
                  <a:cubicBezTo>
                    <a:pt x="45" y="204"/>
                    <a:pt x="0" y="159"/>
                    <a:pt x="0" y="102"/>
                  </a:cubicBezTo>
                  <a:cubicBezTo>
                    <a:pt x="0" y="46"/>
                    <a:pt x="45" y="0"/>
                    <a:pt x="102" y="0"/>
                  </a:cubicBezTo>
                  <a:cubicBezTo>
                    <a:pt x="158" y="0"/>
                    <a:pt x="204" y="46"/>
                    <a:pt x="204" y="102"/>
                  </a:cubicBezTo>
                  <a:close/>
                  <a:moveTo>
                    <a:pt x="204" y="102"/>
                  </a:moveTo>
                  <a:cubicBezTo>
                    <a:pt x="204" y="102"/>
                    <a:pt x="204" y="102"/>
                    <a:pt x="204"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8">
              <a:extLst>
                <a:ext uri="{FF2B5EF4-FFF2-40B4-BE49-F238E27FC236}">
                  <a16:creationId xmlns:a16="http://schemas.microsoft.com/office/drawing/2014/main" id="{9C91D640-EB8A-4503-9D4F-5D9A8823C9E4}"/>
                </a:ext>
              </a:extLst>
            </p:cNvPr>
            <p:cNvSpPr>
              <a:spLocks noEditPoints="1"/>
            </p:cNvSpPr>
            <p:nvPr/>
          </p:nvSpPr>
          <p:spPr bwMode="auto">
            <a:xfrm>
              <a:off x="3010" y="1400"/>
              <a:ext cx="832" cy="1128"/>
            </a:xfrm>
            <a:custGeom>
              <a:avLst/>
              <a:gdLst>
                <a:gd name="T0" fmla="*/ 668 w 683"/>
                <a:gd name="T1" fmla="*/ 205 h 929"/>
                <a:gd name="T2" fmla="*/ 600 w 683"/>
                <a:gd name="T3" fmla="*/ 189 h 929"/>
                <a:gd name="T4" fmla="*/ 501 w 683"/>
                <a:gd name="T5" fmla="*/ 251 h 929"/>
                <a:gd name="T6" fmla="*/ 500 w 683"/>
                <a:gd name="T7" fmla="*/ 159 h 929"/>
                <a:gd name="T8" fmla="*/ 383 w 683"/>
                <a:gd name="T9" fmla="*/ 43 h 929"/>
                <a:gd name="T10" fmla="*/ 335 w 683"/>
                <a:gd name="T11" fmla="*/ 43 h 929"/>
                <a:gd name="T12" fmla="*/ 272 w 683"/>
                <a:gd name="T13" fmla="*/ 202 h 929"/>
                <a:gd name="T14" fmla="*/ 286 w 683"/>
                <a:gd name="T15" fmla="*/ 137 h 929"/>
                <a:gd name="T16" fmla="*/ 284 w 683"/>
                <a:gd name="T17" fmla="*/ 123 h 929"/>
                <a:gd name="T18" fmla="*/ 264 w 683"/>
                <a:gd name="T19" fmla="*/ 87 h 929"/>
                <a:gd name="T20" fmla="*/ 282 w 683"/>
                <a:gd name="T21" fmla="*/ 54 h 929"/>
                <a:gd name="T22" fmla="*/ 276 w 683"/>
                <a:gd name="T23" fmla="*/ 44 h 929"/>
                <a:gd name="T24" fmla="*/ 227 w 683"/>
                <a:gd name="T25" fmla="*/ 44 h 929"/>
                <a:gd name="T26" fmla="*/ 220 w 683"/>
                <a:gd name="T27" fmla="*/ 54 h 929"/>
                <a:gd name="T28" fmla="*/ 238 w 683"/>
                <a:gd name="T29" fmla="*/ 87 h 929"/>
                <a:gd name="T30" fmla="*/ 218 w 683"/>
                <a:gd name="T31" fmla="*/ 123 h 929"/>
                <a:gd name="T32" fmla="*/ 216 w 683"/>
                <a:gd name="T33" fmla="*/ 137 h 929"/>
                <a:gd name="T34" fmla="*/ 229 w 683"/>
                <a:gd name="T35" fmla="*/ 202 h 929"/>
                <a:gd name="T36" fmla="*/ 168 w 683"/>
                <a:gd name="T37" fmla="*/ 43 h 929"/>
                <a:gd name="T38" fmla="*/ 118 w 683"/>
                <a:gd name="T39" fmla="*/ 43 h 929"/>
                <a:gd name="T40" fmla="*/ 1 w 683"/>
                <a:gd name="T41" fmla="*/ 159 h 929"/>
                <a:gd name="T42" fmla="*/ 0 w 683"/>
                <a:gd name="T43" fmla="*/ 521 h 929"/>
                <a:gd name="T44" fmla="*/ 49 w 683"/>
                <a:gd name="T45" fmla="*/ 571 h 929"/>
                <a:gd name="T46" fmla="*/ 49 w 683"/>
                <a:gd name="T47" fmla="*/ 571 h 929"/>
                <a:gd name="T48" fmla="*/ 98 w 683"/>
                <a:gd name="T49" fmla="*/ 522 h 929"/>
                <a:gd name="T50" fmla="*/ 100 w 683"/>
                <a:gd name="T51" fmla="*/ 160 h 929"/>
                <a:gd name="T52" fmla="*/ 100 w 683"/>
                <a:gd name="T53" fmla="*/ 159 h 929"/>
                <a:gd name="T54" fmla="*/ 110 w 683"/>
                <a:gd name="T55" fmla="*/ 150 h 929"/>
                <a:gd name="T56" fmla="*/ 120 w 683"/>
                <a:gd name="T57" fmla="*/ 160 h 929"/>
                <a:gd name="T58" fmla="*/ 120 w 683"/>
                <a:gd name="T59" fmla="*/ 673 h 929"/>
                <a:gd name="T60" fmla="*/ 238 w 683"/>
                <a:gd name="T61" fmla="*/ 716 h 929"/>
                <a:gd name="T62" fmla="*/ 238 w 683"/>
                <a:gd name="T63" fmla="*/ 515 h 929"/>
                <a:gd name="T64" fmla="*/ 264 w 683"/>
                <a:gd name="T65" fmla="*/ 515 h 929"/>
                <a:gd name="T66" fmla="*/ 264 w 683"/>
                <a:gd name="T67" fmla="*/ 745 h 929"/>
                <a:gd name="T68" fmla="*/ 292 w 683"/>
                <a:gd name="T69" fmla="*/ 838 h 929"/>
                <a:gd name="T70" fmla="*/ 268 w 683"/>
                <a:gd name="T71" fmla="*/ 923 h 929"/>
                <a:gd name="T72" fmla="*/ 313 w 683"/>
                <a:gd name="T73" fmla="*/ 929 h 929"/>
                <a:gd name="T74" fmla="*/ 382 w 683"/>
                <a:gd name="T75" fmla="*/ 894 h 929"/>
                <a:gd name="T76" fmla="*/ 381 w 683"/>
                <a:gd name="T77" fmla="*/ 160 h 929"/>
                <a:gd name="T78" fmla="*/ 391 w 683"/>
                <a:gd name="T79" fmla="*/ 149 h 929"/>
                <a:gd name="T80" fmla="*/ 401 w 683"/>
                <a:gd name="T81" fmla="*/ 160 h 929"/>
                <a:gd name="T82" fmla="*/ 402 w 683"/>
                <a:gd name="T83" fmla="*/ 340 h 929"/>
                <a:gd name="T84" fmla="*/ 428 w 683"/>
                <a:gd name="T85" fmla="*/ 383 h 929"/>
                <a:gd name="T86" fmla="*/ 478 w 683"/>
                <a:gd name="T87" fmla="*/ 382 h 929"/>
                <a:gd name="T88" fmla="*/ 652 w 683"/>
                <a:gd name="T89" fmla="*/ 273 h 929"/>
                <a:gd name="T90" fmla="*/ 668 w 683"/>
                <a:gd name="T91" fmla="*/ 205 h 929"/>
                <a:gd name="T92" fmla="*/ 668 w 683"/>
                <a:gd name="T93" fmla="*/ 205 h 929"/>
                <a:gd name="T94" fmla="*/ 668 w 683"/>
                <a:gd name="T95" fmla="*/ 205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83" h="929">
                  <a:moveTo>
                    <a:pt x="668" y="205"/>
                  </a:moveTo>
                  <a:cubicBezTo>
                    <a:pt x="654" y="182"/>
                    <a:pt x="624" y="175"/>
                    <a:pt x="600" y="189"/>
                  </a:cubicBezTo>
                  <a:cubicBezTo>
                    <a:pt x="501" y="251"/>
                    <a:pt x="501" y="251"/>
                    <a:pt x="501" y="251"/>
                  </a:cubicBezTo>
                  <a:cubicBezTo>
                    <a:pt x="500" y="168"/>
                    <a:pt x="500" y="212"/>
                    <a:pt x="500" y="159"/>
                  </a:cubicBezTo>
                  <a:cubicBezTo>
                    <a:pt x="500" y="95"/>
                    <a:pt x="447" y="43"/>
                    <a:pt x="383" y="43"/>
                  </a:cubicBezTo>
                  <a:cubicBezTo>
                    <a:pt x="335" y="43"/>
                    <a:pt x="335" y="43"/>
                    <a:pt x="335" y="43"/>
                  </a:cubicBezTo>
                  <a:cubicBezTo>
                    <a:pt x="293" y="150"/>
                    <a:pt x="307" y="111"/>
                    <a:pt x="272" y="202"/>
                  </a:cubicBezTo>
                  <a:cubicBezTo>
                    <a:pt x="286" y="137"/>
                    <a:pt x="286" y="137"/>
                    <a:pt x="286" y="137"/>
                  </a:cubicBezTo>
                  <a:cubicBezTo>
                    <a:pt x="287" y="133"/>
                    <a:pt x="287" y="127"/>
                    <a:pt x="284" y="123"/>
                  </a:cubicBezTo>
                  <a:cubicBezTo>
                    <a:pt x="264" y="87"/>
                    <a:pt x="264" y="87"/>
                    <a:pt x="264" y="87"/>
                  </a:cubicBezTo>
                  <a:cubicBezTo>
                    <a:pt x="282" y="54"/>
                    <a:pt x="282" y="54"/>
                    <a:pt x="282" y="54"/>
                  </a:cubicBezTo>
                  <a:cubicBezTo>
                    <a:pt x="285" y="50"/>
                    <a:pt x="281" y="44"/>
                    <a:pt x="276" y="44"/>
                  </a:cubicBezTo>
                  <a:cubicBezTo>
                    <a:pt x="227" y="44"/>
                    <a:pt x="227" y="44"/>
                    <a:pt x="227" y="44"/>
                  </a:cubicBezTo>
                  <a:cubicBezTo>
                    <a:pt x="221" y="44"/>
                    <a:pt x="218" y="50"/>
                    <a:pt x="220" y="54"/>
                  </a:cubicBezTo>
                  <a:cubicBezTo>
                    <a:pt x="238" y="87"/>
                    <a:pt x="238" y="87"/>
                    <a:pt x="238" y="87"/>
                  </a:cubicBezTo>
                  <a:cubicBezTo>
                    <a:pt x="218" y="123"/>
                    <a:pt x="218" y="123"/>
                    <a:pt x="218" y="123"/>
                  </a:cubicBezTo>
                  <a:cubicBezTo>
                    <a:pt x="216" y="128"/>
                    <a:pt x="215" y="132"/>
                    <a:pt x="216" y="137"/>
                  </a:cubicBezTo>
                  <a:cubicBezTo>
                    <a:pt x="229" y="202"/>
                    <a:pt x="229" y="202"/>
                    <a:pt x="229" y="202"/>
                  </a:cubicBezTo>
                  <a:cubicBezTo>
                    <a:pt x="222" y="184"/>
                    <a:pt x="174" y="60"/>
                    <a:pt x="168" y="43"/>
                  </a:cubicBezTo>
                  <a:cubicBezTo>
                    <a:pt x="118" y="43"/>
                    <a:pt x="118" y="43"/>
                    <a:pt x="118" y="43"/>
                  </a:cubicBezTo>
                  <a:cubicBezTo>
                    <a:pt x="54" y="43"/>
                    <a:pt x="2" y="95"/>
                    <a:pt x="1" y="159"/>
                  </a:cubicBezTo>
                  <a:cubicBezTo>
                    <a:pt x="0" y="521"/>
                    <a:pt x="0" y="521"/>
                    <a:pt x="0" y="521"/>
                  </a:cubicBezTo>
                  <a:cubicBezTo>
                    <a:pt x="0" y="549"/>
                    <a:pt x="21" y="571"/>
                    <a:pt x="49" y="571"/>
                  </a:cubicBezTo>
                  <a:cubicBezTo>
                    <a:pt x="49" y="571"/>
                    <a:pt x="49" y="571"/>
                    <a:pt x="49" y="571"/>
                  </a:cubicBezTo>
                  <a:cubicBezTo>
                    <a:pt x="76" y="571"/>
                    <a:pt x="98" y="549"/>
                    <a:pt x="98" y="522"/>
                  </a:cubicBezTo>
                  <a:cubicBezTo>
                    <a:pt x="100" y="160"/>
                    <a:pt x="100" y="160"/>
                    <a:pt x="100" y="160"/>
                  </a:cubicBezTo>
                  <a:cubicBezTo>
                    <a:pt x="100" y="159"/>
                    <a:pt x="100" y="159"/>
                    <a:pt x="100" y="159"/>
                  </a:cubicBezTo>
                  <a:cubicBezTo>
                    <a:pt x="100" y="154"/>
                    <a:pt x="105" y="150"/>
                    <a:pt x="110" y="150"/>
                  </a:cubicBezTo>
                  <a:cubicBezTo>
                    <a:pt x="115" y="150"/>
                    <a:pt x="120" y="154"/>
                    <a:pt x="120" y="160"/>
                  </a:cubicBezTo>
                  <a:cubicBezTo>
                    <a:pt x="120" y="673"/>
                    <a:pt x="120" y="673"/>
                    <a:pt x="120" y="673"/>
                  </a:cubicBezTo>
                  <a:cubicBezTo>
                    <a:pt x="165" y="671"/>
                    <a:pt x="207" y="687"/>
                    <a:pt x="238" y="716"/>
                  </a:cubicBezTo>
                  <a:cubicBezTo>
                    <a:pt x="238" y="515"/>
                    <a:pt x="238" y="515"/>
                    <a:pt x="238" y="515"/>
                  </a:cubicBezTo>
                  <a:cubicBezTo>
                    <a:pt x="264" y="515"/>
                    <a:pt x="264" y="515"/>
                    <a:pt x="264" y="515"/>
                  </a:cubicBezTo>
                  <a:cubicBezTo>
                    <a:pt x="264" y="745"/>
                    <a:pt x="264" y="745"/>
                    <a:pt x="264" y="745"/>
                  </a:cubicBezTo>
                  <a:cubicBezTo>
                    <a:pt x="282" y="772"/>
                    <a:pt x="292" y="804"/>
                    <a:pt x="292" y="838"/>
                  </a:cubicBezTo>
                  <a:cubicBezTo>
                    <a:pt x="292" y="869"/>
                    <a:pt x="283" y="898"/>
                    <a:pt x="268" y="923"/>
                  </a:cubicBezTo>
                  <a:cubicBezTo>
                    <a:pt x="284" y="923"/>
                    <a:pt x="299" y="926"/>
                    <a:pt x="313" y="929"/>
                  </a:cubicBezTo>
                  <a:cubicBezTo>
                    <a:pt x="333" y="912"/>
                    <a:pt x="356" y="900"/>
                    <a:pt x="382" y="894"/>
                  </a:cubicBezTo>
                  <a:cubicBezTo>
                    <a:pt x="382" y="0"/>
                    <a:pt x="381" y="553"/>
                    <a:pt x="381" y="160"/>
                  </a:cubicBezTo>
                  <a:cubicBezTo>
                    <a:pt x="381" y="154"/>
                    <a:pt x="385" y="149"/>
                    <a:pt x="391" y="149"/>
                  </a:cubicBezTo>
                  <a:cubicBezTo>
                    <a:pt x="397" y="149"/>
                    <a:pt x="401" y="154"/>
                    <a:pt x="401" y="160"/>
                  </a:cubicBezTo>
                  <a:cubicBezTo>
                    <a:pt x="402" y="194"/>
                    <a:pt x="402" y="302"/>
                    <a:pt x="402" y="340"/>
                  </a:cubicBezTo>
                  <a:cubicBezTo>
                    <a:pt x="402" y="358"/>
                    <a:pt x="412" y="374"/>
                    <a:pt x="428" y="383"/>
                  </a:cubicBezTo>
                  <a:cubicBezTo>
                    <a:pt x="443" y="391"/>
                    <a:pt x="463" y="391"/>
                    <a:pt x="478" y="382"/>
                  </a:cubicBezTo>
                  <a:cubicBezTo>
                    <a:pt x="652" y="273"/>
                    <a:pt x="652" y="273"/>
                    <a:pt x="652" y="273"/>
                  </a:cubicBezTo>
                  <a:cubicBezTo>
                    <a:pt x="676" y="259"/>
                    <a:pt x="683" y="228"/>
                    <a:pt x="668" y="205"/>
                  </a:cubicBezTo>
                  <a:close/>
                  <a:moveTo>
                    <a:pt x="668" y="205"/>
                  </a:moveTo>
                  <a:cubicBezTo>
                    <a:pt x="668" y="205"/>
                    <a:pt x="668" y="205"/>
                    <a:pt x="668" y="20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9">
              <a:extLst>
                <a:ext uri="{FF2B5EF4-FFF2-40B4-BE49-F238E27FC236}">
                  <a16:creationId xmlns:a16="http://schemas.microsoft.com/office/drawing/2014/main" id="{EC0E0762-6144-4FD2-AFCC-4714FCF5C242}"/>
                </a:ext>
              </a:extLst>
            </p:cNvPr>
            <p:cNvSpPr>
              <a:spLocks noEditPoints="1"/>
            </p:cNvSpPr>
            <p:nvPr/>
          </p:nvSpPr>
          <p:spPr bwMode="auto">
            <a:xfrm>
              <a:off x="4383" y="2287"/>
              <a:ext cx="264" cy="263"/>
            </a:xfrm>
            <a:custGeom>
              <a:avLst/>
              <a:gdLst>
                <a:gd name="T0" fmla="*/ 217 w 217"/>
                <a:gd name="T1" fmla="*/ 108 h 216"/>
                <a:gd name="T2" fmla="*/ 108 w 217"/>
                <a:gd name="T3" fmla="*/ 216 h 216"/>
                <a:gd name="T4" fmla="*/ 0 w 217"/>
                <a:gd name="T5" fmla="*/ 108 h 216"/>
                <a:gd name="T6" fmla="*/ 108 w 217"/>
                <a:gd name="T7" fmla="*/ 0 h 216"/>
                <a:gd name="T8" fmla="*/ 217 w 217"/>
                <a:gd name="T9" fmla="*/ 108 h 216"/>
                <a:gd name="T10" fmla="*/ 217 w 217"/>
                <a:gd name="T11" fmla="*/ 108 h 216"/>
                <a:gd name="T12" fmla="*/ 217 w 217"/>
                <a:gd name="T13" fmla="*/ 108 h 216"/>
              </a:gdLst>
              <a:ahLst/>
              <a:cxnLst>
                <a:cxn ang="0">
                  <a:pos x="T0" y="T1"/>
                </a:cxn>
                <a:cxn ang="0">
                  <a:pos x="T2" y="T3"/>
                </a:cxn>
                <a:cxn ang="0">
                  <a:pos x="T4" y="T5"/>
                </a:cxn>
                <a:cxn ang="0">
                  <a:pos x="T6" y="T7"/>
                </a:cxn>
                <a:cxn ang="0">
                  <a:pos x="T8" y="T9"/>
                </a:cxn>
                <a:cxn ang="0">
                  <a:pos x="T10" y="T11"/>
                </a:cxn>
                <a:cxn ang="0">
                  <a:pos x="T12" y="T13"/>
                </a:cxn>
              </a:cxnLst>
              <a:rect l="0" t="0" r="r" b="b"/>
              <a:pathLst>
                <a:path w="217" h="216">
                  <a:moveTo>
                    <a:pt x="217" y="108"/>
                  </a:moveTo>
                  <a:cubicBezTo>
                    <a:pt x="217" y="168"/>
                    <a:pt x="168" y="216"/>
                    <a:pt x="108" y="216"/>
                  </a:cubicBezTo>
                  <a:cubicBezTo>
                    <a:pt x="49" y="216"/>
                    <a:pt x="0" y="168"/>
                    <a:pt x="0" y="108"/>
                  </a:cubicBezTo>
                  <a:cubicBezTo>
                    <a:pt x="0" y="48"/>
                    <a:pt x="49" y="0"/>
                    <a:pt x="108" y="0"/>
                  </a:cubicBezTo>
                  <a:cubicBezTo>
                    <a:pt x="168" y="0"/>
                    <a:pt x="217" y="48"/>
                    <a:pt x="217" y="108"/>
                  </a:cubicBezTo>
                  <a:close/>
                  <a:moveTo>
                    <a:pt x="217" y="108"/>
                  </a:moveTo>
                  <a:cubicBezTo>
                    <a:pt x="217" y="108"/>
                    <a:pt x="217" y="108"/>
                    <a:pt x="217" y="1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10">
              <a:extLst>
                <a:ext uri="{FF2B5EF4-FFF2-40B4-BE49-F238E27FC236}">
                  <a16:creationId xmlns:a16="http://schemas.microsoft.com/office/drawing/2014/main" id="{69895A09-BB77-4CD4-8D1D-6D15FBE211C1}"/>
                </a:ext>
              </a:extLst>
            </p:cNvPr>
            <p:cNvSpPr>
              <a:spLocks noEditPoints="1"/>
            </p:cNvSpPr>
            <p:nvPr/>
          </p:nvSpPr>
          <p:spPr bwMode="auto">
            <a:xfrm>
              <a:off x="4347" y="2592"/>
              <a:ext cx="489" cy="296"/>
            </a:xfrm>
            <a:custGeom>
              <a:avLst/>
              <a:gdLst>
                <a:gd name="T0" fmla="*/ 401 w 401"/>
                <a:gd name="T1" fmla="*/ 123 h 244"/>
                <a:gd name="T2" fmla="*/ 277 w 401"/>
                <a:gd name="T3" fmla="*/ 0 h 244"/>
                <a:gd name="T4" fmla="*/ 6 w 401"/>
                <a:gd name="T5" fmla="*/ 0 h 244"/>
                <a:gd name="T6" fmla="*/ 24 w 401"/>
                <a:gd name="T7" fmla="*/ 75 h 244"/>
                <a:gd name="T8" fmla="*/ 0 w 401"/>
                <a:gd name="T9" fmla="*/ 161 h 244"/>
                <a:gd name="T10" fmla="*/ 144 w 401"/>
                <a:gd name="T11" fmla="*/ 244 h 244"/>
                <a:gd name="T12" fmla="*/ 274 w 401"/>
                <a:gd name="T13" fmla="*/ 244 h 244"/>
                <a:gd name="T14" fmla="*/ 274 w 401"/>
                <a:gd name="T15" fmla="*/ 124 h 244"/>
                <a:gd name="T16" fmla="*/ 285 w 401"/>
                <a:gd name="T17" fmla="*/ 113 h 244"/>
                <a:gd name="T18" fmla="*/ 296 w 401"/>
                <a:gd name="T19" fmla="*/ 123 h 244"/>
                <a:gd name="T20" fmla="*/ 296 w 401"/>
                <a:gd name="T21" fmla="*/ 123 h 244"/>
                <a:gd name="T22" fmla="*/ 297 w 401"/>
                <a:gd name="T23" fmla="*/ 244 h 244"/>
                <a:gd name="T24" fmla="*/ 401 w 401"/>
                <a:gd name="T25" fmla="*/ 244 h 244"/>
                <a:gd name="T26" fmla="*/ 401 w 401"/>
                <a:gd name="T27" fmla="*/ 123 h 244"/>
                <a:gd name="T28" fmla="*/ 401 w 401"/>
                <a:gd name="T29" fmla="*/ 123 h 244"/>
                <a:gd name="T30" fmla="*/ 401 w 401"/>
                <a:gd name="T31" fmla="*/ 123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1" h="244">
                  <a:moveTo>
                    <a:pt x="401" y="123"/>
                  </a:moveTo>
                  <a:cubicBezTo>
                    <a:pt x="400" y="55"/>
                    <a:pt x="345" y="0"/>
                    <a:pt x="277" y="0"/>
                  </a:cubicBezTo>
                  <a:cubicBezTo>
                    <a:pt x="6" y="0"/>
                    <a:pt x="6" y="0"/>
                    <a:pt x="6" y="0"/>
                  </a:cubicBezTo>
                  <a:cubicBezTo>
                    <a:pt x="17" y="22"/>
                    <a:pt x="24" y="48"/>
                    <a:pt x="24" y="75"/>
                  </a:cubicBezTo>
                  <a:cubicBezTo>
                    <a:pt x="24" y="104"/>
                    <a:pt x="16" y="134"/>
                    <a:pt x="0" y="161"/>
                  </a:cubicBezTo>
                  <a:cubicBezTo>
                    <a:pt x="60" y="163"/>
                    <a:pt x="113" y="196"/>
                    <a:pt x="144" y="244"/>
                  </a:cubicBezTo>
                  <a:cubicBezTo>
                    <a:pt x="274" y="244"/>
                    <a:pt x="274" y="244"/>
                    <a:pt x="274" y="244"/>
                  </a:cubicBezTo>
                  <a:cubicBezTo>
                    <a:pt x="274" y="124"/>
                    <a:pt x="274" y="124"/>
                    <a:pt x="274" y="124"/>
                  </a:cubicBezTo>
                  <a:cubicBezTo>
                    <a:pt x="274" y="118"/>
                    <a:pt x="279" y="113"/>
                    <a:pt x="285" y="113"/>
                  </a:cubicBezTo>
                  <a:cubicBezTo>
                    <a:pt x="291" y="113"/>
                    <a:pt x="296" y="117"/>
                    <a:pt x="296" y="123"/>
                  </a:cubicBezTo>
                  <a:cubicBezTo>
                    <a:pt x="296" y="123"/>
                    <a:pt x="296" y="123"/>
                    <a:pt x="296" y="123"/>
                  </a:cubicBezTo>
                  <a:cubicBezTo>
                    <a:pt x="297" y="244"/>
                    <a:pt x="297" y="244"/>
                    <a:pt x="297" y="244"/>
                  </a:cubicBezTo>
                  <a:cubicBezTo>
                    <a:pt x="401" y="244"/>
                    <a:pt x="401" y="244"/>
                    <a:pt x="401" y="244"/>
                  </a:cubicBezTo>
                  <a:lnTo>
                    <a:pt x="401" y="123"/>
                  </a:lnTo>
                  <a:close/>
                  <a:moveTo>
                    <a:pt x="401" y="123"/>
                  </a:moveTo>
                  <a:cubicBezTo>
                    <a:pt x="401" y="123"/>
                    <a:pt x="401" y="123"/>
                    <a:pt x="401" y="1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11">
              <a:extLst>
                <a:ext uri="{FF2B5EF4-FFF2-40B4-BE49-F238E27FC236}">
                  <a16:creationId xmlns:a16="http://schemas.microsoft.com/office/drawing/2014/main" id="{3B0626D8-2640-48EF-B3BD-2754A444D1BA}"/>
                </a:ext>
              </a:extLst>
            </p:cNvPr>
            <p:cNvSpPr>
              <a:spLocks noEditPoints="1"/>
            </p:cNvSpPr>
            <p:nvPr/>
          </p:nvSpPr>
          <p:spPr bwMode="auto">
            <a:xfrm>
              <a:off x="3696" y="2591"/>
              <a:ext cx="308" cy="260"/>
            </a:xfrm>
            <a:custGeom>
              <a:avLst/>
              <a:gdLst>
                <a:gd name="T0" fmla="*/ 228 w 253"/>
                <a:gd name="T1" fmla="*/ 76 h 214"/>
                <a:gd name="T2" fmla="*/ 247 w 253"/>
                <a:gd name="T3" fmla="*/ 0 h 214"/>
                <a:gd name="T4" fmla="*/ 6 w 253"/>
                <a:gd name="T5" fmla="*/ 0 h 214"/>
                <a:gd name="T6" fmla="*/ 24 w 253"/>
                <a:gd name="T7" fmla="*/ 73 h 214"/>
                <a:gd name="T8" fmla="*/ 0 w 253"/>
                <a:gd name="T9" fmla="*/ 159 h 214"/>
                <a:gd name="T10" fmla="*/ 129 w 253"/>
                <a:gd name="T11" fmla="*/ 214 h 214"/>
                <a:gd name="T12" fmla="*/ 253 w 253"/>
                <a:gd name="T13" fmla="*/ 163 h 214"/>
                <a:gd name="T14" fmla="*/ 228 w 253"/>
                <a:gd name="T15" fmla="*/ 76 h 214"/>
                <a:gd name="T16" fmla="*/ 228 w 253"/>
                <a:gd name="T17" fmla="*/ 76 h 214"/>
                <a:gd name="T18" fmla="*/ 228 w 253"/>
                <a:gd name="T19" fmla="*/ 7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3" h="214">
                  <a:moveTo>
                    <a:pt x="228" y="76"/>
                  </a:moveTo>
                  <a:cubicBezTo>
                    <a:pt x="228" y="48"/>
                    <a:pt x="235" y="22"/>
                    <a:pt x="247" y="0"/>
                  </a:cubicBezTo>
                  <a:cubicBezTo>
                    <a:pt x="6" y="0"/>
                    <a:pt x="6" y="0"/>
                    <a:pt x="6" y="0"/>
                  </a:cubicBezTo>
                  <a:cubicBezTo>
                    <a:pt x="17" y="22"/>
                    <a:pt x="24" y="47"/>
                    <a:pt x="24" y="73"/>
                  </a:cubicBezTo>
                  <a:cubicBezTo>
                    <a:pt x="24" y="104"/>
                    <a:pt x="15" y="134"/>
                    <a:pt x="0" y="159"/>
                  </a:cubicBezTo>
                  <a:cubicBezTo>
                    <a:pt x="50" y="159"/>
                    <a:pt x="96" y="180"/>
                    <a:pt x="129" y="214"/>
                  </a:cubicBezTo>
                  <a:cubicBezTo>
                    <a:pt x="161" y="183"/>
                    <a:pt x="205" y="163"/>
                    <a:pt x="253" y="163"/>
                  </a:cubicBezTo>
                  <a:cubicBezTo>
                    <a:pt x="236" y="136"/>
                    <a:pt x="228" y="105"/>
                    <a:pt x="228" y="76"/>
                  </a:cubicBezTo>
                  <a:close/>
                  <a:moveTo>
                    <a:pt x="228" y="76"/>
                  </a:moveTo>
                  <a:cubicBezTo>
                    <a:pt x="228" y="76"/>
                    <a:pt x="228" y="76"/>
                    <a:pt x="228" y="7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12">
              <a:extLst>
                <a:ext uri="{FF2B5EF4-FFF2-40B4-BE49-F238E27FC236}">
                  <a16:creationId xmlns:a16="http://schemas.microsoft.com/office/drawing/2014/main" id="{36FD58E7-D708-40B5-9534-E6B4F20CA69F}"/>
                </a:ext>
              </a:extLst>
            </p:cNvPr>
            <p:cNvSpPr>
              <a:spLocks noEditPoints="1"/>
            </p:cNvSpPr>
            <p:nvPr/>
          </p:nvSpPr>
          <p:spPr bwMode="auto">
            <a:xfrm>
              <a:off x="3742" y="2286"/>
              <a:ext cx="263" cy="262"/>
            </a:xfrm>
            <a:custGeom>
              <a:avLst/>
              <a:gdLst>
                <a:gd name="T0" fmla="*/ 108 w 216"/>
                <a:gd name="T1" fmla="*/ 0 h 216"/>
                <a:gd name="T2" fmla="*/ 0 w 216"/>
                <a:gd name="T3" fmla="*/ 108 h 216"/>
                <a:gd name="T4" fmla="*/ 108 w 216"/>
                <a:gd name="T5" fmla="*/ 216 h 216"/>
                <a:gd name="T6" fmla="*/ 216 w 216"/>
                <a:gd name="T7" fmla="*/ 108 h 216"/>
                <a:gd name="T8" fmla="*/ 108 w 216"/>
                <a:gd name="T9" fmla="*/ 0 h 216"/>
                <a:gd name="T10" fmla="*/ 108 w 216"/>
                <a:gd name="T11" fmla="*/ 0 h 216"/>
                <a:gd name="T12" fmla="*/ 108 w 216"/>
                <a:gd name="T13" fmla="*/ 0 h 216"/>
              </a:gdLst>
              <a:ahLst/>
              <a:cxnLst>
                <a:cxn ang="0">
                  <a:pos x="T0" y="T1"/>
                </a:cxn>
                <a:cxn ang="0">
                  <a:pos x="T2" y="T3"/>
                </a:cxn>
                <a:cxn ang="0">
                  <a:pos x="T4" y="T5"/>
                </a:cxn>
                <a:cxn ang="0">
                  <a:pos x="T6" y="T7"/>
                </a:cxn>
                <a:cxn ang="0">
                  <a:pos x="T8" y="T9"/>
                </a:cxn>
                <a:cxn ang="0">
                  <a:pos x="T10" y="T11"/>
                </a:cxn>
                <a:cxn ang="0">
                  <a:pos x="T12" y="T13"/>
                </a:cxn>
              </a:cxnLst>
              <a:rect l="0" t="0" r="r" b="b"/>
              <a:pathLst>
                <a:path w="216" h="216">
                  <a:moveTo>
                    <a:pt x="108" y="0"/>
                  </a:moveTo>
                  <a:cubicBezTo>
                    <a:pt x="49" y="0"/>
                    <a:pt x="0" y="48"/>
                    <a:pt x="0" y="108"/>
                  </a:cubicBezTo>
                  <a:cubicBezTo>
                    <a:pt x="0" y="167"/>
                    <a:pt x="48" y="216"/>
                    <a:pt x="108" y="216"/>
                  </a:cubicBezTo>
                  <a:cubicBezTo>
                    <a:pt x="168" y="216"/>
                    <a:pt x="216" y="168"/>
                    <a:pt x="216" y="108"/>
                  </a:cubicBezTo>
                  <a:cubicBezTo>
                    <a:pt x="216" y="48"/>
                    <a:pt x="168" y="0"/>
                    <a:pt x="108" y="0"/>
                  </a:cubicBezTo>
                  <a:close/>
                  <a:moveTo>
                    <a:pt x="108" y="0"/>
                  </a:moveTo>
                  <a:cubicBezTo>
                    <a:pt x="108" y="0"/>
                    <a:pt x="108" y="0"/>
                    <a:pt x="10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13">
              <a:extLst>
                <a:ext uri="{FF2B5EF4-FFF2-40B4-BE49-F238E27FC236}">
                  <a16:creationId xmlns:a16="http://schemas.microsoft.com/office/drawing/2014/main" id="{6AD12D7D-2EE6-4D75-B5B1-D3D8080813D3}"/>
                </a:ext>
              </a:extLst>
            </p:cNvPr>
            <p:cNvSpPr>
              <a:spLocks noEditPoints="1"/>
            </p:cNvSpPr>
            <p:nvPr/>
          </p:nvSpPr>
          <p:spPr bwMode="auto">
            <a:xfrm>
              <a:off x="2843" y="2590"/>
              <a:ext cx="518" cy="298"/>
            </a:xfrm>
            <a:custGeom>
              <a:avLst/>
              <a:gdLst>
                <a:gd name="T0" fmla="*/ 393 w 425"/>
                <a:gd name="T1" fmla="*/ 74 h 246"/>
                <a:gd name="T2" fmla="*/ 410 w 425"/>
                <a:gd name="T3" fmla="*/ 1 h 246"/>
                <a:gd name="T4" fmla="*/ 124 w 425"/>
                <a:gd name="T5" fmla="*/ 1 h 246"/>
                <a:gd name="T6" fmla="*/ 1 w 425"/>
                <a:gd name="T7" fmla="*/ 123 h 246"/>
                <a:gd name="T8" fmla="*/ 0 w 425"/>
                <a:gd name="T9" fmla="*/ 246 h 246"/>
                <a:gd name="T10" fmla="*/ 104 w 425"/>
                <a:gd name="T11" fmla="*/ 246 h 246"/>
                <a:gd name="T12" fmla="*/ 105 w 425"/>
                <a:gd name="T13" fmla="*/ 124 h 246"/>
                <a:gd name="T14" fmla="*/ 116 w 425"/>
                <a:gd name="T15" fmla="*/ 113 h 246"/>
                <a:gd name="T16" fmla="*/ 127 w 425"/>
                <a:gd name="T17" fmla="*/ 124 h 246"/>
                <a:gd name="T18" fmla="*/ 127 w 425"/>
                <a:gd name="T19" fmla="*/ 246 h 246"/>
                <a:gd name="T20" fmla="*/ 273 w 425"/>
                <a:gd name="T21" fmla="*/ 246 h 246"/>
                <a:gd name="T22" fmla="*/ 418 w 425"/>
                <a:gd name="T23" fmla="*/ 161 h 246"/>
                <a:gd name="T24" fmla="*/ 393 w 425"/>
                <a:gd name="T25" fmla="*/ 74 h 246"/>
                <a:gd name="T26" fmla="*/ 393 w 425"/>
                <a:gd name="T27" fmla="*/ 74 h 246"/>
                <a:gd name="T28" fmla="*/ 393 w 425"/>
                <a:gd name="T29" fmla="*/ 74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5" h="246">
                  <a:moveTo>
                    <a:pt x="393" y="74"/>
                  </a:moveTo>
                  <a:cubicBezTo>
                    <a:pt x="393" y="48"/>
                    <a:pt x="399" y="23"/>
                    <a:pt x="410" y="1"/>
                  </a:cubicBezTo>
                  <a:cubicBezTo>
                    <a:pt x="406" y="0"/>
                    <a:pt x="425" y="1"/>
                    <a:pt x="124" y="1"/>
                  </a:cubicBezTo>
                  <a:cubicBezTo>
                    <a:pt x="57" y="1"/>
                    <a:pt x="1" y="55"/>
                    <a:pt x="1" y="123"/>
                  </a:cubicBezTo>
                  <a:cubicBezTo>
                    <a:pt x="0" y="246"/>
                    <a:pt x="0" y="246"/>
                    <a:pt x="0" y="246"/>
                  </a:cubicBezTo>
                  <a:cubicBezTo>
                    <a:pt x="104" y="246"/>
                    <a:pt x="104" y="246"/>
                    <a:pt x="104" y="246"/>
                  </a:cubicBezTo>
                  <a:cubicBezTo>
                    <a:pt x="105" y="124"/>
                    <a:pt x="105" y="124"/>
                    <a:pt x="105" y="124"/>
                  </a:cubicBezTo>
                  <a:cubicBezTo>
                    <a:pt x="105" y="118"/>
                    <a:pt x="110" y="113"/>
                    <a:pt x="116" y="113"/>
                  </a:cubicBezTo>
                  <a:cubicBezTo>
                    <a:pt x="122" y="113"/>
                    <a:pt x="127" y="118"/>
                    <a:pt x="127" y="124"/>
                  </a:cubicBezTo>
                  <a:cubicBezTo>
                    <a:pt x="127" y="246"/>
                    <a:pt x="127" y="246"/>
                    <a:pt x="127" y="246"/>
                  </a:cubicBezTo>
                  <a:cubicBezTo>
                    <a:pt x="273" y="246"/>
                    <a:pt x="273" y="246"/>
                    <a:pt x="273" y="246"/>
                  </a:cubicBezTo>
                  <a:cubicBezTo>
                    <a:pt x="305" y="195"/>
                    <a:pt x="359" y="164"/>
                    <a:pt x="418" y="161"/>
                  </a:cubicBezTo>
                  <a:cubicBezTo>
                    <a:pt x="402" y="135"/>
                    <a:pt x="393" y="106"/>
                    <a:pt x="393" y="74"/>
                  </a:cubicBezTo>
                  <a:close/>
                  <a:moveTo>
                    <a:pt x="393" y="74"/>
                  </a:moveTo>
                  <a:cubicBezTo>
                    <a:pt x="393" y="74"/>
                    <a:pt x="393" y="74"/>
                    <a:pt x="393" y="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14">
              <a:extLst>
                <a:ext uri="{FF2B5EF4-FFF2-40B4-BE49-F238E27FC236}">
                  <a16:creationId xmlns:a16="http://schemas.microsoft.com/office/drawing/2014/main" id="{E5166541-90FE-4714-BBE1-FF87A4023B41}"/>
                </a:ext>
              </a:extLst>
            </p:cNvPr>
            <p:cNvSpPr>
              <a:spLocks noEditPoints="1"/>
            </p:cNvSpPr>
            <p:nvPr/>
          </p:nvSpPr>
          <p:spPr bwMode="auto">
            <a:xfrm>
              <a:off x="3033" y="2286"/>
              <a:ext cx="263" cy="262"/>
            </a:xfrm>
            <a:custGeom>
              <a:avLst/>
              <a:gdLst>
                <a:gd name="T0" fmla="*/ 108 w 216"/>
                <a:gd name="T1" fmla="*/ 0 h 216"/>
                <a:gd name="T2" fmla="*/ 0 w 216"/>
                <a:gd name="T3" fmla="*/ 108 h 216"/>
                <a:gd name="T4" fmla="*/ 108 w 216"/>
                <a:gd name="T5" fmla="*/ 216 h 216"/>
                <a:gd name="T6" fmla="*/ 216 w 216"/>
                <a:gd name="T7" fmla="*/ 108 h 216"/>
                <a:gd name="T8" fmla="*/ 108 w 216"/>
                <a:gd name="T9" fmla="*/ 0 h 216"/>
                <a:gd name="T10" fmla="*/ 108 w 216"/>
                <a:gd name="T11" fmla="*/ 0 h 216"/>
                <a:gd name="T12" fmla="*/ 108 w 216"/>
                <a:gd name="T13" fmla="*/ 0 h 216"/>
              </a:gdLst>
              <a:ahLst/>
              <a:cxnLst>
                <a:cxn ang="0">
                  <a:pos x="T0" y="T1"/>
                </a:cxn>
                <a:cxn ang="0">
                  <a:pos x="T2" y="T3"/>
                </a:cxn>
                <a:cxn ang="0">
                  <a:pos x="T4" y="T5"/>
                </a:cxn>
                <a:cxn ang="0">
                  <a:pos x="T6" y="T7"/>
                </a:cxn>
                <a:cxn ang="0">
                  <a:pos x="T8" y="T9"/>
                </a:cxn>
                <a:cxn ang="0">
                  <a:pos x="T10" y="T11"/>
                </a:cxn>
                <a:cxn ang="0">
                  <a:pos x="T12" y="T13"/>
                </a:cxn>
              </a:cxnLst>
              <a:rect l="0" t="0" r="r" b="b"/>
              <a:pathLst>
                <a:path w="216" h="216">
                  <a:moveTo>
                    <a:pt x="108" y="0"/>
                  </a:moveTo>
                  <a:cubicBezTo>
                    <a:pt x="48" y="0"/>
                    <a:pt x="0" y="48"/>
                    <a:pt x="0" y="108"/>
                  </a:cubicBezTo>
                  <a:cubicBezTo>
                    <a:pt x="0" y="167"/>
                    <a:pt x="48" y="216"/>
                    <a:pt x="108" y="216"/>
                  </a:cubicBezTo>
                  <a:cubicBezTo>
                    <a:pt x="167" y="216"/>
                    <a:pt x="216" y="168"/>
                    <a:pt x="216" y="108"/>
                  </a:cubicBezTo>
                  <a:cubicBezTo>
                    <a:pt x="216" y="48"/>
                    <a:pt x="168" y="0"/>
                    <a:pt x="108" y="0"/>
                  </a:cubicBezTo>
                  <a:close/>
                  <a:moveTo>
                    <a:pt x="108" y="0"/>
                  </a:moveTo>
                  <a:cubicBezTo>
                    <a:pt x="108" y="0"/>
                    <a:pt x="108" y="0"/>
                    <a:pt x="10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15">
              <a:extLst>
                <a:ext uri="{FF2B5EF4-FFF2-40B4-BE49-F238E27FC236}">
                  <a16:creationId xmlns:a16="http://schemas.microsoft.com/office/drawing/2014/main" id="{0C8B15D4-8F76-4329-A221-AEB2BAD8B86C}"/>
                </a:ext>
              </a:extLst>
            </p:cNvPr>
            <p:cNvSpPr>
              <a:spLocks noEditPoints="1"/>
            </p:cNvSpPr>
            <p:nvPr/>
          </p:nvSpPr>
          <p:spPr bwMode="auto">
            <a:xfrm>
              <a:off x="3209" y="2852"/>
              <a:ext cx="1281" cy="301"/>
            </a:xfrm>
            <a:custGeom>
              <a:avLst/>
              <a:gdLst>
                <a:gd name="T0" fmla="*/ 1050 w 1051"/>
                <a:gd name="T1" fmla="*/ 126 h 248"/>
                <a:gd name="T2" fmla="*/ 926 w 1051"/>
                <a:gd name="T3" fmla="*/ 3 h 248"/>
                <a:gd name="T4" fmla="*/ 653 w 1051"/>
                <a:gd name="T5" fmla="*/ 3 h 248"/>
                <a:gd name="T6" fmla="*/ 526 w 1051"/>
                <a:gd name="T7" fmla="*/ 126 h 248"/>
                <a:gd name="T8" fmla="*/ 525 w 1051"/>
                <a:gd name="T9" fmla="*/ 123 h 248"/>
                <a:gd name="T10" fmla="*/ 401 w 1051"/>
                <a:gd name="T11" fmla="*/ 0 h 248"/>
                <a:gd name="T12" fmla="*/ 128 w 1051"/>
                <a:gd name="T13" fmla="*/ 0 h 248"/>
                <a:gd name="T14" fmla="*/ 1 w 1051"/>
                <a:gd name="T15" fmla="*/ 123 h 248"/>
                <a:gd name="T16" fmla="*/ 0 w 1051"/>
                <a:gd name="T17" fmla="*/ 248 h 248"/>
                <a:gd name="T18" fmla="*/ 104 w 1051"/>
                <a:gd name="T19" fmla="*/ 248 h 248"/>
                <a:gd name="T20" fmla="*/ 105 w 1051"/>
                <a:gd name="T21" fmla="*/ 124 h 248"/>
                <a:gd name="T22" fmla="*/ 115 w 1051"/>
                <a:gd name="T23" fmla="*/ 114 h 248"/>
                <a:gd name="T24" fmla="*/ 124 w 1051"/>
                <a:gd name="T25" fmla="*/ 124 h 248"/>
                <a:gd name="T26" fmla="*/ 124 w 1051"/>
                <a:gd name="T27" fmla="*/ 248 h 248"/>
                <a:gd name="T28" fmla="*/ 400 w 1051"/>
                <a:gd name="T29" fmla="*/ 248 h 248"/>
                <a:gd name="T30" fmla="*/ 400 w 1051"/>
                <a:gd name="T31" fmla="*/ 124 h 248"/>
                <a:gd name="T32" fmla="*/ 410 w 1051"/>
                <a:gd name="T33" fmla="*/ 114 h 248"/>
                <a:gd name="T34" fmla="*/ 421 w 1051"/>
                <a:gd name="T35" fmla="*/ 124 h 248"/>
                <a:gd name="T36" fmla="*/ 421 w 1051"/>
                <a:gd name="T37" fmla="*/ 248 h 248"/>
                <a:gd name="T38" fmla="*/ 630 w 1051"/>
                <a:gd name="T39" fmla="*/ 248 h 248"/>
                <a:gd name="T40" fmla="*/ 630 w 1051"/>
                <a:gd name="T41" fmla="*/ 127 h 248"/>
                <a:gd name="T42" fmla="*/ 630 w 1051"/>
                <a:gd name="T43" fmla="*/ 127 h 248"/>
                <a:gd name="T44" fmla="*/ 640 w 1051"/>
                <a:gd name="T45" fmla="*/ 117 h 248"/>
                <a:gd name="T46" fmla="*/ 649 w 1051"/>
                <a:gd name="T47" fmla="*/ 127 h 248"/>
                <a:gd name="T48" fmla="*/ 649 w 1051"/>
                <a:gd name="T49" fmla="*/ 248 h 248"/>
                <a:gd name="T50" fmla="*/ 925 w 1051"/>
                <a:gd name="T51" fmla="*/ 248 h 248"/>
                <a:gd name="T52" fmla="*/ 925 w 1051"/>
                <a:gd name="T53" fmla="*/ 127 h 248"/>
                <a:gd name="T54" fmla="*/ 935 w 1051"/>
                <a:gd name="T55" fmla="*/ 117 h 248"/>
                <a:gd name="T56" fmla="*/ 946 w 1051"/>
                <a:gd name="T57" fmla="*/ 127 h 248"/>
                <a:gd name="T58" fmla="*/ 946 w 1051"/>
                <a:gd name="T59" fmla="*/ 248 h 248"/>
                <a:gd name="T60" fmla="*/ 1051 w 1051"/>
                <a:gd name="T61" fmla="*/ 248 h 248"/>
                <a:gd name="T62" fmla="*/ 1050 w 1051"/>
                <a:gd name="T63" fmla="*/ 126 h 248"/>
                <a:gd name="T64" fmla="*/ 1050 w 1051"/>
                <a:gd name="T65" fmla="*/ 126 h 248"/>
                <a:gd name="T66" fmla="*/ 1050 w 1051"/>
                <a:gd name="T67" fmla="*/ 12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51" h="248">
                  <a:moveTo>
                    <a:pt x="1050" y="126"/>
                  </a:moveTo>
                  <a:cubicBezTo>
                    <a:pt x="1050" y="58"/>
                    <a:pt x="994" y="3"/>
                    <a:pt x="926" y="3"/>
                  </a:cubicBezTo>
                  <a:cubicBezTo>
                    <a:pt x="653" y="3"/>
                    <a:pt x="653" y="3"/>
                    <a:pt x="653" y="3"/>
                  </a:cubicBezTo>
                  <a:cubicBezTo>
                    <a:pt x="585" y="3"/>
                    <a:pt x="526" y="58"/>
                    <a:pt x="526" y="126"/>
                  </a:cubicBezTo>
                  <a:cubicBezTo>
                    <a:pt x="525" y="123"/>
                    <a:pt x="525" y="123"/>
                    <a:pt x="525" y="123"/>
                  </a:cubicBezTo>
                  <a:cubicBezTo>
                    <a:pt x="525" y="56"/>
                    <a:pt x="469" y="0"/>
                    <a:pt x="401" y="0"/>
                  </a:cubicBezTo>
                  <a:cubicBezTo>
                    <a:pt x="128" y="0"/>
                    <a:pt x="128" y="0"/>
                    <a:pt x="128" y="0"/>
                  </a:cubicBezTo>
                  <a:cubicBezTo>
                    <a:pt x="60" y="0"/>
                    <a:pt x="1" y="56"/>
                    <a:pt x="1" y="123"/>
                  </a:cubicBezTo>
                  <a:cubicBezTo>
                    <a:pt x="0" y="248"/>
                    <a:pt x="0" y="248"/>
                    <a:pt x="0" y="248"/>
                  </a:cubicBezTo>
                  <a:cubicBezTo>
                    <a:pt x="104" y="248"/>
                    <a:pt x="104" y="248"/>
                    <a:pt x="104" y="248"/>
                  </a:cubicBezTo>
                  <a:cubicBezTo>
                    <a:pt x="105" y="124"/>
                    <a:pt x="105" y="124"/>
                    <a:pt x="105" y="124"/>
                  </a:cubicBezTo>
                  <a:cubicBezTo>
                    <a:pt x="105" y="119"/>
                    <a:pt x="109" y="114"/>
                    <a:pt x="115" y="114"/>
                  </a:cubicBezTo>
                  <a:cubicBezTo>
                    <a:pt x="120" y="114"/>
                    <a:pt x="124" y="119"/>
                    <a:pt x="124" y="124"/>
                  </a:cubicBezTo>
                  <a:cubicBezTo>
                    <a:pt x="124" y="248"/>
                    <a:pt x="124" y="248"/>
                    <a:pt x="124" y="248"/>
                  </a:cubicBezTo>
                  <a:cubicBezTo>
                    <a:pt x="400" y="248"/>
                    <a:pt x="400" y="248"/>
                    <a:pt x="400" y="248"/>
                  </a:cubicBezTo>
                  <a:cubicBezTo>
                    <a:pt x="400" y="124"/>
                    <a:pt x="400" y="124"/>
                    <a:pt x="400" y="124"/>
                  </a:cubicBezTo>
                  <a:cubicBezTo>
                    <a:pt x="400" y="118"/>
                    <a:pt x="405" y="114"/>
                    <a:pt x="410" y="114"/>
                  </a:cubicBezTo>
                  <a:cubicBezTo>
                    <a:pt x="416" y="114"/>
                    <a:pt x="420" y="118"/>
                    <a:pt x="421" y="124"/>
                  </a:cubicBezTo>
                  <a:cubicBezTo>
                    <a:pt x="421" y="248"/>
                    <a:pt x="421" y="248"/>
                    <a:pt x="421" y="248"/>
                  </a:cubicBezTo>
                  <a:cubicBezTo>
                    <a:pt x="630" y="248"/>
                    <a:pt x="630" y="248"/>
                    <a:pt x="630" y="248"/>
                  </a:cubicBezTo>
                  <a:cubicBezTo>
                    <a:pt x="630" y="127"/>
                    <a:pt x="630" y="127"/>
                    <a:pt x="630" y="127"/>
                  </a:cubicBezTo>
                  <a:cubicBezTo>
                    <a:pt x="630" y="127"/>
                    <a:pt x="630" y="127"/>
                    <a:pt x="630" y="127"/>
                  </a:cubicBezTo>
                  <a:cubicBezTo>
                    <a:pt x="630" y="121"/>
                    <a:pt x="634" y="117"/>
                    <a:pt x="640" y="117"/>
                  </a:cubicBezTo>
                  <a:cubicBezTo>
                    <a:pt x="645" y="117"/>
                    <a:pt x="649" y="122"/>
                    <a:pt x="649" y="127"/>
                  </a:cubicBezTo>
                  <a:cubicBezTo>
                    <a:pt x="649" y="248"/>
                    <a:pt x="649" y="248"/>
                    <a:pt x="649" y="248"/>
                  </a:cubicBezTo>
                  <a:cubicBezTo>
                    <a:pt x="925" y="248"/>
                    <a:pt x="925" y="248"/>
                    <a:pt x="925" y="248"/>
                  </a:cubicBezTo>
                  <a:cubicBezTo>
                    <a:pt x="925" y="127"/>
                    <a:pt x="925" y="127"/>
                    <a:pt x="925" y="127"/>
                  </a:cubicBezTo>
                  <a:cubicBezTo>
                    <a:pt x="925" y="121"/>
                    <a:pt x="930" y="117"/>
                    <a:pt x="935" y="117"/>
                  </a:cubicBezTo>
                  <a:cubicBezTo>
                    <a:pt x="941" y="117"/>
                    <a:pt x="946" y="121"/>
                    <a:pt x="946" y="127"/>
                  </a:cubicBezTo>
                  <a:cubicBezTo>
                    <a:pt x="946" y="248"/>
                    <a:pt x="946" y="248"/>
                    <a:pt x="946" y="248"/>
                  </a:cubicBezTo>
                  <a:cubicBezTo>
                    <a:pt x="1051" y="248"/>
                    <a:pt x="1051" y="248"/>
                    <a:pt x="1051" y="248"/>
                  </a:cubicBezTo>
                  <a:lnTo>
                    <a:pt x="1050" y="126"/>
                  </a:lnTo>
                  <a:close/>
                  <a:moveTo>
                    <a:pt x="1050" y="126"/>
                  </a:moveTo>
                  <a:cubicBezTo>
                    <a:pt x="1050" y="126"/>
                    <a:pt x="1050" y="126"/>
                    <a:pt x="1050" y="1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16">
              <a:extLst>
                <a:ext uri="{FF2B5EF4-FFF2-40B4-BE49-F238E27FC236}">
                  <a16:creationId xmlns:a16="http://schemas.microsoft.com/office/drawing/2014/main" id="{5883F3D4-0929-49DD-BFD8-4832CE37F058}"/>
                </a:ext>
              </a:extLst>
            </p:cNvPr>
            <p:cNvSpPr>
              <a:spLocks noEditPoints="1"/>
            </p:cNvSpPr>
            <p:nvPr/>
          </p:nvSpPr>
          <p:spPr bwMode="auto">
            <a:xfrm>
              <a:off x="3393" y="2546"/>
              <a:ext cx="267" cy="266"/>
            </a:xfrm>
            <a:custGeom>
              <a:avLst/>
              <a:gdLst>
                <a:gd name="T0" fmla="*/ 219 w 219"/>
                <a:gd name="T1" fmla="*/ 110 h 219"/>
                <a:gd name="T2" fmla="*/ 110 w 219"/>
                <a:gd name="T3" fmla="*/ 219 h 219"/>
                <a:gd name="T4" fmla="*/ 0 w 219"/>
                <a:gd name="T5" fmla="*/ 110 h 219"/>
                <a:gd name="T6" fmla="*/ 110 w 219"/>
                <a:gd name="T7" fmla="*/ 0 h 219"/>
                <a:gd name="T8" fmla="*/ 219 w 219"/>
                <a:gd name="T9" fmla="*/ 110 h 219"/>
                <a:gd name="T10" fmla="*/ 219 w 219"/>
                <a:gd name="T11" fmla="*/ 110 h 219"/>
                <a:gd name="T12" fmla="*/ 219 w 219"/>
                <a:gd name="T13" fmla="*/ 110 h 219"/>
              </a:gdLst>
              <a:ahLst/>
              <a:cxnLst>
                <a:cxn ang="0">
                  <a:pos x="T0" y="T1"/>
                </a:cxn>
                <a:cxn ang="0">
                  <a:pos x="T2" y="T3"/>
                </a:cxn>
                <a:cxn ang="0">
                  <a:pos x="T4" y="T5"/>
                </a:cxn>
                <a:cxn ang="0">
                  <a:pos x="T6" y="T7"/>
                </a:cxn>
                <a:cxn ang="0">
                  <a:pos x="T8" y="T9"/>
                </a:cxn>
                <a:cxn ang="0">
                  <a:pos x="T10" y="T11"/>
                </a:cxn>
                <a:cxn ang="0">
                  <a:pos x="T12" y="T13"/>
                </a:cxn>
              </a:cxnLst>
              <a:rect l="0" t="0" r="r" b="b"/>
              <a:pathLst>
                <a:path w="219" h="219">
                  <a:moveTo>
                    <a:pt x="219" y="110"/>
                  </a:moveTo>
                  <a:cubicBezTo>
                    <a:pt x="219" y="170"/>
                    <a:pt x="170" y="219"/>
                    <a:pt x="110" y="219"/>
                  </a:cubicBezTo>
                  <a:cubicBezTo>
                    <a:pt x="49" y="219"/>
                    <a:pt x="0" y="170"/>
                    <a:pt x="0" y="110"/>
                  </a:cubicBezTo>
                  <a:cubicBezTo>
                    <a:pt x="0" y="49"/>
                    <a:pt x="49" y="0"/>
                    <a:pt x="110" y="0"/>
                  </a:cubicBezTo>
                  <a:cubicBezTo>
                    <a:pt x="170" y="0"/>
                    <a:pt x="219" y="49"/>
                    <a:pt x="219" y="110"/>
                  </a:cubicBezTo>
                  <a:close/>
                  <a:moveTo>
                    <a:pt x="219" y="110"/>
                  </a:moveTo>
                  <a:cubicBezTo>
                    <a:pt x="219" y="110"/>
                    <a:pt x="219" y="110"/>
                    <a:pt x="219" y="1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7">
              <a:extLst>
                <a:ext uri="{FF2B5EF4-FFF2-40B4-BE49-F238E27FC236}">
                  <a16:creationId xmlns:a16="http://schemas.microsoft.com/office/drawing/2014/main" id="{BABD95DA-342B-4125-8B9F-6B7EF172A9A2}"/>
                </a:ext>
              </a:extLst>
            </p:cNvPr>
            <p:cNvSpPr>
              <a:spLocks noEditPoints="1"/>
            </p:cNvSpPr>
            <p:nvPr/>
          </p:nvSpPr>
          <p:spPr bwMode="auto">
            <a:xfrm>
              <a:off x="4042" y="2550"/>
              <a:ext cx="266" cy="265"/>
            </a:xfrm>
            <a:custGeom>
              <a:avLst/>
              <a:gdLst>
                <a:gd name="T0" fmla="*/ 219 w 219"/>
                <a:gd name="T1" fmla="*/ 110 h 219"/>
                <a:gd name="T2" fmla="*/ 110 w 219"/>
                <a:gd name="T3" fmla="*/ 219 h 219"/>
                <a:gd name="T4" fmla="*/ 0 w 219"/>
                <a:gd name="T5" fmla="*/ 110 h 219"/>
                <a:gd name="T6" fmla="*/ 110 w 219"/>
                <a:gd name="T7" fmla="*/ 0 h 219"/>
                <a:gd name="T8" fmla="*/ 219 w 219"/>
                <a:gd name="T9" fmla="*/ 110 h 219"/>
                <a:gd name="T10" fmla="*/ 219 w 219"/>
                <a:gd name="T11" fmla="*/ 110 h 219"/>
                <a:gd name="T12" fmla="*/ 219 w 219"/>
                <a:gd name="T13" fmla="*/ 110 h 219"/>
              </a:gdLst>
              <a:ahLst/>
              <a:cxnLst>
                <a:cxn ang="0">
                  <a:pos x="T0" y="T1"/>
                </a:cxn>
                <a:cxn ang="0">
                  <a:pos x="T2" y="T3"/>
                </a:cxn>
                <a:cxn ang="0">
                  <a:pos x="T4" y="T5"/>
                </a:cxn>
                <a:cxn ang="0">
                  <a:pos x="T6" y="T7"/>
                </a:cxn>
                <a:cxn ang="0">
                  <a:pos x="T8" y="T9"/>
                </a:cxn>
                <a:cxn ang="0">
                  <a:pos x="T10" y="T11"/>
                </a:cxn>
                <a:cxn ang="0">
                  <a:pos x="T12" y="T13"/>
                </a:cxn>
              </a:cxnLst>
              <a:rect l="0" t="0" r="r" b="b"/>
              <a:pathLst>
                <a:path w="219" h="219">
                  <a:moveTo>
                    <a:pt x="219" y="110"/>
                  </a:moveTo>
                  <a:cubicBezTo>
                    <a:pt x="219" y="170"/>
                    <a:pt x="170" y="219"/>
                    <a:pt x="110" y="219"/>
                  </a:cubicBezTo>
                  <a:cubicBezTo>
                    <a:pt x="49" y="219"/>
                    <a:pt x="0" y="170"/>
                    <a:pt x="0" y="110"/>
                  </a:cubicBezTo>
                  <a:cubicBezTo>
                    <a:pt x="0" y="49"/>
                    <a:pt x="49" y="0"/>
                    <a:pt x="110" y="0"/>
                  </a:cubicBezTo>
                  <a:cubicBezTo>
                    <a:pt x="170" y="0"/>
                    <a:pt x="219" y="49"/>
                    <a:pt x="219" y="110"/>
                  </a:cubicBezTo>
                  <a:close/>
                  <a:moveTo>
                    <a:pt x="219" y="110"/>
                  </a:moveTo>
                  <a:cubicBezTo>
                    <a:pt x="219" y="110"/>
                    <a:pt x="219" y="110"/>
                    <a:pt x="219" y="1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9" name="Freeform 5">
            <a:extLst>
              <a:ext uri="{FF2B5EF4-FFF2-40B4-BE49-F238E27FC236}">
                <a16:creationId xmlns:a16="http://schemas.microsoft.com/office/drawing/2014/main" id="{C931CD91-3048-45F8-BA8C-85564CB8827A}"/>
              </a:ext>
            </a:extLst>
          </p:cNvPr>
          <p:cNvSpPr>
            <a:spLocks noEditPoints="1"/>
          </p:cNvSpPr>
          <p:nvPr/>
        </p:nvSpPr>
        <p:spPr bwMode="auto">
          <a:xfrm>
            <a:off x="2943224" y="1933343"/>
            <a:ext cx="472644" cy="483546"/>
          </a:xfrm>
          <a:custGeom>
            <a:avLst/>
            <a:gdLst>
              <a:gd name="T0" fmla="*/ 27 w 68"/>
              <a:gd name="T1" fmla="*/ 0 h 70"/>
              <a:gd name="T2" fmla="*/ 0 w 68"/>
              <a:gd name="T3" fmla="*/ 27 h 70"/>
              <a:gd name="T4" fmla="*/ 27 w 68"/>
              <a:gd name="T5" fmla="*/ 54 h 70"/>
              <a:gd name="T6" fmla="*/ 43 w 68"/>
              <a:gd name="T7" fmla="*/ 50 h 70"/>
              <a:gd name="T8" fmla="*/ 63 w 68"/>
              <a:gd name="T9" fmla="*/ 70 h 70"/>
              <a:gd name="T10" fmla="*/ 64 w 68"/>
              <a:gd name="T11" fmla="*/ 70 h 70"/>
              <a:gd name="T12" fmla="*/ 68 w 68"/>
              <a:gd name="T13" fmla="*/ 66 h 70"/>
              <a:gd name="T14" fmla="*/ 68 w 68"/>
              <a:gd name="T15" fmla="*/ 66 h 70"/>
              <a:gd name="T16" fmla="*/ 48 w 68"/>
              <a:gd name="T17" fmla="*/ 45 h 70"/>
              <a:gd name="T18" fmla="*/ 54 w 68"/>
              <a:gd name="T19" fmla="*/ 27 h 70"/>
              <a:gd name="T20" fmla="*/ 27 w 68"/>
              <a:gd name="T21" fmla="*/ 0 h 70"/>
              <a:gd name="T22" fmla="*/ 27 w 68"/>
              <a:gd name="T23" fmla="*/ 51 h 70"/>
              <a:gd name="T24" fmla="*/ 3 w 68"/>
              <a:gd name="T25" fmla="*/ 27 h 70"/>
              <a:gd name="T26" fmla="*/ 27 w 68"/>
              <a:gd name="T27" fmla="*/ 3 h 70"/>
              <a:gd name="T28" fmla="*/ 51 w 68"/>
              <a:gd name="T29" fmla="*/ 27 h 70"/>
              <a:gd name="T30" fmla="*/ 27 w 68"/>
              <a:gd name="T31" fmla="*/ 51 h 70"/>
              <a:gd name="T32" fmla="*/ 27 w 68"/>
              <a:gd name="T33" fmla="*/ 51 h 70"/>
              <a:gd name="T34" fmla="*/ 27 w 68"/>
              <a:gd name="T35" fmla="*/ 5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70">
                <a:moveTo>
                  <a:pt x="27" y="0"/>
                </a:moveTo>
                <a:cubicBezTo>
                  <a:pt x="12" y="0"/>
                  <a:pt x="0" y="12"/>
                  <a:pt x="0" y="27"/>
                </a:cubicBezTo>
                <a:cubicBezTo>
                  <a:pt x="0" y="42"/>
                  <a:pt x="12" y="54"/>
                  <a:pt x="27" y="54"/>
                </a:cubicBezTo>
                <a:cubicBezTo>
                  <a:pt x="33" y="54"/>
                  <a:pt x="38" y="53"/>
                  <a:pt x="43" y="50"/>
                </a:cubicBezTo>
                <a:cubicBezTo>
                  <a:pt x="63" y="70"/>
                  <a:pt x="63" y="70"/>
                  <a:pt x="63" y="70"/>
                </a:cubicBezTo>
                <a:cubicBezTo>
                  <a:pt x="63" y="70"/>
                  <a:pt x="64" y="70"/>
                  <a:pt x="64" y="70"/>
                </a:cubicBezTo>
                <a:cubicBezTo>
                  <a:pt x="68" y="66"/>
                  <a:pt x="68" y="66"/>
                  <a:pt x="68" y="66"/>
                </a:cubicBezTo>
                <a:cubicBezTo>
                  <a:pt x="68" y="66"/>
                  <a:pt x="68" y="66"/>
                  <a:pt x="68" y="66"/>
                </a:cubicBezTo>
                <a:cubicBezTo>
                  <a:pt x="48" y="45"/>
                  <a:pt x="48" y="45"/>
                  <a:pt x="48" y="45"/>
                </a:cubicBezTo>
                <a:cubicBezTo>
                  <a:pt x="52" y="40"/>
                  <a:pt x="54" y="34"/>
                  <a:pt x="54" y="27"/>
                </a:cubicBezTo>
                <a:cubicBezTo>
                  <a:pt x="54" y="12"/>
                  <a:pt x="42" y="0"/>
                  <a:pt x="27" y="0"/>
                </a:cubicBezTo>
                <a:close/>
                <a:moveTo>
                  <a:pt x="27" y="51"/>
                </a:moveTo>
                <a:cubicBezTo>
                  <a:pt x="14" y="51"/>
                  <a:pt x="3" y="40"/>
                  <a:pt x="3" y="27"/>
                </a:cubicBezTo>
                <a:cubicBezTo>
                  <a:pt x="3" y="14"/>
                  <a:pt x="14" y="3"/>
                  <a:pt x="27" y="3"/>
                </a:cubicBezTo>
                <a:cubicBezTo>
                  <a:pt x="40" y="3"/>
                  <a:pt x="51" y="14"/>
                  <a:pt x="51" y="27"/>
                </a:cubicBezTo>
                <a:cubicBezTo>
                  <a:pt x="51" y="40"/>
                  <a:pt x="40" y="51"/>
                  <a:pt x="27" y="51"/>
                </a:cubicBezTo>
                <a:close/>
                <a:moveTo>
                  <a:pt x="27" y="51"/>
                </a:moveTo>
                <a:cubicBezTo>
                  <a:pt x="27" y="51"/>
                  <a:pt x="27" y="51"/>
                  <a:pt x="27" y="5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6" name="Group 65">
            <a:extLst>
              <a:ext uri="{FF2B5EF4-FFF2-40B4-BE49-F238E27FC236}">
                <a16:creationId xmlns:a16="http://schemas.microsoft.com/office/drawing/2014/main" id="{20D2D3F3-8E68-49E3-8C92-97193EB5C309}"/>
              </a:ext>
            </a:extLst>
          </p:cNvPr>
          <p:cNvGrpSpPr/>
          <p:nvPr/>
        </p:nvGrpSpPr>
        <p:grpSpPr>
          <a:xfrm>
            <a:off x="4872262" y="1933766"/>
            <a:ext cx="399309" cy="451508"/>
            <a:chOff x="6387476" y="2942412"/>
            <a:chExt cx="526613" cy="595453"/>
          </a:xfrm>
          <a:solidFill>
            <a:schemeClr val="bg1"/>
          </a:solidFill>
        </p:grpSpPr>
        <p:sp>
          <p:nvSpPr>
            <p:cNvPr id="67" name="Freeform 226">
              <a:extLst>
                <a:ext uri="{FF2B5EF4-FFF2-40B4-BE49-F238E27FC236}">
                  <a16:creationId xmlns:a16="http://schemas.microsoft.com/office/drawing/2014/main" id="{255A729E-4B60-4191-89B7-B5F2F055EDD0}"/>
                </a:ext>
              </a:extLst>
            </p:cNvPr>
            <p:cNvSpPr>
              <a:spLocks noEditPoints="1"/>
            </p:cNvSpPr>
            <p:nvPr/>
          </p:nvSpPr>
          <p:spPr bwMode="auto">
            <a:xfrm>
              <a:off x="6387476" y="2942412"/>
              <a:ext cx="423357" cy="595453"/>
            </a:xfrm>
            <a:custGeom>
              <a:avLst/>
              <a:gdLst>
                <a:gd name="T0" fmla="*/ 112 w 112"/>
                <a:gd name="T1" fmla="*/ 48 h 157"/>
                <a:gd name="T2" fmla="*/ 112 w 112"/>
                <a:gd name="T3" fmla="*/ 23 h 157"/>
                <a:gd name="T4" fmla="*/ 100 w 112"/>
                <a:gd name="T5" fmla="*/ 10 h 157"/>
                <a:gd name="T6" fmla="*/ 72 w 112"/>
                <a:gd name="T7" fmla="*/ 10 h 157"/>
                <a:gd name="T8" fmla="*/ 57 w 112"/>
                <a:gd name="T9" fmla="*/ 0 h 157"/>
                <a:gd name="T10" fmla="*/ 43 w 112"/>
                <a:gd name="T11" fmla="*/ 10 h 157"/>
                <a:gd name="T12" fmla="*/ 12 w 112"/>
                <a:gd name="T13" fmla="*/ 10 h 157"/>
                <a:gd name="T14" fmla="*/ 0 w 112"/>
                <a:gd name="T15" fmla="*/ 23 h 157"/>
                <a:gd name="T16" fmla="*/ 0 w 112"/>
                <a:gd name="T17" fmla="*/ 145 h 157"/>
                <a:gd name="T18" fmla="*/ 12 w 112"/>
                <a:gd name="T19" fmla="*/ 157 h 157"/>
                <a:gd name="T20" fmla="*/ 100 w 112"/>
                <a:gd name="T21" fmla="*/ 157 h 157"/>
                <a:gd name="T22" fmla="*/ 112 w 112"/>
                <a:gd name="T23" fmla="*/ 145 h 157"/>
                <a:gd name="T24" fmla="*/ 112 w 112"/>
                <a:gd name="T25" fmla="*/ 136 h 157"/>
                <a:gd name="T26" fmla="*/ 96 w 112"/>
                <a:gd name="T27" fmla="*/ 136 h 157"/>
                <a:gd name="T28" fmla="*/ 96 w 112"/>
                <a:gd name="T29" fmla="*/ 138 h 157"/>
                <a:gd name="T30" fmla="*/ 18 w 112"/>
                <a:gd name="T31" fmla="*/ 138 h 157"/>
                <a:gd name="T32" fmla="*/ 18 w 112"/>
                <a:gd name="T33" fmla="*/ 27 h 157"/>
                <a:gd name="T34" fmla="*/ 33 w 112"/>
                <a:gd name="T35" fmla="*/ 27 h 157"/>
                <a:gd name="T36" fmla="*/ 43 w 112"/>
                <a:gd name="T37" fmla="*/ 37 h 157"/>
                <a:gd name="T38" fmla="*/ 74 w 112"/>
                <a:gd name="T39" fmla="*/ 37 h 157"/>
                <a:gd name="T40" fmla="*/ 84 w 112"/>
                <a:gd name="T41" fmla="*/ 27 h 157"/>
                <a:gd name="T42" fmla="*/ 96 w 112"/>
                <a:gd name="T43" fmla="*/ 27 h 157"/>
                <a:gd name="T44" fmla="*/ 96 w 112"/>
                <a:gd name="T45" fmla="*/ 48 h 157"/>
                <a:gd name="T46" fmla="*/ 112 w 112"/>
                <a:gd name="T47" fmla="*/ 48 h 157"/>
                <a:gd name="T48" fmla="*/ 57 w 112"/>
                <a:gd name="T49" fmla="*/ 5 h 157"/>
                <a:gd name="T50" fmla="*/ 66 w 112"/>
                <a:gd name="T51" fmla="*/ 10 h 157"/>
                <a:gd name="T52" fmla="*/ 49 w 112"/>
                <a:gd name="T53" fmla="*/ 10 h 157"/>
                <a:gd name="T54" fmla="*/ 57 w 112"/>
                <a:gd name="T55" fmla="*/ 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 h="157">
                  <a:moveTo>
                    <a:pt x="112" y="48"/>
                  </a:moveTo>
                  <a:cubicBezTo>
                    <a:pt x="112" y="23"/>
                    <a:pt x="112" y="23"/>
                    <a:pt x="112" y="23"/>
                  </a:cubicBezTo>
                  <a:cubicBezTo>
                    <a:pt x="112" y="16"/>
                    <a:pt x="107" y="10"/>
                    <a:pt x="100" y="10"/>
                  </a:cubicBezTo>
                  <a:cubicBezTo>
                    <a:pt x="72" y="10"/>
                    <a:pt x="72" y="10"/>
                    <a:pt x="72" y="10"/>
                  </a:cubicBezTo>
                  <a:cubicBezTo>
                    <a:pt x="70" y="4"/>
                    <a:pt x="64" y="0"/>
                    <a:pt x="57" y="0"/>
                  </a:cubicBezTo>
                  <a:cubicBezTo>
                    <a:pt x="51" y="0"/>
                    <a:pt x="45" y="4"/>
                    <a:pt x="43" y="10"/>
                  </a:cubicBezTo>
                  <a:cubicBezTo>
                    <a:pt x="12" y="10"/>
                    <a:pt x="12" y="10"/>
                    <a:pt x="12" y="10"/>
                  </a:cubicBezTo>
                  <a:cubicBezTo>
                    <a:pt x="5" y="10"/>
                    <a:pt x="0" y="16"/>
                    <a:pt x="0" y="23"/>
                  </a:cubicBezTo>
                  <a:cubicBezTo>
                    <a:pt x="0" y="145"/>
                    <a:pt x="0" y="145"/>
                    <a:pt x="0" y="145"/>
                  </a:cubicBezTo>
                  <a:cubicBezTo>
                    <a:pt x="0" y="152"/>
                    <a:pt x="5" y="157"/>
                    <a:pt x="12" y="157"/>
                  </a:cubicBezTo>
                  <a:cubicBezTo>
                    <a:pt x="100" y="157"/>
                    <a:pt x="100" y="157"/>
                    <a:pt x="100" y="157"/>
                  </a:cubicBezTo>
                  <a:cubicBezTo>
                    <a:pt x="107" y="157"/>
                    <a:pt x="112" y="152"/>
                    <a:pt x="112" y="145"/>
                  </a:cubicBezTo>
                  <a:cubicBezTo>
                    <a:pt x="112" y="136"/>
                    <a:pt x="112" y="136"/>
                    <a:pt x="112" y="136"/>
                  </a:cubicBezTo>
                  <a:cubicBezTo>
                    <a:pt x="96" y="136"/>
                    <a:pt x="96" y="136"/>
                    <a:pt x="96" y="136"/>
                  </a:cubicBezTo>
                  <a:cubicBezTo>
                    <a:pt x="96" y="138"/>
                    <a:pt x="96" y="138"/>
                    <a:pt x="96" y="138"/>
                  </a:cubicBezTo>
                  <a:cubicBezTo>
                    <a:pt x="18" y="138"/>
                    <a:pt x="18" y="138"/>
                    <a:pt x="18" y="138"/>
                  </a:cubicBezTo>
                  <a:cubicBezTo>
                    <a:pt x="18" y="27"/>
                    <a:pt x="18" y="27"/>
                    <a:pt x="18" y="27"/>
                  </a:cubicBezTo>
                  <a:cubicBezTo>
                    <a:pt x="33" y="27"/>
                    <a:pt x="33" y="27"/>
                    <a:pt x="33" y="27"/>
                  </a:cubicBezTo>
                  <a:cubicBezTo>
                    <a:pt x="33" y="32"/>
                    <a:pt x="38" y="37"/>
                    <a:pt x="43" y="37"/>
                  </a:cubicBezTo>
                  <a:cubicBezTo>
                    <a:pt x="74" y="37"/>
                    <a:pt x="74" y="37"/>
                    <a:pt x="74" y="37"/>
                  </a:cubicBezTo>
                  <a:cubicBezTo>
                    <a:pt x="79" y="37"/>
                    <a:pt x="84" y="32"/>
                    <a:pt x="84" y="27"/>
                  </a:cubicBezTo>
                  <a:cubicBezTo>
                    <a:pt x="96" y="27"/>
                    <a:pt x="96" y="27"/>
                    <a:pt x="96" y="27"/>
                  </a:cubicBezTo>
                  <a:cubicBezTo>
                    <a:pt x="96" y="48"/>
                    <a:pt x="96" y="48"/>
                    <a:pt x="96" y="48"/>
                  </a:cubicBezTo>
                  <a:lnTo>
                    <a:pt x="112" y="48"/>
                  </a:lnTo>
                  <a:close/>
                  <a:moveTo>
                    <a:pt x="57" y="5"/>
                  </a:moveTo>
                  <a:cubicBezTo>
                    <a:pt x="61" y="5"/>
                    <a:pt x="64" y="7"/>
                    <a:pt x="66" y="10"/>
                  </a:cubicBezTo>
                  <a:cubicBezTo>
                    <a:pt x="49" y="10"/>
                    <a:pt x="49" y="10"/>
                    <a:pt x="49" y="10"/>
                  </a:cubicBezTo>
                  <a:cubicBezTo>
                    <a:pt x="50" y="7"/>
                    <a:pt x="54" y="5"/>
                    <a:pt x="57"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227">
              <a:extLst>
                <a:ext uri="{FF2B5EF4-FFF2-40B4-BE49-F238E27FC236}">
                  <a16:creationId xmlns:a16="http://schemas.microsoft.com/office/drawing/2014/main" id="{22D9EB84-7D72-4386-A31A-9B9444F47B73}"/>
                </a:ext>
              </a:extLst>
            </p:cNvPr>
            <p:cNvSpPr>
              <a:spLocks noEditPoints="1"/>
            </p:cNvSpPr>
            <p:nvPr/>
          </p:nvSpPr>
          <p:spPr bwMode="auto">
            <a:xfrm>
              <a:off x="6497618" y="3145485"/>
              <a:ext cx="79165" cy="75722"/>
            </a:xfrm>
            <a:custGeom>
              <a:avLst/>
              <a:gdLst>
                <a:gd name="T0" fmla="*/ 0 w 23"/>
                <a:gd name="T1" fmla="*/ 0 h 22"/>
                <a:gd name="T2" fmla="*/ 0 w 23"/>
                <a:gd name="T3" fmla="*/ 22 h 22"/>
                <a:gd name="T4" fmla="*/ 23 w 23"/>
                <a:gd name="T5" fmla="*/ 22 h 22"/>
                <a:gd name="T6" fmla="*/ 23 w 23"/>
                <a:gd name="T7" fmla="*/ 0 h 22"/>
                <a:gd name="T8" fmla="*/ 0 w 23"/>
                <a:gd name="T9" fmla="*/ 0 h 22"/>
                <a:gd name="T10" fmla="*/ 17 w 23"/>
                <a:gd name="T11" fmla="*/ 17 h 22"/>
                <a:gd name="T12" fmla="*/ 4 w 23"/>
                <a:gd name="T13" fmla="*/ 17 h 22"/>
                <a:gd name="T14" fmla="*/ 4 w 23"/>
                <a:gd name="T15" fmla="*/ 4 h 22"/>
                <a:gd name="T16" fmla="*/ 17 w 23"/>
                <a:gd name="T17" fmla="*/ 4 h 22"/>
                <a:gd name="T18" fmla="*/ 17 w 23"/>
                <a:gd name="T19"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2">
                  <a:moveTo>
                    <a:pt x="0" y="0"/>
                  </a:moveTo>
                  <a:lnTo>
                    <a:pt x="0" y="22"/>
                  </a:lnTo>
                  <a:lnTo>
                    <a:pt x="23" y="22"/>
                  </a:lnTo>
                  <a:lnTo>
                    <a:pt x="23" y="0"/>
                  </a:lnTo>
                  <a:lnTo>
                    <a:pt x="0" y="0"/>
                  </a:lnTo>
                  <a:close/>
                  <a:moveTo>
                    <a:pt x="17" y="17"/>
                  </a:moveTo>
                  <a:lnTo>
                    <a:pt x="4" y="17"/>
                  </a:lnTo>
                  <a:lnTo>
                    <a:pt x="4" y="4"/>
                  </a:lnTo>
                  <a:lnTo>
                    <a:pt x="17" y="4"/>
                  </a:lnTo>
                  <a:lnTo>
                    <a:pt x="17"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228">
              <a:extLst>
                <a:ext uri="{FF2B5EF4-FFF2-40B4-BE49-F238E27FC236}">
                  <a16:creationId xmlns:a16="http://schemas.microsoft.com/office/drawing/2014/main" id="{F4C49945-B2E0-405E-A2BF-938F2971FFCB}"/>
                </a:ext>
              </a:extLst>
            </p:cNvPr>
            <p:cNvSpPr>
              <a:spLocks noEditPoints="1"/>
            </p:cNvSpPr>
            <p:nvPr/>
          </p:nvSpPr>
          <p:spPr bwMode="auto">
            <a:xfrm>
              <a:off x="6497618" y="3248742"/>
              <a:ext cx="79165" cy="75722"/>
            </a:xfrm>
            <a:custGeom>
              <a:avLst/>
              <a:gdLst>
                <a:gd name="T0" fmla="*/ 0 w 23"/>
                <a:gd name="T1" fmla="*/ 0 h 22"/>
                <a:gd name="T2" fmla="*/ 0 w 23"/>
                <a:gd name="T3" fmla="*/ 22 h 22"/>
                <a:gd name="T4" fmla="*/ 23 w 23"/>
                <a:gd name="T5" fmla="*/ 22 h 22"/>
                <a:gd name="T6" fmla="*/ 23 w 23"/>
                <a:gd name="T7" fmla="*/ 0 h 22"/>
                <a:gd name="T8" fmla="*/ 0 w 23"/>
                <a:gd name="T9" fmla="*/ 0 h 22"/>
                <a:gd name="T10" fmla="*/ 17 w 23"/>
                <a:gd name="T11" fmla="*/ 18 h 22"/>
                <a:gd name="T12" fmla="*/ 4 w 23"/>
                <a:gd name="T13" fmla="*/ 18 h 22"/>
                <a:gd name="T14" fmla="*/ 4 w 23"/>
                <a:gd name="T15" fmla="*/ 5 h 22"/>
                <a:gd name="T16" fmla="*/ 17 w 23"/>
                <a:gd name="T17" fmla="*/ 5 h 22"/>
                <a:gd name="T18" fmla="*/ 17 w 23"/>
                <a:gd name="T19" fmla="*/ 1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2">
                  <a:moveTo>
                    <a:pt x="0" y="0"/>
                  </a:moveTo>
                  <a:lnTo>
                    <a:pt x="0" y="22"/>
                  </a:lnTo>
                  <a:lnTo>
                    <a:pt x="23" y="22"/>
                  </a:lnTo>
                  <a:lnTo>
                    <a:pt x="23" y="0"/>
                  </a:lnTo>
                  <a:lnTo>
                    <a:pt x="0" y="0"/>
                  </a:lnTo>
                  <a:close/>
                  <a:moveTo>
                    <a:pt x="17" y="18"/>
                  </a:moveTo>
                  <a:lnTo>
                    <a:pt x="4" y="18"/>
                  </a:lnTo>
                  <a:lnTo>
                    <a:pt x="4" y="5"/>
                  </a:lnTo>
                  <a:lnTo>
                    <a:pt x="17" y="5"/>
                  </a:lnTo>
                  <a:lnTo>
                    <a:pt x="17"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229">
              <a:extLst>
                <a:ext uri="{FF2B5EF4-FFF2-40B4-BE49-F238E27FC236}">
                  <a16:creationId xmlns:a16="http://schemas.microsoft.com/office/drawing/2014/main" id="{ED1D8E56-8694-42D7-BC03-F2CF1081E179}"/>
                </a:ext>
              </a:extLst>
            </p:cNvPr>
            <p:cNvSpPr>
              <a:spLocks noEditPoints="1"/>
            </p:cNvSpPr>
            <p:nvPr/>
          </p:nvSpPr>
          <p:spPr bwMode="auto">
            <a:xfrm>
              <a:off x="6497618" y="3355443"/>
              <a:ext cx="79165" cy="75722"/>
            </a:xfrm>
            <a:custGeom>
              <a:avLst/>
              <a:gdLst>
                <a:gd name="T0" fmla="*/ 0 w 23"/>
                <a:gd name="T1" fmla="*/ 0 h 22"/>
                <a:gd name="T2" fmla="*/ 0 w 23"/>
                <a:gd name="T3" fmla="*/ 22 h 22"/>
                <a:gd name="T4" fmla="*/ 23 w 23"/>
                <a:gd name="T5" fmla="*/ 22 h 22"/>
                <a:gd name="T6" fmla="*/ 23 w 23"/>
                <a:gd name="T7" fmla="*/ 0 h 22"/>
                <a:gd name="T8" fmla="*/ 0 w 23"/>
                <a:gd name="T9" fmla="*/ 0 h 22"/>
                <a:gd name="T10" fmla="*/ 17 w 23"/>
                <a:gd name="T11" fmla="*/ 18 h 22"/>
                <a:gd name="T12" fmla="*/ 4 w 23"/>
                <a:gd name="T13" fmla="*/ 18 h 22"/>
                <a:gd name="T14" fmla="*/ 4 w 23"/>
                <a:gd name="T15" fmla="*/ 5 h 22"/>
                <a:gd name="T16" fmla="*/ 17 w 23"/>
                <a:gd name="T17" fmla="*/ 5 h 22"/>
                <a:gd name="T18" fmla="*/ 17 w 23"/>
                <a:gd name="T19" fmla="*/ 1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2">
                  <a:moveTo>
                    <a:pt x="0" y="0"/>
                  </a:moveTo>
                  <a:lnTo>
                    <a:pt x="0" y="22"/>
                  </a:lnTo>
                  <a:lnTo>
                    <a:pt x="23" y="22"/>
                  </a:lnTo>
                  <a:lnTo>
                    <a:pt x="23" y="0"/>
                  </a:lnTo>
                  <a:lnTo>
                    <a:pt x="0" y="0"/>
                  </a:lnTo>
                  <a:close/>
                  <a:moveTo>
                    <a:pt x="17" y="18"/>
                  </a:moveTo>
                  <a:lnTo>
                    <a:pt x="4" y="18"/>
                  </a:lnTo>
                  <a:lnTo>
                    <a:pt x="4" y="5"/>
                  </a:lnTo>
                  <a:lnTo>
                    <a:pt x="17" y="5"/>
                  </a:lnTo>
                  <a:lnTo>
                    <a:pt x="17"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230">
              <a:extLst>
                <a:ext uri="{FF2B5EF4-FFF2-40B4-BE49-F238E27FC236}">
                  <a16:creationId xmlns:a16="http://schemas.microsoft.com/office/drawing/2014/main" id="{787AB1B9-A195-4BE3-A9F9-A33820FD3266}"/>
                </a:ext>
              </a:extLst>
            </p:cNvPr>
            <p:cNvSpPr>
              <a:spLocks noEditPoints="1"/>
            </p:cNvSpPr>
            <p:nvPr/>
          </p:nvSpPr>
          <p:spPr bwMode="auto">
            <a:xfrm>
              <a:off x="6645619" y="3155811"/>
              <a:ext cx="268470" cy="268470"/>
            </a:xfrm>
            <a:custGeom>
              <a:avLst/>
              <a:gdLst>
                <a:gd name="T0" fmla="*/ 35 w 71"/>
                <a:gd name="T1" fmla="*/ 0 h 71"/>
                <a:gd name="T2" fmla="*/ 0 w 71"/>
                <a:gd name="T3" fmla="*/ 36 h 71"/>
                <a:gd name="T4" fmla="*/ 35 w 71"/>
                <a:gd name="T5" fmla="*/ 71 h 71"/>
                <a:gd name="T6" fmla="*/ 71 w 71"/>
                <a:gd name="T7" fmla="*/ 36 h 71"/>
                <a:gd name="T8" fmla="*/ 35 w 71"/>
                <a:gd name="T9" fmla="*/ 0 h 71"/>
                <a:gd name="T10" fmla="*/ 31 w 71"/>
                <a:gd name="T11" fmla="*/ 54 h 71"/>
                <a:gd name="T12" fmla="*/ 23 w 71"/>
                <a:gd name="T13" fmla="*/ 46 h 71"/>
                <a:gd name="T14" fmla="*/ 23 w 71"/>
                <a:gd name="T15" fmla="*/ 46 h 71"/>
                <a:gd name="T16" fmla="*/ 14 w 71"/>
                <a:gd name="T17" fmla="*/ 37 h 71"/>
                <a:gd name="T18" fmla="*/ 22 w 71"/>
                <a:gd name="T19" fmla="*/ 30 h 71"/>
                <a:gd name="T20" fmla="*/ 31 w 71"/>
                <a:gd name="T21" fmla="*/ 39 h 71"/>
                <a:gd name="T22" fmla="*/ 51 w 71"/>
                <a:gd name="T23" fmla="*/ 19 h 71"/>
                <a:gd name="T24" fmla="*/ 59 w 71"/>
                <a:gd name="T25" fmla="*/ 27 h 71"/>
                <a:gd name="T26" fmla="*/ 31 w 71"/>
                <a:gd name="T27" fmla="*/ 5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 h="71">
                  <a:moveTo>
                    <a:pt x="35" y="0"/>
                  </a:moveTo>
                  <a:cubicBezTo>
                    <a:pt x="16" y="0"/>
                    <a:pt x="0" y="16"/>
                    <a:pt x="0" y="36"/>
                  </a:cubicBezTo>
                  <a:cubicBezTo>
                    <a:pt x="0" y="55"/>
                    <a:pt x="16" y="71"/>
                    <a:pt x="35" y="71"/>
                  </a:cubicBezTo>
                  <a:cubicBezTo>
                    <a:pt x="55" y="71"/>
                    <a:pt x="71" y="55"/>
                    <a:pt x="71" y="36"/>
                  </a:cubicBezTo>
                  <a:cubicBezTo>
                    <a:pt x="71" y="16"/>
                    <a:pt x="55" y="0"/>
                    <a:pt x="35" y="0"/>
                  </a:cubicBezTo>
                  <a:close/>
                  <a:moveTo>
                    <a:pt x="31" y="54"/>
                  </a:moveTo>
                  <a:cubicBezTo>
                    <a:pt x="23" y="46"/>
                    <a:pt x="23" y="46"/>
                    <a:pt x="23" y="46"/>
                  </a:cubicBezTo>
                  <a:cubicBezTo>
                    <a:pt x="23" y="46"/>
                    <a:pt x="23" y="46"/>
                    <a:pt x="23" y="46"/>
                  </a:cubicBezTo>
                  <a:cubicBezTo>
                    <a:pt x="14" y="37"/>
                    <a:pt x="14" y="37"/>
                    <a:pt x="14" y="37"/>
                  </a:cubicBezTo>
                  <a:cubicBezTo>
                    <a:pt x="22" y="30"/>
                    <a:pt x="22" y="30"/>
                    <a:pt x="22" y="30"/>
                  </a:cubicBezTo>
                  <a:cubicBezTo>
                    <a:pt x="31" y="39"/>
                    <a:pt x="31" y="39"/>
                    <a:pt x="31" y="39"/>
                  </a:cubicBezTo>
                  <a:cubicBezTo>
                    <a:pt x="51" y="19"/>
                    <a:pt x="51" y="19"/>
                    <a:pt x="51" y="19"/>
                  </a:cubicBezTo>
                  <a:cubicBezTo>
                    <a:pt x="59" y="27"/>
                    <a:pt x="59" y="27"/>
                    <a:pt x="59" y="27"/>
                  </a:cubicBezTo>
                  <a:lnTo>
                    <a:pt x="31"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72" name="Group 71">
            <a:extLst>
              <a:ext uri="{FF2B5EF4-FFF2-40B4-BE49-F238E27FC236}">
                <a16:creationId xmlns:a16="http://schemas.microsoft.com/office/drawing/2014/main" id="{600D9431-BFC3-47D9-B572-B0CD432BDCC9}"/>
              </a:ext>
            </a:extLst>
          </p:cNvPr>
          <p:cNvGrpSpPr/>
          <p:nvPr/>
        </p:nvGrpSpPr>
        <p:grpSpPr>
          <a:xfrm>
            <a:off x="6757066" y="1954293"/>
            <a:ext cx="499221" cy="501936"/>
            <a:chOff x="6230727" y="1398166"/>
            <a:chExt cx="555687" cy="558709"/>
          </a:xfrm>
          <a:solidFill>
            <a:schemeClr val="bg1"/>
          </a:solidFill>
        </p:grpSpPr>
        <p:sp>
          <p:nvSpPr>
            <p:cNvPr id="73" name="Freeform 51">
              <a:extLst>
                <a:ext uri="{FF2B5EF4-FFF2-40B4-BE49-F238E27FC236}">
                  <a16:creationId xmlns:a16="http://schemas.microsoft.com/office/drawing/2014/main" id="{4BEA5A0E-A945-4F26-BB75-BF8886C915D5}"/>
                </a:ext>
              </a:extLst>
            </p:cNvPr>
            <p:cNvSpPr>
              <a:spLocks noEditPoints="1"/>
            </p:cNvSpPr>
            <p:nvPr/>
          </p:nvSpPr>
          <p:spPr bwMode="auto">
            <a:xfrm>
              <a:off x="6230727" y="1398166"/>
              <a:ext cx="522468" cy="525487"/>
            </a:xfrm>
            <a:custGeom>
              <a:avLst/>
              <a:gdLst>
                <a:gd name="T0" fmla="*/ 79 w 157"/>
                <a:gd name="T1" fmla="*/ 30 h 157"/>
                <a:gd name="T2" fmla="*/ 31 w 157"/>
                <a:gd name="T3" fmla="*/ 78 h 157"/>
                <a:gd name="T4" fmla="*/ 79 w 157"/>
                <a:gd name="T5" fmla="*/ 126 h 157"/>
                <a:gd name="T6" fmla="*/ 96 w 157"/>
                <a:gd name="T7" fmla="*/ 123 h 157"/>
                <a:gd name="T8" fmla="*/ 89 w 157"/>
                <a:gd name="T9" fmla="*/ 109 h 157"/>
                <a:gd name="T10" fmla="*/ 79 w 157"/>
                <a:gd name="T11" fmla="*/ 111 h 157"/>
                <a:gd name="T12" fmla="*/ 46 w 157"/>
                <a:gd name="T13" fmla="*/ 78 h 157"/>
                <a:gd name="T14" fmla="*/ 79 w 157"/>
                <a:gd name="T15" fmla="*/ 45 h 157"/>
                <a:gd name="T16" fmla="*/ 112 w 157"/>
                <a:gd name="T17" fmla="*/ 78 h 157"/>
                <a:gd name="T18" fmla="*/ 109 w 157"/>
                <a:gd name="T19" fmla="*/ 91 h 157"/>
                <a:gd name="T20" fmla="*/ 123 w 157"/>
                <a:gd name="T21" fmla="*/ 98 h 157"/>
                <a:gd name="T22" fmla="*/ 127 w 157"/>
                <a:gd name="T23" fmla="*/ 78 h 157"/>
                <a:gd name="T24" fmla="*/ 79 w 157"/>
                <a:gd name="T25" fmla="*/ 30 h 157"/>
                <a:gd name="T26" fmla="*/ 79 w 157"/>
                <a:gd name="T27" fmla="*/ 0 h 157"/>
                <a:gd name="T28" fmla="*/ 0 w 157"/>
                <a:gd name="T29" fmla="*/ 78 h 157"/>
                <a:gd name="T30" fmla="*/ 79 w 157"/>
                <a:gd name="T31" fmla="*/ 157 h 157"/>
                <a:gd name="T32" fmla="*/ 110 w 157"/>
                <a:gd name="T33" fmla="*/ 150 h 157"/>
                <a:gd name="T34" fmla="*/ 103 w 157"/>
                <a:gd name="T35" fmla="*/ 136 h 157"/>
                <a:gd name="T36" fmla="*/ 79 w 157"/>
                <a:gd name="T37" fmla="*/ 141 h 157"/>
                <a:gd name="T38" fmla="*/ 16 w 157"/>
                <a:gd name="T39" fmla="*/ 78 h 157"/>
                <a:gd name="T40" fmla="*/ 79 w 157"/>
                <a:gd name="T41" fmla="*/ 16 h 157"/>
                <a:gd name="T42" fmla="*/ 141 w 157"/>
                <a:gd name="T43" fmla="*/ 78 h 157"/>
                <a:gd name="T44" fmla="*/ 135 w 157"/>
                <a:gd name="T45" fmla="*/ 104 h 157"/>
                <a:gd name="T46" fmla="*/ 150 w 157"/>
                <a:gd name="T47" fmla="*/ 111 h 157"/>
                <a:gd name="T48" fmla="*/ 157 w 157"/>
                <a:gd name="T49" fmla="*/ 78 h 157"/>
                <a:gd name="T50" fmla="*/ 79 w 157"/>
                <a:gd name="T5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57">
                  <a:moveTo>
                    <a:pt x="79" y="30"/>
                  </a:moveTo>
                  <a:cubicBezTo>
                    <a:pt x="52" y="30"/>
                    <a:pt x="31" y="52"/>
                    <a:pt x="31" y="78"/>
                  </a:cubicBezTo>
                  <a:cubicBezTo>
                    <a:pt x="31" y="105"/>
                    <a:pt x="52" y="126"/>
                    <a:pt x="79" y="126"/>
                  </a:cubicBezTo>
                  <a:cubicBezTo>
                    <a:pt x="85" y="126"/>
                    <a:pt x="91" y="125"/>
                    <a:pt x="96" y="123"/>
                  </a:cubicBezTo>
                  <a:cubicBezTo>
                    <a:pt x="89" y="109"/>
                    <a:pt x="89" y="109"/>
                    <a:pt x="89" y="109"/>
                  </a:cubicBezTo>
                  <a:cubicBezTo>
                    <a:pt x="86" y="110"/>
                    <a:pt x="82" y="111"/>
                    <a:pt x="79" y="111"/>
                  </a:cubicBezTo>
                  <a:cubicBezTo>
                    <a:pt x="61" y="111"/>
                    <a:pt x="46" y="96"/>
                    <a:pt x="46" y="78"/>
                  </a:cubicBezTo>
                  <a:cubicBezTo>
                    <a:pt x="46" y="60"/>
                    <a:pt x="61" y="45"/>
                    <a:pt x="79" y="45"/>
                  </a:cubicBezTo>
                  <a:cubicBezTo>
                    <a:pt x="97" y="45"/>
                    <a:pt x="112" y="60"/>
                    <a:pt x="112" y="78"/>
                  </a:cubicBezTo>
                  <a:cubicBezTo>
                    <a:pt x="112" y="83"/>
                    <a:pt x="111" y="87"/>
                    <a:pt x="109" y="91"/>
                  </a:cubicBezTo>
                  <a:cubicBezTo>
                    <a:pt x="123" y="98"/>
                    <a:pt x="123" y="98"/>
                    <a:pt x="123" y="98"/>
                  </a:cubicBezTo>
                  <a:cubicBezTo>
                    <a:pt x="125" y="92"/>
                    <a:pt x="127" y="85"/>
                    <a:pt x="127" y="78"/>
                  </a:cubicBezTo>
                  <a:cubicBezTo>
                    <a:pt x="127" y="52"/>
                    <a:pt x="105" y="30"/>
                    <a:pt x="79" y="30"/>
                  </a:cubicBezTo>
                  <a:close/>
                  <a:moveTo>
                    <a:pt x="79" y="0"/>
                  </a:moveTo>
                  <a:cubicBezTo>
                    <a:pt x="35" y="0"/>
                    <a:pt x="0" y="35"/>
                    <a:pt x="0" y="78"/>
                  </a:cubicBezTo>
                  <a:cubicBezTo>
                    <a:pt x="0" y="122"/>
                    <a:pt x="35" y="157"/>
                    <a:pt x="79" y="157"/>
                  </a:cubicBezTo>
                  <a:cubicBezTo>
                    <a:pt x="90" y="157"/>
                    <a:pt x="101" y="154"/>
                    <a:pt x="110" y="150"/>
                  </a:cubicBezTo>
                  <a:cubicBezTo>
                    <a:pt x="103" y="136"/>
                    <a:pt x="103" y="136"/>
                    <a:pt x="103" y="136"/>
                  </a:cubicBezTo>
                  <a:cubicBezTo>
                    <a:pt x="95" y="139"/>
                    <a:pt x="87" y="141"/>
                    <a:pt x="79" y="141"/>
                  </a:cubicBezTo>
                  <a:cubicBezTo>
                    <a:pt x="44" y="141"/>
                    <a:pt x="16" y="113"/>
                    <a:pt x="16" y="78"/>
                  </a:cubicBezTo>
                  <a:cubicBezTo>
                    <a:pt x="16" y="44"/>
                    <a:pt x="44" y="16"/>
                    <a:pt x="79" y="16"/>
                  </a:cubicBezTo>
                  <a:cubicBezTo>
                    <a:pt x="113" y="16"/>
                    <a:pt x="141" y="44"/>
                    <a:pt x="141" y="78"/>
                  </a:cubicBezTo>
                  <a:cubicBezTo>
                    <a:pt x="141" y="87"/>
                    <a:pt x="139" y="96"/>
                    <a:pt x="135" y="104"/>
                  </a:cubicBezTo>
                  <a:cubicBezTo>
                    <a:pt x="150" y="111"/>
                    <a:pt x="150" y="111"/>
                    <a:pt x="150" y="111"/>
                  </a:cubicBezTo>
                  <a:cubicBezTo>
                    <a:pt x="155" y="101"/>
                    <a:pt x="157" y="90"/>
                    <a:pt x="157" y="78"/>
                  </a:cubicBezTo>
                  <a:cubicBezTo>
                    <a:pt x="157" y="35"/>
                    <a:pt x="122" y="0"/>
                    <a:pt x="7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Oval 52">
              <a:extLst>
                <a:ext uri="{FF2B5EF4-FFF2-40B4-BE49-F238E27FC236}">
                  <a16:creationId xmlns:a16="http://schemas.microsoft.com/office/drawing/2014/main" id="{27440584-585E-442C-BE6A-00111F144E6A}"/>
                </a:ext>
              </a:extLst>
            </p:cNvPr>
            <p:cNvSpPr>
              <a:spLocks noChangeArrowheads="1"/>
            </p:cNvSpPr>
            <p:nvPr/>
          </p:nvSpPr>
          <p:spPr bwMode="auto">
            <a:xfrm>
              <a:off x="6430049" y="1594468"/>
              <a:ext cx="123823" cy="12684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53">
              <a:extLst>
                <a:ext uri="{FF2B5EF4-FFF2-40B4-BE49-F238E27FC236}">
                  <a16:creationId xmlns:a16="http://schemas.microsoft.com/office/drawing/2014/main" id="{B4416DC2-C7CC-4B96-8AD4-B417292569BA}"/>
                </a:ext>
              </a:extLst>
            </p:cNvPr>
            <p:cNvSpPr>
              <a:spLocks/>
            </p:cNvSpPr>
            <p:nvPr/>
          </p:nvSpPr>
          <p:spPr bwMode="auto">
            <a:xfrm>
              <a:off x="6490450" y="1657890"/>
              <a:ext cx="295964" cy="298985"/>
            </a:xfrm>
            <a:custGeom>
              <a:avLst/>
              <a:gdLst>
                <a:gd name="T0" fmla="*/ 71 w 89"/>
                <a:gd name="T1" fmla="*/ 38 h 89"/>
                <a:gd name="T2" fmla="*/ 46 w 89"/>
                <a:gd name="T3" fmla="*/ 38 h 89"/>
                <a:gd name="T4" fmla="*/ 18 w 89"/>
                <a:gd name="T5" fmla="*/ 10 h 89"/>
                <a:gd name="T6" fmla="*/ 8 w 89"/>
                <a:gd name="T7" fmla="*/ 0 h 89"/>
                <a:gd name="T8" fmla="*/ 0 w 89"/>
                <a:gd name="T9" fmla="*/ 8 h 89"/>
                <a:gd name="T10" fmla="*/ 38 w 89"/>
                <a:gd name="T11" fmla="*/ 46 h 89"/>
                <a:gd name="T12" fmla="*/ 37 w 89"/>
                <a:gd name="T13" fmla="*/ 69 h 89"/>
                <a:gd name="T14" fmla="*/ 57 w 89"/>
                <a:gd name="T15" fmla="*/ 89 h 89"/>
                <a:gd name="T16" fmla="*/ 66 w 89"/>
                <a:gd name="T17" fmla="*/ 67 h 89"/>
                <a:gd name="T18" fmla="*/ 89 w 89"/>
                <a:gd name="T19" fmla="*/ 55 h 89"/>
                <a:gd name="T20" fmla="*/ 71 w 89"/>
                <a:gd name="T21" fmla="*/ 3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89">
                  <a:moveTo>
                    <a:pt x="71" y="38"/>
                  </a:moveTo>
                  <a:cubicBezTo>
                    <a:pt x="46" y="38"/>
                    <a:pt x="46" y="38"/>
                    <a:pt x="46" y="38"/>
                  </a:cubicBezTo>
                  <a:cubicBezTo>
                    <a:pt x="46" y="38"/>
                    <a:pt x="26" y="18"/>
                    <a:pt x="18" y="10"/>
                  </a:cubicBezTo>
                  <a:cubicBezTo>
                    <a:pt x="16" y="9"/>
                    <a:pt x="8" y="0"/>
                    <a:pt x="8" y="0"/>
                  </a:cubicBezTo>
                  <a:cubicBezTo>
                    <a:pt x="0" y="8"/>
                    <a:pt x="0" y="8"/>
                    <a:pt x="0" y="8"/>
                  </a:cubicBezTo>
                  <a:cubicBezTo>
                    <a:pt x="38" y="46"/>
                    <a:pt x="38" y="46"/>
                    <a:pt x="38" y="46"/>
                  </a:cubicBezTo>
                  <a:cubicBezTo>
                    <a:pt x="37" y="69"/>
                    <a:pt x="37" y="69"/>
                    <a:pt x="37" y="69"/>
                  </a:cubicBezTo>
                  <a:cubicBezTo>
                    <a:pt x="57" y="89"/>
                    <a:pt x="57" y="89"/>
                    <a:pt x="57" y="89"/>
                  </a:cubicBezTo>
                  <a:cubicBezTo>
                    <a:pt x="66" y="67"/>
                    <a:pt x="66" y="67"/>
                    <a:pt x="66" y="67"/>
                  </a:cubicBezTo>
                  <a:cubicBezTo>
                    <a:pt x="89" y="55"/>
                    <a:pt x="89" y="55"/>
                    <a:pt x="89" y="55"/>
                  </a:cubicBezTo>
                  <a:lnTo>
                    <a:pt x="71"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94" name="Group 93">
            <a:extLst>
              <a:ext uri="{FF2B5EF4-FFF2-40B4-BE49-F238E27FC236}">
                <a16:creationId xmlns:a16="http://schemas.microsoft.com/office/drawing/2014/main" id="{A24287F8-B52F-49E0-A567-485F164A751A}"/>
              </a:ext>
            </a:extLst>
          </p:cNvPr>
          <p:cNvGrpSpPr/>
          <p:nvPr/>
        </p:nvGrpSpPr>
        <p:grpSpPr>
          <a:xfrm>
            <a:off x="8772168" y="1916671"/>
            <a:ext cx="399570" cy="399570"/>
            <a:chOff x="6273007" y="4137344"/>
            <a:chExt cx="468108" cy="468108"/>
          </a:xfrm>
          <a:solidFill>
            <a:schemeClr val="bg1"/>
          </a:solidFill>
        </p:grpSpPr>
        <p:sp>
          <p:nvSpPr>
            <p:cNvPr id="95" name="Rectangle 117">
              <a:extLst>
                <a:ext uri="{FF2B5EF4-FFF2-40B4-BE49-F238E27FC236}">
                  <a16:creationId xmlns:a16="http://schemas.microsoft.com/office/drawing/2014/main" id="{FF1299DD-70F8-4412-B471-A0ABCCAF0CAD}"/>
                </a:ext>
              </a:extLst>
            </p:cNvPr>
            <p:cNvSpPr>
              <a:spLocks noChangeArrowheads="1"/>
            </p:cNvSpPr>
            <p:nvPr/>
          </p:nvSpPr>
          <p:spPr bwMode="auto">
            <a:xfrm>
              <a:off x="6357568" y="4315527"/>
              <a:ext cx="205363" cy="2114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Rectangle 118">
              <a:extLst>
                <a:ext uri="{FF2B5EF4-FFF2-40B4-BE49-F238E27FC236}">
                  <a16:creationId xmlns:a16="http://schemas.microsoft.com/office/drawing/2014/main" id="{7FAEFF27-5B9F-4017-A68A-D5615ED8D07F}"/>
                </a:ext>
              </a:extLst>
            </p:cNvPr>
            <p:cNvSpPr>
              <a:spLocks noChangeArrowheads="1"/>
            </p:cNvSpPr>
            <p:nvPr/>
          </p:nvSpPr>
          <p:spPr bwMode="auto">
            <a:xfrm>
              <a:off x="6357568" y="4366867"/>
              <a:ext cx="205363" cy="2416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Rectangle 119">
              <a:extLst>
                <a:ext uri="{FF2B5EF4-FFF2-40B4-BE49-F238E27FC236}">
                  <a16:creationId xmlns:a16="http://schemas.microsoft.com/office/drawing/2014/main" id="{C0D775DD-DB62-4200-BD37-3FF691D72278}"/>
                </a:ext>
              </a:extLst>
            </p:cNvPr>
            <p:cNvSpPr>
              <a:spLocks noChangeArrowheads="1"/>
            </p:cNvSpPr>
            <p:nvPr/>
          </p:nvSpPr>
          <p:spPr bwMode="auto">
            <a:xfrm>
              <a:off x="6357568" y="4415188"/>
              <a:ext cx="205363" cy="2416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20">
              <a:extLst>
                <a:ext uri="{FF2B5EF4-FFF2-40B4-BE49-F238E27FC236}">
                  <a16:creationId xmlns:a16="http://schemas.microsoft.com/office/drawing/2014/main" id="{E99E8C87-B09C-46B7-9070-D8A4E54DEC06}"/>
                </a:ext>
              </a:extLst>
            </p:cNvPr>
            <p:cNvSpPr>
              <a:spLocks noEditPoints="1"/>
            </p:cNvSpPr>
            <p:nvPr/>
          </p:nvSpPr>
          <p:spPr bwMode="auto">
            <a:xfrm>
              <a:off x="6273007" y="4137344"/>
              <a:ext cx="374485" cy="468108"/>
            </a:xfrm>
            <a:custGeom>
              <a:avLst/>
              <a:gdLst>
                <a:gd name="T0" fmla="*/ 103 w 112"/>
                <a:gd name="T1" fmla="*/ 0 h 141"/>
                <a:gd name="T2" fmla="*/ 37 w 112"/>
                <a:gd name="T3" fmla="*/ 0 h 141"/>
                <a:gd name="T4" fmla="*/ 0 w 112"/>
                <a:gd name="T5" fmla="*/ 38 h 141"/>
                <a:gd name="T6" fmla="*/ 0 w 112"/>
                <a:gd name="T7" fmla="*/ 132 h 141"/>
                <a:gd name="T8" fmla="*/ 9 w 112"/>
                <a:gd name="T9" fmla="*/ 141 h 141"/>
                <a:gd name="T10" fmla="*/ 103 w 112"/>
                <a:gd name="T11" fmla="*/ 141 h 141"/>
                <a:gd name="T12" fmla="*/ 112 w 112"/>
                <a:gd name="T13" fmla="*/ 132 h 141"/>
                <a:gd name="T14" fmla="*/ 112 w 112"/>
                <a:gd name="T15" fmla="*/ 10 h 141"/>
                <a:gd name="T16" fmla="*/ 103 w 112"/>
                <a:gd name="T17" fmla="*/ 0 h 141"/>
                <a:gd name="T18" fmla="*/ 98 w 112"/>
                <a:gd name="T19" fmla="*/ 122 h 141"/>
                <a:gd name="T20" fmla="*/ 94 w 112"/>
                <a:gd name="T21" fmla="*/ 127 h 141"/>
                <a:gd name="T22" fmla="*/ 19 w 112"/>
                <a:gd name="T23" fmla="*/ 127 h 141"/>
                <a:gd name="T24" fmla="*/ 14 w 112"/>
                <a:gd name="T25" fmla="*/ 122 h 141"/>
                <a:gd name="T26" fmla="*/ 14 w 112"/>
                <a:gd name="T27" fmla="*/ 42 h 141"/>
                <a:gd name="T28" fmla="*/ 42 w 112"/>
                <a:gd name="T29" fmla="*/ 42 h 141"/>
                <a:gd name="T30" fmla="*/ 42 w 112"/>
                <a:gd name="T31" fmla="*/ 14 h 141"/>
                <a:gd name="T32" fmla="*/ 94 w 112"/>
                <a:gd name="T33" fmla="*/ 14 h 141"/>
                <a:gd name="T34" fmla="*/ 98 w 112"/>
                <a:gd name="T35" fmla="*/ 19 h 141"/>
                <a:gd name="T36" fmla="*/ 98 w 112"/>
                <a:gd name="T37" fmla="*/ 12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2" h="141">
                  <a:moveTo>
                    <a:pt x="103" y="0"/>
                  </a:moveTo>
                  <a:cubicBezTo>
                    <a:pt x="37" y="0"/>
                    <a:pt x="37" y="0"/>
                    <a:pt x="37" y="0"/>
                  </a:cubicBezTo>
                  <a:cubicBezTo>
                    <a:pt x="0" y="38"/>
                    <a:pt x="0" y="38"/>
                    <a:pt x="0" y="38"/>
                  </a:cubicBezTo>
                  <a:cubicBezTo>
                    <a:pt x="0" y="132"/>
                    <a:pt x="0" y="132"/>
                    <a:pt x="0" y="132"/>
                  </a:cubicBezTo>
                  <a:cubicBezTo>
                    <a:pt x="0" y="137"/>
                    <a:pt x="4" y="141"/>
                    <a:pt x="9" y="141"/>
                  </a:cubicBezTo>
                  <a:cubicBezTo>
                    <a:pt x="103" y="141"/>
                    <a:pt x="103" y="141"/>
                    <a:pt x="103" y="141"/>
                  </a:cubicBezTo>
                  <a:cubicBezTo>
                    <a:pt x="108" y="141"/>
                    <a:pt x="112" y="137"/>
                    <a:pt x="112" y="132"/>
                  </a:cubicBezTo>
                  <a:cubicBezTo>
                    <a:pt x="112" y="10"/>
                    <a:pt x="112" y="10"/>
                    <a:pt x="112" y="10"/>
                  </a:cubicBezTo>
                  <a:cubicBezTo>
                    <a:pt x="112" y="4"/>
                    <a:pt x="108" y="0"/>
                    <a:pt x="103" y="0"/>
                  </a:cubicBezTo>
                  <a:close/>
                  <a:moveTo>
                    <a:pt x="98" y="122"/>
                  </a:moveTo>
                  <a:cubicBezTo>
                    <a:pt x="98" y="125"/>
                    <a:pt x="96" y="127"/>
                    <a:pt x="94" y="127"/>
                  </a:cubicBezTo>
                  <a:cubicBezTo>
                    <a:pt x="19" y="127"/>
                    <a:pt x="19" y="127"/>
                    <a:pt x="19" y="127"/>
                  </a:cubicBezTo>
                  <a:cubicBezTo>
                    <a:pt x="16" y="127"/>
                    <a:pt x="14" y="125"/>
                    <a:pt x="14" y="122"/>
                  </a:cubicBezTo>
                  <a:cubicBezTo>
                    <a:pt x="14" y="42"/>
                    <a:pt x="14" y="42"/>
                    <a:pt x="14" y="42"/>
                  </a:cubicBezTo>
                  <a:cubicBezTo>
                    <a:pt x="42" y="42"/>
                    <a:pt x="42" y="42"/>
                    <a:pt x="42" y="42"/>
                  </a:cubicBezTo>
                  <a:cubicBezTo>
                    <a:pt x="42" y="14"/>
                    <a:pt x="42" y="14"/>
                    <a:pt x="42" y="14"/>
                  </a:cubicBezTo>
                  <a:cubicBezTo>
                    <a:pt x="94" y="14"/>
                    <a:pt x="94" y="14"/>
                    <a:pt x="94" y="14"/>
                  </a:cubicBezTo>
                  <a:cubicBezTo>
                    <a:pt x="96" y="14"/>
                    <a:pt x="98" y="16"/>
                    <a:pt x="98" y="19"/>
                  </a:cubicBezTo>
                  <a:lnTo>
                    <a:pt x="98"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21">
              <a:extLst>
                <a:ext uri="{FF2B5EF4-FFF2-40B4-BE49-F238E27FC236}">
                  <a16:creationId xmlns:a16="http://schemas.microsoft.com/office/drawing/2014/main" id="{D556B072-72C5-4C4F-860B-77C0A232592A}"/>
                </a:ext>
              </a:extLst>
            </p:cNvPr>
            <p:cNvSpPr>
              <a:spLocks/>
            </p:cNvSpPr>
            <p:nvPr/>
          </p:nvSpPr>
          <p:spPr bwMode="auto">
            <a:xfrm>
              <a:off x="6411929" y="4167544"/>
              <a:ext cx="329186" cy="335226"/>
            </a:xfrm>
            <a:custGeom>
              <a:avLst/>
              <a:gdLst>
                <a:gd name="T0" fmla="*/ 84 w 98"/>
                <a:gd name="T1" fmla="*/ 0 h 101"/>
                <a:gd name="T2" fmla="*/ 14 w 98"/>
                <a:gd name="T3" fmla="*/ 70 h 101"/>
                <a:gd name="T4" fmla="*/ 14 w 98"/>
                <a:gd name="T5" fmla="*/ 70 h 101"/>
                <a:gd name="T6" fmla="*/ 12 w 98"/>
                <a:gd name="T7" fmla="*/ 78 h 101"/>
                <a:gd name="T8" fmla="*/ 1 w 98"/>
                <a:gd name="T9" fmla="*/ 88 h 101"/>
                <a:gd name="T10" fmla="*/ 3 w 98"/>
                <a:gd name="T11" fmla="*/ 90 h 101"/>
                <a:gd name="T12" fmla="*/ 0 w 98"/>
                <a:gd name="T13" fmla="*/ 93 h 101"/>
                <a:gd name="T14" fmla="*/ 1 w 98"/>
                <a:gd name="T15" fmla="*/ 101 h 101"/>
                <a:gd name="T16" fmla="*/ 7 w 98"/>
                <a:gd name="T17" fmla="*/ 95 h 101"/>
                <a:gd name="T18" fmla="*/ 9 w 98"/>
                <a:gd name="T19" fmla="*/ 96 h 101"/>
                <a:gd name="T20" fmla="*/ 19 w 98"/>
                <a:gd name="T21" fmla="*/ 85 h 101"/>
                <a:gd name="T22" fmla="*/ 27 w 98"/>
                <a:gd name="T23" fmla="*/ 83 h 101"/>
                <a:gd name="T24" fmla="*/ 28 w 98"/>
                <a:gd name="T25" fmla="*/ 83 h 101"/>
                <a:gd name="T26" fmla="*/ 98 w 98"/>
                <a:gd name="T27" fmla="*/ 13 h 101"/>
                <a:gd name="T28" fmla="*/ 84 w 98"/>
                <a:gd name="T2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101">
                  <a:moveTo>
                    <a:pt x="84" y="0"/>
                  </a:moveTo>
                  <a:cubicBezTo>
                    <a:pt x="14" y="70"/>
                    <a:pt x="14" y="70"/>
                    <a:pt x="14" y="70"/>
                  </a:cubicBezTo>
                  <a:cubicBezTo>
                    <a:pt x="14" y="70"/>
                    <a:pt x="14" y="70"/>
                    <a:pt x="14" y="70"/>
                  </a:cubicBezTo>
                  <a:cubicBezTo>
                    <a:pt x="12" y="72"/>
                    <a:pt x="11" y="75"/>
                    <a:pt x="12" y="78"/>
                  </a:cubicBezTo>
                  <a:cubicBezTo>
                    <a:pt x="1" y="88"/>
                    <a:pt x="1" y="88"/>
                    <a:pt x="1" y="88"/>
                  </a:cubicBezTo>
                  <a:cubicBezTo>
                    <a:pt x="3" y="90"/>
                    <a:pt x="3" y="90"/>
                    <a:pt x="3" y="90"/>
                  </a:cubicBezTo>
                  <a:cubicBezTo>
                    <a:pt x="0" y="93"/>
                    <a:pt x="0" y="93"/>
                    <a:pt x="0" y="93"/>
                  </a:cubicBezTo>
                  <a:cubicBezTo>
                    <a:pt x="1" y="101"/>
                    <a:pt x="1" y="101"/>
                    <a:pt x="1" y="101"/>
                  </a:cubicBezTo>
                  <a:cubicBezTo>
                    <a:pt x="7" y="95"/>
                    <a:pt x="7" y="95"/>
                    <a:pt x="7" y="95"/>
                  </a:cubicBezTo>
                  <a:cubicBezTo>
                    <a:pt x="9" y="96"/>
                    <a:pt x="9" y="96"/>
                    <a:pt x="9" y="96"/>
                  </a:cubicBezTo>
                  <a:cubicBezTo>
                    <a:pt x="19" y="85"/>
                    <a:pt x="19" y="85"/>
                    <a:pt x="19" y="85"/>
                  </a:cubicBezTo>
                  <a:cubicBezTo>
                    <a:pt x="22" y="86"/>
                    <a:pt x="25" y="85"/>
                    <a:pt x="27" y="83"/>
                  </a:cubicBezTo>
                  <a:cubicBezTo>
                    <a:pt x="28" y="83"/>
                    <a:pt x="28" y="83"/>
                    <a:pt x="28" y="83"/>
                  </a:cubicBezTo>
                  <a:cubicBezTo>
                    <a:pt x="98" y="13"/>
                    <a:pt x="98" y="13"/>
                    <a:pt x="98" y="13"/>
                  </a:cubicBezTo>
                  <a:lnTo>
                    <a:pt x="8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00" name="Group 21">
            <a:extLst>
              <a:ext uri="{FF2B5EF4-FFF2-40B4-BE49-F238E27FC236}">
                <a16:creationId xmlns:a16="http://schemas.microsoft.com/office/drawing/2014/main" id="{376CB750-92B2-4C6E-8B41-EF710E121925}"/>
              </a:ext>
            </a:extLst>
          </p:cNvPr>
          <p:cNvGrpSpPr>
            <a:grpSpLocks noChangeAspect="1"/>
          </p:cNvGrpSpPr>
          <p:nvPr/>
        </p:nvGrpSpPr>
        <p:grpSpPr bwMode="auto">
          <a:xfrm>
            <a:off x="2136607" y="4215164"/>
            <a:ext cx="352123" cy="480240"/>
            <a:chOff x="2955" y="953"/>
            <a:chExt cx="1770" cy="2414"/>
          </a:xfrm>
          <a:solidFill>
            <a:schemeClr val="bg1"/>
          </a:solidFill>
        </p:grpSpPr>
        <p:sp>
          <p:nvSpPr>
            <p:cNvPr id="101" name="Freeform 22">
              <a:extLst>
                <a:ext uri="{FF2B5EF4-FFF2-40B4-BE49-F238E27FC236}">
                  <a16:creationId xmlns:a16="http://schemas.microsoft.com/office/drawing/2014/main" id="{92419DBE-49CB-46E8-8FA0-DE77009C97D3}"/>
                </a:ext>
              </a:extLst>
            </p:cNvPr>
            <p:cNvSpPr>
              <a:spLocks noEditPoints="1"/>
            </p:cNvSpPr>
            <p:nvPr/>
          </p:nvSpPr>
          <p:spPr bwMode="auto">
            <a:xfrm>
              <a:off x="2955" y="953"/>
              <a:ext cx="1770" cy="2414"/>
            </a:xfrm>
            <a:custGeom>
              <a:avLst/>
              <a:gdLst>
                <a:gd name="T0" fmla="*/ 1152 w 1152"/>
                <a:gd name="T1" fmla="*/ 304 h 1568"/>
                <a:gd name="T2" fmla="*/ 1143 w 1152"/>
                <a:gd name="T3" fmla="*/ 281 h 1568"/>
                <a:gd name="T4" fmla="*/ 871 w 1152"/>
                <a:gd name="T5" fmla="*/ 9 h 1568"/>
                <a:gd name="T6" fmla="*/ 848 w 1152"/>
                <a:gd name="T7" fmla="*/ 0 h 1568"/>
                <a:gd name="T8" fmla="*/ 848 w 1152"/>
                <a:gd name="T9" fmla="*/ 0 h 1568"/>
                <a:gd name="T10" fmla="*/ 32 w 1152"/>
                <a:gd name="T11" fmla="*/ 0 h 1568"/>
                <a:gd name="T12" fmla="*/ 0 w 1152"/>
                <a:gd name="T13" fmla="*/ 32 h 1568"/>
                <a:gd name="T14" fmla="*/ 0 w 1152"/>
                <a:gd name="T15" fmla="*/ 1536 h 1568"/>
                <a:gd name="T16" fmla="*/ 32 w 1152"/>
                <a:gd name="T17" fmla="*/ 1568 h 1568"/>
                <a:gd name="T18" fmla="*/ 1120 w 1152"/>
                <a:gd name="T19" fmla="*/ 1568 h 1568"/>
                <a:gd name="T20" fmla="*/ 1152 w 1152"/>
                <a:gd name="T21" fmla="*/ 1536 h 1568"/>
                <a:gd name="T22" fmla="*/ 1152 w 1152"/>
                <a:gd name="T23" fmla="*/ 304 h 1568"/>
                <a:gd name="T24" fmla="*/ 880 w 1152"/>
                <a:gd name="T25" fmla="*/ 109 h 1568"/>
                <a:gd name="T26" fmla="*/ 1043 w 1152"/>
                <a:gd name="T27" fmla="*/ 272 h 1568"/>
                <a:gd name="T28" fmla="*/ 880 w 1152"/>
                <a:gd name="T29" fmla="*/ 272 h 1568"/>
                <a:gd name="T30" fmla="*/ 880 w 1152"/>
                <a:gd name="T31" fmla="*/ 109 h 1568"/>
                <a:gd name="T32" fmla="*/ 1088 w 1152"/>
                <a:gd name="T33" fmla="*/ 1504 h 1568"/>
                <a:gd name="T34" fmla="*/ 64 w 1152"/>
                <a:gd name="T35" fmla="*/ 1504 h 1568"/>
                <a:gd name="T36" fmla="*/ 64 w 1152"/>
                <a:gd name="T37" fmla="*/ 64 h 1568"/>
                <a:gd name="T38" fmla="*/ 816 w 1152"/>
                <a:gd name="T39" fmla="*/ 64 h 1568"/>
                <a:gd name="T40" fmla="*/ 816 w 1152"/>
                <a:gd name="T41" fmla="*/ 304 h 1568"/>
                <a:gd name="T42" fmla="*/ 848 w 1152"/>
                <a:gd name="T43" fmla="*/ 336 h 1568"/>
                <a:gd name="T44" fmla="*/ 1088 w 1152"/>
                <a:gd name="T45" fmla="*/ 336 h 1568"/>
                <a:gd name="T46" fmla="*/ 1088 w 1152"/>
                <a:gd name="T47" fmla="*/ 1504 h 1568"/>
                <a:gd name="T48" fmla="*/ 1088 w 1152"/>
                <a:gd name="T49" fmla="*/ 1504 h 1568"/>
                <a:gd name="T50" fmla="*/ 1088 w 1152"/>
                <a:gd name="T51" fmla="*/ 1504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52" h="1568">
                  <a:moveTo>
                    <a:pt x="1152" y="304"/>
                  </a:moveTo>
                  <a:cubicBezTo>
                    <a:pt x="1152" y="296"/>
                    <a:pt x="1149" y="287"/>
                    <a:pt x="1143" y="281"/>
                  </a:cubicBezTo>
                  <a:cubicBezTo>
                    <a:pt x="871" y="9"/>
                    <a:pt x="871" y="9"/>
                    <a:pt x="871" y="9"/>
                  </a:cubicBezTo>
                  <a:cubicBezTo>
                    <a:pt x="865" y="3"/>
                    <a:pt x="856" y="0"/>
                    <a:pt x="848" y="0"/>
                  </a:cubicBezTo>
                  <a:cubicBezTo>
                    <a:pt x="848" y="0"/>
                    <a:pt x="848" y="0"/>
                    <a:pt x="848" y="0"/>
                  </a:cubicBezTo>
                  <a:cubicBezTo>
                    <a:pt x="32" y="0"/>
                    <a:pt x="32" y="0"/>
                    <a:pt x="32" y="0"/>
                  </a:cubicBezTo>
                  <a:cubicBezTo>
                    <a:pt x="14" y="0"/>
                    <a:pt x="0" y="14"/>
                    <a:pt x="0" y="32"/>
                  </a:cubicBezTo>
                  <a:cubicBezTo>
                    <a:pt x="0" y="1536"/>
                    <a:pt x="0" y="1536"/>
                    <a:pt x="0" y="1536"/>
                  </a:cubicBezTo>
                  <a:cubicBezTo>
                    <a:pt x="0" y="1554"/>
                    <a:pt x="14" y="1568"/>
                    <a:pt x="32" y="1568"/>
                  </a:cubicBezTo>
                  <a:cubicBezTo>
                    <a:pt x="1120" y="1568"/>
                    <a:pt x="1120" y="1568"/>
                    <a:pt x="1120" y="1568"/>
                  </a:cubicBezTo>
                  <a:cubicBezTo>
                    <a:pt x="1138" y="1568"/>
                    <a:pt x="1152" y="1554"/>
                    <a:pt x="1152" y="1536"/>
                  </a:cubicBezTo>
                  <a:cubicBezTo>
                    <a:pt x="1152" y="304"/>
                    <a:pt x="1152" y="304"/>
                    <a:pt x="1152" y="304"/>
                  </a:cubicBezTo>
                  <a:close/>
                  <a:moveTo>
                    <a:pt x="880" y="109"/>
                  </a:moveTo>
                  <a:cubicBezTo>
                    <a:pt x="1043" y="272"/>
                    <a:pt x="1043" y="272"/>
                    <a:pt x="1043" y="272"/>
                  </a:cubicBezTo>
                  <a:cubicBezTo>
                    <a:pt x="880" y="272"/>
                    <a:pt x="880" y="272"/>
                    <a:pt x="880" y="272"/>
                  </a:cubicBezTo>
                  <a:lnTo>
                    <a:pt x="880" y="109"/>
                  </a:lnTo>
                  <a:close/>
                  <a:moveTo>
                    <a:pt x="1088" y="1504"/>
                  </a:moveTo>
                  <a:cubicBezTo>
                    <a:pt x="64" y="1504"/>
                    <a:pt x="64" y="1504"/>
                    <a:pt x="64" y="1504"/>
                  </a:cubicBezTo>
                  <a:cubicBezTo>
                    <a:pt x="64" y="64"/>
                    <a:pt x="64" y="64"/>
                    <a:pt x="64" y="64"/>
                  </a:cubicBezTo>
                  <a:cubicBezTo>
                    <a:pt x="816" y="64"/>
                    <a:pt x="816" y="64"/>
                    <a:pt x="816" y="64"/>
                  </a:cubicBezTo>
                  <a:cubicBezTo>
                    <a:pt x="816" y="304"/>
                    <a:pt x="816" y="304"/>
                    <a:pt x="816" y="304"/>
                  </a:cubicBezTo>
                  <a:cubicBezTo>
                    <a:pt x="816" y="322"/>
                    <a:pt x="830" y="336"/>
                    <a:pt x="848" y="336"/>
                  </a:cubicBezTo>
                  <a:cubicBezTo>
                    <a:pt x="1088" y="336"/>
                    <a:pt x="1088" y="336"/>
                    <a:pt x="1088" y="336"/>
                  </a:cubicBezTo>
                  <a:lnTo>
                    <a:pt x="1088" y="1504"/>
                  </a:lnTo>
                  <a:close/>
                  <a:moveTo>
                    <a:pt x="1088" y="1504"/>
                  </a:moveTo>
                  <a:cubicBezTo>
                    <a:pt x="1088" y="1504"/>
                    <a:pt x="1088" y="1504"/>
                    <a:pt x="1088" y="150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 name="Freeform 23">
              <a:extLst>
                <a:ext uri="{FF2B5EF4-FFF2-40B4-BE49-F238E27FC236}">
                  <a16:creationId xmlns:a16="http://schemas.microsoft.com/office/drawing/2014/main" id="{F2FE1A44-E88E-4282-B795-552A39C65F2A}"/>
                </a:ext>
              </a:extLst>
            </p:cNvPr>
            <p:cNvSpPr>
              <a:spLocks noEditPoints="1"/>
            </p:cNvSpPr>
            <p:nvPr/>
          </p:nvSpPr>
          <p:spPr bwMode="auto">
            <a:xfrm>
              <a:off x="3351" y="1791"/>
              <a:ext cx="759" cy="880"/>
            </a:xfrm>
            <a:custGeom>
              <a:avLst/>
              <a:gdLst>
                <a:gd name="T0" fmla="*/ 363 w 494"/>
                <a:gd name="T1" fmla="*/ 400 h 572"/>
                <a:gd name="T2" fmla="*/ 435 w 494"/>
                <a:gd name="T3" fmla="*/ 565 h 572"/>
                <a:gd name="T4" fmla="*/ 494 w 494"/>
                <a:gd name="T5" fmla="*/ 540 h 572"/>
                <a:gd name="T6" fmla="*/ 267 w 494"/>
                <a:gd name="T7" fmla="*/ 19 h 572"/>
                <a:gd name="T8" fmla="*/ 237 w 494"/>
                <a:gd name="T9" fmla="*/ 0 h 572"/>
                <a:gd name="T10" fmla="*/ 208 w 494"/>
                <a:gd name="T11" fmla="*/ 20 h 572"/>
                <a:gd name="T12" fmla="*/ 0 w 494"/>
                <a:gd name="T13" fmla="*/ 548 h 572"/>
                <a:gd name="T14" fmla="*/ 60 w 494"/>
                <a:gd name="T15" fmla="*/ 572 h 572"/>
                <a:gd name="T16" fmla="*/ 127 w 494"/>
                <a:gd name="T17" fmla="*/ 400 h 572"/>
                <a:gd name="T18" fmla="*/ 363 w 494"/>
                <a:gd name="T19" fmla="*/ 400 h 572"/>
                <a:gd name="T20" fmla="*/ 239 w 494"/>
                <a:gd name="T21" fmla="*/ 116 h 572"/>
                <a:gd name="T22" fmla="*/ 335 w 494"/>
                <a:gd name="T23" fmla="*/ 336 h 572"/>
                <a:gd name="T24" fmla="*/ 153 w 494"/>
                <a:gd name="T25" fmla="*/ 336 h 572"/>
                <a:gd name="T26" fmla="*/ 239 w 494"/>
                <a:gd name="T27" fmla="*/ 116 h 572"/>
                <a:gd name="T28" fmla="*/ 239 w 494"/>
                <a:gd name="T29" fmla="*/ 116 h 572"/>
                <a:gd name="T30" fmla="*/ 239 w 494"/>
                <a:gd name="T31" fmla="*/ 11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4" h="572">
                  <a:moveTo>
                    <a:pt x="363" y="400"/>
                  </a:moveTo>
                  <a:cubicBezTo>
                    <a:pt x="435" y="565"/>
                    <a:pt x="435" y="565"/>
                    <a:pt x="435" y="565"/>
                  </a:cubicBezTo>
                  <a:cubicBezTo>
                    <a:pt x="494" y="540"/>
                    <a:pt x="494" y="540"/>
                    <a:pt x="494" y="540"/>
                  </a:cubicBezTo>
                  <a:cubicBezTo>
                    <a:pt x="267" y="19"/>
                    <a:pt x="267" y="19"/>
                    <a:pt x="267" y="19"/>
                  </a:cubicBezTo>
                  <a:cubicBezTo>
                    <a:pt x="262" y="7"/>
                    <a:pt x="251" y="0"/>
                    <a:pt x="237" y="0"/>
                  </a:cubicBezTo>
                  <a:cubicBezTo>
                    <a:pt x="225" y="0"/>
                    <a:pt x="213" y="8"/>
                    <a:pt x="208" y="20"/>
                  </a:cubicBezTo>
                  <a:cubicBezTo>
                    <a:pt x="0" y="548"/>
                    <a:pt x="0" y="548"/>
                    <a:pt x="0" y="548"/>
                  </a:cubicBezTo>
                  <a:cubicBezTo>
                    <a:pt x="60" y="572"/>
                    <a:pt x="60" y="572"/>
                    <a:pt x="60" y="572"/>
                  </a:cubicBezTo>
                  <a:cubicBezTo>
                    <a:pt x="127" y="400"/>
                    <a:pt x="127" y="400"/>
                    <a:pt x="127" y="400"/>
                  </a:cubicBezTo>
                  <a:lnTo>
                    <a:pt x="363" y="400"/>
                  </a:lnTo>
                  <a:close/>
                  <a:moveTo>
                    <a:pt x="239" y="116"/>
                  </a:moveTo>
                  <a:cubicBezTo>
                    <a:pt x="335" y="336"/>
                    <a:pt x="335" y="336"/>
                    <a:pt x="335" y="336"/>
                  </a:cubicBezTo>
                  <a:cubicBezTo>
                    <a:pt x="153" y="336"/>
                    <a:pt x="153" y="336"/>
                    <a:pt x="153" y="336"/>
                  </a:cubicBezTo>
                  <a:lnTo>
                    <a:pt x="239" y="116"/>
                  </a:lnTo>
                  <a:close/>
                  <a:moveTo>
                    <a:pt x="239" y="116"/>
                  </a:moveTo>
                  <a:cubicBezTo>
                    <a:pt x="239" y="116"/>
                    <a:pt x="239" y="116"/>
                    <a:pt x="239" y="1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 name="Freeform 24">
              <a:extLst>
                <a:ext uri="{FF2B5EF4-FFF2-40B4-BE49-F238E27FC236}">
                  <a16:creationId xmlns:a16="http://schemas.microsoft.com/office/drawing/2014/main" id="{98A1E37A-E7E4-44CF-9D8D-DF295E76E584}"/>
                </a:ext>
              </a:extLst>
            </p:cNvPr>
            <p:cNvSpPr>
              <a:spLocks noEditPoints="1"/>
            </p:cNvSpPr>
            <p:nvPr/>
          </p:nvSpPr>
          <p:spPr bwMode="auto">
            <a:xfrm>
              <a:off x="3988" y="1766"/>
              <a:ext cx="295" cy="296"/>
            </a:xfrm>
            <a:custGeom>
              <a:avLst/>
              <a:gdLst>
                <a:gd name="T0" fmla="*/ 196 w 295"/>
                <a:gd name="T1" fmla="*/ 0 h 296"/>
                <a:gd name="T2" fmla="*/ 98 w 295"/>
                <a:gd name="T3" fmla="*/ 0 h 296"/>
                <a:gd name="T4" fmla="*/ 98 w 295"/>
                <a:gd name="T5" fmla="*/ 99 h 296"/>
                <a:gd name="T6" fmla="*/ 0 w 295"/>
                <a:gd name="T7" fmla="*/ 99 h 296"/>
                <a:gd name="T8" fmla="*/ 0 w 295"/>
                <a:gd name="T9" fmla="*/ 197 h 296"/>
                <a:gd name="T10" fmla="*/ 98 w 295"/>
                <a:gd name="T11" fmla="*/ 197 h 296"/>
                <a:gd name="T12" fmla="*/ 98 w 295"/>
                <a:gd name="T13" fmla="*/ 296 h 296"/>
                <a:gd name="T14" fmla="*/ 196 w 295"/>
                <a:gd name="T15" fmla="*/ 296 h 296"/>
                <a:gd name="T16" fmla="*/ 196 w 295"/>
                <a:gd name="T17" fmla="*/ 197 h 296"/>
                <a:gd name="T18" fmla="*/ 295 w 295"/>
                <a:gd name="T19" fmla="*/ 197 h 296"/>
                <a:gd name="T20" fmla="*/ 295 w 295"/>
                <a:gd name="T21" fmla="*/ 99 h 296"/>
                <a:gd name="T22" fmla="*/ 196 w 295"/>
                <a:gd name="T23" fmla="*/ 99 h 296"/>
                <a:gd name="T24" fmla="*/ 196 w 295"/>
                <a:gd name="T25" fmla="*/ 0 h 296"/>
                <a:gd name="T26" fmla="*/ 196 w 295"/>
                <a:gd name="T27" fmla="*/ 0 h 296"/>
                <a:gd name="T28" fmla="*/ 196 w 295"/>
                <a:gd name="T29"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5" h="296">
                  <a:moveTo>
                    <a:pt x="196" y="0"/>
                  </a:moveTo>
                  <a:lnTo>
                    <a:pt x="98" y="0"/>
                  </a:lnTo>
                  <a:lnTo>
                    <a:pt x="98" y="99"/>
                  </a:lnTo>
                  <a:lnTo>
                    <a:pt x="0" y="99"/>
                  </a:lnTo>
                  <a:lnTo>
                    <a:pt x="0" y="197"/>
                  </a:lnTo>
                  <a:lnTo>
                    <a:pt x="98" y="197"/>
                  </a:lnTo>
                  <a:lnTo>
                    <a:pt x="98" y="296"/>
                  </a:lnTo>
                  <a:lnTo>
                    <a:pt x="196" y="296"/>
                  </a:lnTo>
                  <a:lnTo>
                    <a:pt x="196" y="197"/>
                  </a:lnTo>
                  <a:lnTo>
                    <a:pt x="295" y="197"/>
                  </a:lnTo>
                  <a:lnTo>
                    <a:pt x="295" y="99"/>
                  </a:lnTo>
                  <a:lnTo>
                    <a:pt x="196" y="99"/>
                  </a:lnTo>
                  <a:lnTo>
                    <a:pt x="196" y="0"/>
                  </a:lnTo>
                  <a:close/>
                  <a:moveTo>
                    <a:pt x="196" y="0"/>
                  </a:moveTo>
                  <a:lnTo>
                    <a:pt x="19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 name="Freeform 25">
              <a:extLst>
                <a:ext uri="{FF2B5EF4-FFF2-40B4-BE49-F238E27FC236}">
                  <a16:creationId xmlns:a16="http://schemas.microsoft.com/office/drawing/2014/main" id="{6D12DC0B-D61D-478C-A177-4586DB322CE3}"/>
                </a:ext>
              </a:extLst>
            </p:cNvPr>
            <p:cNvSpPr>
              <a:spLocks noEditPoints="1"/>
            </p:cNvSpPr>
            <p:nvPr/>
          </p:nvSpPr>
          <p:spPr bwMode="auto">
            <a:xfrm>
              <a:off x="3988" y="1766"/>
              <a:ext cx="295" cy="296"/>
            </a:xfrm>
            <a:custGeom>
              <a:avLst/>
              <a:gdLst>
                <a:gd name="T0" fmla="*/ 196 w 295"/>
                <a:gd name="T1" fmla="*/ 0 h 296"/>
                <a:gd name="T2" fmla="*/ 98 w 295"/>
                <a:gd name="T3" fmla="*/ 0 h 296"/>
                <a:gd name="T4" fmla="*/ 98 w 295"/>
                <a:gd name="T5" fmla="*/ 99 h 296"/>
                <a:gd name="T6" fmla="*/ 0 w 295"/>
                <a:gd name="T7" fmla="*/ 99 h 296"/>
                <a:gd name="T8" fmla="*/ 0 w 295"/>
                <a:gd name="T9" fmla="*/ 197 h 296"/>
                <a:gd name="T10" fmla="*/ 98 w 295"/>
                <a:gd name="T11" fmla="*/ 197 h 296"/>
                <a:gd name="T12" fmla="*/ 98 w 295"/>
                <a:gd name="T13" fmla="*/ 296 h 296"/>
                <a:gd name="T14" fmla="*/ 196 w 295"/>
                <a:gd name="T15" fmla="*/ 296 h 296"/>
                <a:gd name="T16" fmla="*/ 196 w 295"/>
                <a:gd name="T17" fmla="*/ 197 h 296"/>
                <a:gd name="T18" fmla="*/ 295 w 295"/>
                <a:gd name="T19" fmla="*/ 197 h 296"/>
                <a:gd name="T20" fmla="*/ 295 w 295"/>
                <a:gd name="T21" fmla="*/ 99 h 296"/>
                <a:gd name="T22" fmla="*/ 196 w 295"/>
                <a:gd name="T23" fmla="*/ 99 h 296"/>
                <a:gd name="T24" fmla="*/ 196 w 295"/>
                <a:gd name="T25" fmla="*/ 0 h 296"/>
                <a:gd name="T26" fmla="*/ 196 w 295"/>
                <a:gd name="T27" fmla="*/ 0 h 296"/>
                <a:gd name="T28" fmla="*/ 196 w 295"/>
                <a:gd name="T29"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5" h="296">
                  <a:moveTo>
                    <a:pt x="196" y="0"/>
                  </a:moveTo>
                  <a:lnTo>
                    <a:pt x="98" y="0"/>
                  </a:lnTo>
                  <a:lnTo>
                    <a:pt x="98" y="99"/>
                  </a:lnTo>
                  <a:lnTo>
                    <a:pt x="0" y="99"/>
                  </a:lnTo>
                  <a:lnTo>
                    <a:pt x="0" y="197"/>
                  </a:lnTo>
                  <a:lnTo>
                    <a:pt x="98" y="197"/>
                  </a:lnTo>
                  <a:lnTo>
                    <a:pt x="98" y="296"/>
                  </a:lnTo>
                  <a:lnTo>
                    <a:pt x="196" y="296"/>
                  </a:lnTo>
                  <a:lnTo>
                    <a:pt x="196" y="197"/>
                  </a:lnTo>
                  <a:lnTo>
                    <a:pt x="295" y="197"/>
                  </a:lnTo>
                  <a:lnTo>
                    <a:pt x="295" y="99"/>
                  </a:lnTo>
                  <a:lnTo>
                    <a:pt x="196" y="99"/>
                  </a:lnTo>
                  <a:lnTo>
                    <a:pt x="196" y="0"/>
                  </a:lnTo>
                  <a:moveTo>
                    <a:pt x="196" y="0"/>
                  </a:moveTo>
                  <a:lnTo>
                    <a:pt x="19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 name="Rectangle 26">
              <a:extLst>
                <a:ext uri="{FF2B5EF4-FFF2-40B4-BE49-F238E27FC236}">
                  <a16:creationId xmlns:a16="http://schemas.microsoft.com/office/drawing/2014/main" id="{C3085431-A3AF-42DB-AA53-42005DD9F77E}"/>
                </a:ext>
              </a:extLst>
            </p:cNvPr>
            <p:cNvSpPr>
              <a:spLocks noChangeArrowheads="1"/>
            </p:cNvSpPr>
            <p:nvPr/>
          </p:nvSpPr>
          <p:spPr bwMode="auto">
            <a:xfrm>
              <a:off x="3176" y="2973"/>
              <a:ext cx="197" cy="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 name="Rectangle 27">
              <a:extLst>
                <a:ext uri="{FF2B5EF4-FFF2-40B4-BE49-F238E27FC236}">
                  <a16:creationId xmlns:a16="http://schemas.microsoft.com/office/drawing/2014/main" id="{15637FA6-0B94-45AB-9A85-749700758F5F}"/>
                </a:ext>
              </a:extLst>
            </p:cNvPr>
            <p:cNvSpPr>
              <a:spLocks noChangeArrowheads="1"/>
            </p:cNvSpPr>
            <p:nvPr/>
          </p:nvSpPr>
          <p:spPr bwMode="auto">
            <a:xfrm>
              <a:off x="3471" y="2973"/>
              <a:ext cx="197" cy="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 name="Rectangle 28">
              <a:extLst>
                <a:ext uri="{FF2B5EF4-FFF2-40B4-BE49-F238E27FC236}">
                  <a16:creationId xmlns:a16="http://schemas.microsoft.com/office/drawing/2014/main" id="{2A2E6946-E0A8-416E-9DA7-37C1176F04F8}"/>
                </a:ext>
              </a:extLst>
            </p:cNvPr>
            <p:cNvSpPr>
              <a:spLocks noChangeArrowheads="1"/>
            </p:cNvSpPr>
            <p:nvPr/>
          </p:nvSpPr>
          <p:spPr bwMode="auto">
            <a:xfrm>
              <a:off x="3766" y="2973"/>
              <a:ext cx="738" cy="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 name="Rectangle 29">
              <a:extLst>
                <a:ext uri="{FF2B5EF4-FFF2-40B4-BE49-F238E27FC236}">
                  <a16:creationId xmlns:a16="http://schemas.microsoft.com/office/drawing/2014/main" id="{7F5271C5-F9FB-48A9-9A91-EE79B4750BA5}"/>
                </a:ext>
              </a:extLst>
            </p:cNvPr>
            <p:cNvSpPr>
              <a:spLocks noChangeArrowheads="1"/>
            </p:cNvSpPr>
            <p:nvPr/>
          </p:nvSpPr>
          <p:spPr bwMode="auto">
            <a:xfrm>
              <a:off x="3176" y="1150"/>
              <a:ext cx="197" cy="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Rectangle 30">
              <a:extLst>
                <a:ext uri="{FF2B5EF4-FFF2-40B4-BE49-F238E27FC236}">
                  <a16:creationId xmlns:a16="http://schemas.microsoft.com/office/drawing/2014/main" id="{E001D717-ADCD-4E6D-A36F-00813BC9AC8D}"/>
                </a:ext>
              </a:extLst>
            </p:cNvPr>
            <p:cNvSpPr>
              <a:spLocks noChangeArrowheads="1"/>
            </p:cNvSpPr>
            <p:nvPr/>
          </p:nvSpPr>
          <p:spPr bwMode="auto">
            <a:xfrm>
              <a:off x="3176" y="1347"/>
              <a:ext cx="394" cy="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15" name="Group 60">
            <a:extLst>
              <a:ext uri="{FF2B5EF4-FFF2-40B4-BE49-F238E27FC236}">
                <a16:creationId xmlns:a16="http://schemas.microsoft.com/office/drawing/2014/main" id="{483B8B81-1B48-4C5D-A41F-2AE0A647107D}"/>
              </a:ext>
            </a:extLst>
          </p:cNvPr>
          <p:cNvGrpSpPr>
            <a:grpSpLocks noChangeAspect="1"/>
          </p:cNvGrpSpPr>
          <p:nvPr/>
        </p:nvGrpSpPr>
        <p:grpSpPr bwMode="auto">
          <a:xfrm>
            <a:off x="1716850" y="4215164"/>
            <a:ext cx="489511" cy="522360"/>
            <a:chOff x="3149" y="1426"/>
            <a:chExt cx="1371" cy="1463"/>
          </a:xfrm>
          <a:solidFill>
            <a:schemeClr val="bg1"/>
          </a:solidFill>
        </p:grpSpPr>
        <p:sp>
          <p:nvSpPr>
            <p:cNvPr id="116" name="Freeform 61">
              <a:extLst>
                <a:ext uri="{FF2B5EF4-FFF2-40B4-BE49-F238E27FC236}">
                  <a16:creationId xmlns:a16="http://schemas.microsoft.com/office/drawing/2014/main" id="{45228BB5-030B-463F-ACE2-4259CF08BAA1}"/>
                </a:ext>
              </a:extLst>
            </p:cNvPr>
            <p:cNvSpPr>
              <a:spLocks noEditPoints="1"/>
            </p:cNvSpPr>
            <p:nvPr/>
          </p:nvSpPr>
          <p:spPr bwMode="auto">
            <a:xfrm>
              <a:off x="3149" y="2084"/>
              <a:ext cx="564" cy="559"/>
            </a:xfrm>
            <a:custGeom>
              <a:avLst/>
              <a:gdLst>
                <a:gd name="T0" fmla="*/ 333 w 367"/>
                <a:gd name="T1" fmla="*/ 165 h 363"/>
                <a:gd name="T2" fmla="*/ 355 w 367"/>
                <a:gd name="T3" fmla="*/ 152 h 363"/>
                <a:gd name="T4" fmla="*/ 361 w 367"/>
                <a:gd name="T5" fmla="*/ 127 h 363"/>
                <a:gd name="T6" fmla="*/ 320 w 367"/>
                <a:gd name="T7" fmla="*/ 55 h 363"/>
                <a:gd name="T8" fmla="*/ 304 w 367"/>
                <a:gd name="T9" fmla="*/ 45 h 363"/>
                <a:gd name="T10" fmla="*/ 294 w 367"/>
                <a:gd name="T11" fmla="*/ 48 h 363"/>
                <a:gd name="T12" fmla="*/ 272 w 367"/>
                <a:gd name="T13" fmla="*/ 60 h 363"/>
                <a:gd name="T14" fmla="*/ 263 w 367"/>
                <a:gd name="T15" fmla="*/ 63 h 363"/>
                <a:gd name="T16" fmla="*/ 244 w 367"/>
                <a:gd name="T17" fmla="*/ 44 h 363"/>
                <a:gd name="T18" fmla="*/ 244 w 367"/>
                <a:gd name="T19" fmla="*/ 19 h 363"/>
                <a:gd name="T20" fmla="*/ 225 w 367"/>
                <a:gd name="T21" fmla="*/ 0 h 363"/>
                <a:gd name="T22" fmla="*/ 142 w 367"/>
                <a:gd name="T23" fmla="*/ 0 h 363"/>
                <a:gd name="T24" fmla="*/ 123 w 367"/>
                <a:gd name="T25" fmla="*/ 19 h 363"/>
                <a:gd name="T26" fmla="*/ 123 w 367"/>
                <a:gd name="T27" fmla="*/ 44 h 363"/>
                <a:gd name="T28" fmla="*/ 104 w 367"/>
                <a:gd name="T29" fmla="*/ 63 h 363"/>
                <a:gd name="T30" fmla="*/ 95 w 367"/>
                <a:gd name="T31" fmla="*/ 60 h 363"/>
                <a:gd name="T32" fmla="*/ 73 w 367"/>
                <a:gd name="T33" fmla="*/ 48 h 363"/>
                <a:gd name="T34" fmla="*/ 64 w 367"/>
                <a:gd name="T35" fmla="*/ 45 h 363"/>
                <a:gd name="T36" fmla="*/ 47 w 367"/>
                <a:gd name="T37" fmla="*/ 55 h 363"/>
                <a:gd name="T38" fmla="*/ 6 w 367"/>
                <a:gd name="T39" fmla="*/ 127 h 363"/>
                <a:gd name="T40" fmla="*/ 12 w 367"/>
                <a:gd name="T41" fmla="*/ 152 h 363"/>
                <a:gd name="T42" fmla="*/ 34 w 367"/>
                <a:gd name="T43" fmla="*/ 165 h 363"/>
                <a:gd name="T44" fmla="*/ 34 w 367"/>
                <a:gd name="T45" fmla="*/ 198 h 363"/>
                <a:gd name="T46" fmla="*/ 12 w 367"/>
                <a:gd name="T47" fmla="*/ 210 h 363"/>
                <a:gd name="T48" fmla="*/ 6 w 367"/>
                <a:gd name="T49" fmla="*/ 236 h 363"/>
                <a:gd name="T50" fmla="*/ 47 w 367"/>
                <a:gd name="T51" fmla="*/ 308 h 363"/>
                <a:gd name="T52" fmla="*/ 64 w 367"/>
                <a:gd name="T53" fmla="*/ 318 h 363"/>
                <a:gd name="T54" fmla="*/ 73 w 367"/>
                <a:gd name="T55" fmla="*/ 315 h 363"/>
                <a:gd name="T56" fmla="*/ 95 w 367"/>
                <a:gd name="T57" fmla="*/ 302 h 363"/>
                <a:gd name="T58" fmla="*/ 104 w 367"/>
                <a:gd name="T59" fmla="*/ 300 h 363"/>
                <a:gd name="T60" fmla="*/ 123 w 367"/>
                <a:gd name="T61" fmla="*/ 319 h 363"/>
                <a:gd name="T62" fmla="*/ 123 w 367"/>
                <a:gd name="T63" fmla="*/ 344 h 363"/>
                <a:gd name="T64" fmla="*/ 142 w 367"/>
                <a:gd name="T65" fmla="*/ 363 h 363"/>
                <a:gd name="T66" fmla="*/ 225 w 367"/>
                <a:gd name="T67" fmla="*/ 363 h 363"/>
                <a:gd name="T68" fmla="*/ 244 w 367"/>
                <a:gd name="T69" fmla="*/ 344 h 363"/>
                <a:gd name="T70" fmla="*/ 244 w 367"/>
                <a:gd name="T71" fmla="*/ 319 h 363"/>
                <a:gd name="T72" fmla="*/ 263 w 367"/>
                <a:gd name="T73" fmla="*/ 300 h 363"/>
                <a:gd name="T74" fmla="*/ 272 w 367"/>
                <a:gd name="T75" fmla="*/ 302 h 363"/>
                <a:gd name="T76" fmla="*/ 294 w 367"/>
                <a:gd name="T77" fmla="*/ 315 h 363"/>
                <a:gd name="T78" fmla="*/ 304 w 367"/>
                <a:gd name="T79" fmla="*/ 318 h 363"/>
                <a:gd name="T80" fmla="*/ 320 w 367"/>
                <a:gd name="T81" fmla="*/ 308 h 363"/>
                <a:gd name="T82" fmla="*/ 361 w 367"/>
                <a:gd name="T83" fmla="*/ 236 h 363"/>
                <a:gd name="T84" fmla="*/ 355 w 367"/>
                <a:gd name="T85" fmla="*/ 210 h 363"/>
                <a:gd name="T86" fmla="*/ 333 w 367"/>
                <a:gd name="T87" fmla="*/ 198 h 363"/>
                <a:gd name="T88" fmla="*/ 333 w 367"/>
                <a:gd name="T89" fmla="*/ 165 h 363"/>
                <a:gd name="T90" fmla="*/ 184 w 367"/>
                <a:gd name="T91" fmla="*/ 237 h 363"/>
                <a:gd name="T92" fmla="*/ 128 w 367"/>
                <a:gd name="T93" fmla="*/ 181 h 363"/>
                <a:gd name="T94" fmla="*/ 184 w 367"/>
                <a:gd name="T95" fmla="*/ 126 h 363"/>
                <a:gd name="T96" fmla="*/ 239 w 367"/>
                <a:gd name="T97" fmla="*/ 181 h 363"/>
                <a:gd name="T98" fmla="*/ 184 w 367"/>
                <a:gd name="T99" fmla="*/ 237 h 363"/>
                <a:gd name="T100" fmla="*/ 184 w 367"/>
                <a:gd name="T101" fmla="*/ 237 h 363"/>
                <a:gd name="T102" fmla="*/ 184 w 367"/>
                <a:gd name="T103" fmla="*/ 237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7" h="363">
                  <a:moveTo>
                    <a:pt x="333" y="165"/>
                  </a:moveTo>
                  <a:cubicBezTo>
                    <a:pt x="355" y="152"/>
                    <a:pt x="355" y="152"/>
                    <a:pt x="355" y="152"/>
                  </a:cubicBezTo>
                  <a:cubicBezTo>
                    <a:pt x="364" y="147"/>
                    <a:pt x="367" y="136"/>
                    <a:pt x="361" y="127"/>
                  </a:cubicBezTo>
                  <a:cubicBezTo>
                    <a:pt x="320" y="55"/>
                    <a:pt x="320" y="55"/>
                    <a:pt x="320" y="55"/>
                  </a:cubicBezTo>
                  <a:cubicBezTo>
                    <a:pt x="316" y="49"/>
                    <a:pt x="310" y="45"/>
                    <a:pt x="304" y="45"/>
                  </a:cubicBezTo>
                  <a:cubicBezTo>
                    <a:pt x="300" y="45"/>
                    <a:pt x="297" y="46"/>
                    <a:pt x="294" y="48"/>
                  </a:cubicBezTo>
                  <a:cubicBezTo>
                    <a:pt x="272" y="60"/>
                    <a:pt x="272" y="60"/>
                    <a:pt x="272" y="60"/>
                  </a:cubicBezTo>
                  <a:cubicBezTo>
                    <a:pt x="269" y="62"/>
                    <a:pt x="266" y="63"/>
                    <a:pt x="263" y="63"/>
                  </a:cubicBezTo>
                  <a:cubicBezTo>
                    <a:pt x="253" y="63"/>
                    <a:pt x="244" y="55"/>
                    <a:pt x="244" y="44"/>
                  </a:cubicBezTo>
                  <a:cubicBezTo>
                    <a:pt x="244" y="19"/>
                    <a:pt x="244" y="19"/>
                    <a:pt x="244" y="19"/>
                  </a:cubicBezTo>
                  <a:cubicBezTo>
                    <a:pt x="244" y="8"/>
                    <a:pt x="236" y="0"/>
                    <a:pt x="225" y="0"/>
                  </a:cubicBezTo>
                  <a:cubicBezTo>
                    <a:pt x="142" y="0"/>
                    <a:pt x="142" y="0"/>
                    <a:pt x="142" y="0"/>
                  </a:cubicBezTo>
                  <a:cubicBezTo>
                    <a:pt x="131" y="0"/>
                    <a:pt x="123" y="8"/>
                    <a:pt x="123" y="19"/>
                  </a:cubicBezTo>
                  <a:cubicBezTo>
                    <a:pt x="123" y="44"/>
                    <a:pt x="123" y="44"/>
                    <a:pt x="123" y="44"/>
                  </a:cubicBezTo>
                  <a:cubicBezTo>
                    <a:pt x="123" y="55"/>
                    <a:pt x="114" y="63"/>
                    <a:pt x="104" y="63"/>
                  </a:cubicBezTo>
                  <a:cubicBezTo>
                    <a:pt x="101" y="63"/>
                    <a:pt x="98" y="62"/>
                    <a:pt x="95" y="60"/>
                  </a:cubicBezTo>
                  <a:cubicBezTo>
                    <a:pt x="73" y="48"/>
                    <a:pt x="73" y="48"/>
                    <a:pt x="73" y="48"/>
                  </a:cubicBezTo>
                  <a:cubicBezTo>
                    <a:pt x="70" y="46"/>
                    <a:pt x="67" y="45"/>
                    <a:pt x="64" y="45"/>
                  </a:cubicBezTo>
                  <a:cubicBezTo>
                    <a:pt x="57" y="45"/>
                    <a:pt x="51" y="49"/>
                    <a:pt x="47" y="55"/>
                  </a:cubicBezTo>
                  <a:cubicBezTo>
                    <a:pt x="6" y="127"/>
                    <a:pt x="6" y="127"/>
                    <a:pt x="6" y="127"/>
                  </a:cubicBezTo>
                  <a:cubicBezTo>
                    <a:pt x="0" y="136"/>
                    <a:pt x="3" y="147"/>
                    <a:pt x="12" y="152"/>
                  </a:cubicBezTo>
                  <a:cubicBezTo>
                    <a:pt x="34" y="165"/>
                    <a:pt x="34" y="165"/>
                    <a:pt x="34" y="165"/>
                  </a:cubicBezTo>
                  <a:cubicBezTo>
                    <a:pt x="47" y="172"/>
                    <a:pt x="47" y="190"/>
                    <a:pt x="34" y="198"/>
                  </a:cubicBezTo>
                  <a:cubicBezTo>
                    <a:pt x="12" y="210"/>
                    <a:pt x="12" y="210"/>
                    <a:pt x="12" y="210"/>
                  </a:cubicBezTo>
                  <a:cubicBezTo>
                    <a:pt x="3" y="216"/>
                    <a:pt x="0" y="227"/>
                    <a:pt x="6" y="236"/>
                  </a:cubicBezTo>
                  <a:cubicBezTo>
                    <a:pt x="47" y="308"/>
                    <a:pt x="47" y="308"/>
                    <a:pt x="47" y="308"/>
                  </a:cubicBezTo>
                  <a:cubicBezTo>
                    <a:pt x="51" y="314"/>
                    <a:pt x="57" y="318"/>
                    <a:pt x="64" y="318"/>
                  </a:cubicBezTo>
                  <a:cubicBezTo>
                    <a:pt x="67" y="318"/>
                    <a:pt x="70" y="317"/>
                    <a:pt x="73" y="315"/>
                  </a:cubicBezTo>
                  <a:cubicBezTo>
                    <a:pt x="95" y="302"/>
                    <a:pt x="95" y="302"/>
                    <a:pt x="95" y="302"/>
                  </a:cubicBezTo>
                  <a:cubicBezTo>
                    <a:pt x="98" y="301"/>
                    <a:pt x="101" y="300"/>
                    <a:pt x="104" y="300"/>
                  </a:cubicBezTo>
                  <a:cubicBezTo>
                    <a:pt x="114" y="300"/>
                    <a:pt x="123" y="308"/>
                    <a:pt x="123" y="319"/>
                  </a:cubicBezTo>
                  <a:cubicBezTo>
                    <a:pt x="123" y="344"/>
                    <a:pt x="123" y="344"/>
                    <a:pt x="123" y="344"/>
                  </a:cubicBezTo>
                  <a:cubicBezTo>
                    <a:pt x="123" y="354"/>
                    <a:pt x="131" y="363"/>
                    <a:pt x="142" y="363"/>
                  </a:cubicBezTo>
                  <a:cubicBezTo>
                    <a:pt x="225" y="363"/>
                    <a:pt x="225" y="363"/>
                    <a:pt x="225" y="363"/>
                  </a:cubicBezTo>
                  <a:cubicBezTo>
                    <a:pt x="236" y="363"/>
                    <a:pt x="244" y="354"/>
                    <a:pt x="244" y="344"/>
                  </a:cubicBezTo>
                  <a:cubicBezTo>
                    <a:pt x="244" y="319"/>
                    <a:pt x="244" y="319"/>
                    <a:pt x="244" y="319"/>
                  </a:cubicBezTo>
                  <a:cubicBezTo>
                    <a:pt x="244" y="308"/>
                    <a:pt x="253" y="300"/>
                    <a:pt x="263" y="300"/>
                  </a:cubicBezTo>
                  <a:cubicBezTo>
                    <a:pt x="266" y="300"/>
                    <a:pt x="269" y="301"/>
                    <a:pt x="272" y="302"/>
                  </a:cubicBezTo>
                  <a:cubicBezTo>
                    <a:pt x="294" y="315"/>
                    <a:pt x="294" y="315"/>
                    <a:pt x="294" y="315"/>
                  </a:cubicBezTo>
                  <a:cubicBezTo>
                    <a:pt x="297" y="317"/>
                    <a:pt x="300" y="318"/>
                    <a:pt x="304" y="318"/>
                  </a:cubicBezTo>
                  <a:cubicBezTo>
                    <a:pt x="310" y="318"/>
                    <a:pt x="316" y="314"/>
                    <a:pt x="320" y="308"/>
                  </a:cubicBezTo>
                  <a:cubicBezTo>
                    <a:pt x="361" y="236"/>
                    <a:pt x="361" y="236"/>
                    <a:pt x="361" y="236"/>
                  </a:cubicBezTo>
                  <a:cubicBezTo>
                    <a:pt x="367" y="227"/>
                    <a:pt x="364" y="216"/>
                    <a:pt x="355" y="210"/>
                  </a:cubicBezTo>
                  <a:cubicBezTo>
                    <a:pt x="333" y="198"/>
                    <a:pt x="333" y="198"/>
                    <a:pt x="333" y="198"/>
                  </a:cubicBezTo>
                  <a:cubicBezTo>
                    <a:pt x="320" y="190"/>
                    <a:pt x="320" y="172"/>
                    <a:pt x="333" y="165"/>
                  </a:cubicBezTo>
                  <a:close/>
                  <a:moveTo>
                    <a:pt x="184" y="237"/>
                  </a:moveTo>
                  <a:cubicBezTo>
                    <a:pt x="153" y="237"/>
                    <a:pt x="128" y="212"/>
                    <a:pt x="128" y="181"/>
                  </a:cubicBezTo>
                  <a:cubicBezTo>
                    <a:pt x="128" y="151"/>
                    <a:pt x="153" y="126"/>
                    <a:pt x="184" y="126"/>
                  </a:cubicBezTo>
                  <a:cubicBezTo>
                    <a:pt x="214" y="126"/>
                    <a:pt x="239" y="151"/>
                    <a:pt x="239" y="181"/>
                  </a:cubicBezTo>
                  <a:cubicBezTo>
                    <a:pt x="239" y="212"/>
                    <a:pt x="214" y="237"/>
                    <a:pt x="184" y="237"/>
                  </a:cubicBezTo>
                  <a:close/>
                  <a:moveTo>
                    <a:pt x="184" y="237"/>
                  </a:moveTo>
                  <a:cubicBezTo>
                    <a:pt x="184" y="237"/>
                    <a:pt x="184" y="237"/>
                    <a:pt x="184" y="2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7" name="Freeform 62">
              <a:extLst>
                <a:ext uri="{FF2B5EF4-FFF2-40B4-BE49-F238E27FC236}">
                  <a16:creationId xmlns:a16="http://schemas.microsoft.com/office/drawing/2014/main" id="{A624ECCD-5619-4A14-8C85-CE06F1E6858A}"/>
                </a:ext>
              </a:extLst>
            </p:cNvPr>
            <p:cNvSpPr>
              <a:spLocks noEditPoints="1"/>
            </p:cNvSpPr>
            <p:nvPr/>
          </p:nvSpPr>
          <p:spPr bwMode="auto">
            <a:xfrm>
              <a:off x="3160" y="1528"/>
              <a:ext cx="627" cy="617"/>
            </a:xfrm>
            <a:custGeom>
              <a:avLst/>
              <a:gdLst>
                <a:gd name="T0" fmla="*/ 311 w 408"/>
                <a:gd name="T1" fmla="*/ 10 h 401"/>
                <a:gd name="T2" fmla="*/ 275 w 408"/>
                <a:gd name="T3" fmla="*/ 10 h 401"/>
                <a:gd name="T4" fmla="*/ 275 w 408"/>
                <a:gd name="T5" fmla="*/ 46 h 401"/>
                <a:gd name="T6" fmla="*/ 321 w 408"/>
                <a:gd name="T7" fmla="*/ 92 h 401"/>
                <a:gd name="T8" fmla="*/ 0 w 408"/>
                <a:gd name="T9" fmla="*/ 401 h 401"/>
                <a:gd name="T10" fmla="*/ 3 w 408"/>
                <a:gd name="T11" fmla="*/ 394 h 401"/>
                <a:gd name="T12" fmla="*/ 57 w 408"/>
                <a:gd name="T13" fmla="*/ 364 h 401"/>
                <a:gd name="T14" fmla="*/ 58 w 408"/>
                <a:gd name="T15" fmla="*/ 364 h 401"/>
                <a:gd name="T16" fmla="*/ 320 w 408"/>
                <a:gd name="T17" fmla="*/ 144 h 401"/>
                <a:gd name="T18" fmla="*/ 275 w 408"/>
                <a:gd name="T19" fmla="*/ 189 h 401"/>
                <a:gd name="T20" fmla="*/ 275 w 408"/>
                <a:gd name="T21" fmla="*/ 225 h 401"/>
                <a:gd name="T22" fmla="*/ 293 w 408"/>
                <a:gd name="T23" fmla="*/ 233 h 401"/>
                <a:gd name="T24" fmla="*/ 311 w 408"/>
                <a:gd name="T25" fmla="*/ 225 h 401"/>
                <a:gd name="T26" fmla="*/ 401 w 408"/>
                <a:gd name="T27" fmla="*/ 136 h 401"/>
                <a:gd name="T28" fmla="*/ 408 w 408"/>
                <a:gd name="T29" fmla="*/ 118 h 401"/>
                <a:gd name="T30" fmla="*/ 401 w 408"/>
                <a:gd name="T31" fmla="*/ 99 h 401"/>
                <a:gd name="T32" fmla="*/ 311 w 408"/>
                <a:gd name="T33" fmla="*/ 10 h 401"/>
                <a:gd name="T34" fmla="*/ 311 w 408"/>
                <a:gd name="T35" fmla="*/ 10 h 401"/>
                <a:gd name="T36" fmla="*/ 311 w 408"/>
                <a:gd name="T37" fmla="*/ 1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8" h="401">
                  <a:moveTo>
                    <a:pt x="311" y="10"/>
                  </a:moveTo>
                  <a:cubicBezTo>
                    <a:pt x="301" y="0"/>
                    <a:pt x="285" y="0"/>
                    <a:pt x="275" y="10"/>
                  </a:cubicBezTo>
                  <a:cubicBezTo>
                    <a:pt x="265" y="20"/>
                    <a:pt x="265" y="36"/>
                    <a:pt x="275" y="46"/>
                  </a:cubicBezTo>
                  <a:cubicBezTo>
                    <a:pt x="321" y="92"/>
                    <a:pt x="321" y="92"/>
                    <a:pt x="321" y="92"/>
                  </a:cubicBezTo>
                  <a:cubicBezTo>
                    <a:pt x="151" y="101"/>
                    <a:pt x="14" y="233"/>
                    <a:pt x="0" y="401"/>
                  </a:cubicBezTo>
                  <a:cubicBezTo>
                    <a:pt x="3" y="394"/>
                    <a:pt x="3" y="394"/>
                    <a:pt x="3" y="394"/>
                  </a:cubicBezTo>
                  <a:cubicBezTo>
                    <a:pt x="14" y="376"/>
                    <a:pt x="35" y="364"/>
                    <a:pt x="57" y="364"/>
                  </a:cubicBezTo>
                  <a:cubicBezTo>
                    <a:pt x="57" y="364"/>
                    <a:pt x="57" y="364"/>
                    <a:pt x="58" y="364"/>
                  </a:cubicBezTo>
                  <a:cubicBezTo>
                    <a:pt x="87" y="243"/>
                    <a:pt x="192" y="152"/>
                    <a:pt x="320" y="144"/>
                  </a:cubicBezTo>
                  <a:cubicBezTo>
                    <a:pt x="275" y="189"/>
                    <a:pt x="275" y="189"/>
                    <a:pt x="275" y="189"/>
                  </a:cubicBezTo>
                  <a:cubicBezTo>
                    <a:pt x="265" y="199"/>
                    <a:pt x="265" y="215"/>
                    <a:pt x="275" y="225"/>
                  </a:cubicBezTo>
                  <a:cubicBezTo>
                    <a:pt x="280" y="230"/>
                    <a:pt x="286" y="233"/>
                    <a:pt x="293" y="233"/>
                  </a:cubicBezTo>
                  <a:cubicBezTo>
                    <a:pt x="300" y="233"/>
                    <a:pt x="306" y="230"/>
                    <a:pt x="311" y="225"/>
                  </a:cubicBezTo>
                  <a:cubicBezTo>
                    <a:pt x="401" y="136"/>
                    <a:pt x="401" y="136"/>
                    <a:pt x="401" y="136"/>
                  </a:cubicBezTo>
                  <a:cubicBezTo>
                    <a:pt x="406" y="131"/>
                    <a:pt x="408" y="124"/>
                    <a:pt x="408" y="118"/>
                  </a:cubicBezTo>
                  <a:cubicBezTo>
                    <a:pt x="408" y="111"/>
                    <a:pt x="406" y="104"/>
                    <a:pt x="401" y="99"/>
                  </a:cubicBezTo>
                  <a:lnTo>
                    <a:pt x="311" y="10"/>
                  </a:lnTo>
                  <a:close/>
                  <a:moveTo>
                    <a:pt x="311" y="10"/>
                  </a:moveTo>
                  <a:cubicBezTo>
                    <a:pt x="311" y="10"/>
                    <a:pt x="311" y="10"/>
                    <a:pt x="311" y="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8" name="Freeform 63">
              <a:extLst>
                <a:ext uri="{FF2B5EF4-FFF2-40B4-BE49-F238E27FC236}">
                  <a16:creationId xmlns:a16="http://schemas.microsoft.com/office/drawing/2014/main" id="{DF789641-8B7E-4123-A73E-5591342E092A}"/>
                </a:ext>
              </a:extLst>
            </p:cNvPr>
            <p:cNvSpPr>
              <a:spLocks noEditPoints="1"/>
            </p:cNvSpPr>
            <p:nvPr/>
          </p:nvSpPr>
          <p:spPr bwMode="auto">
            <a:xfrm>
              <a:off x="3979" y="1426"/>
              <a:ext cx="320" cy="321"/>
            </a:xfrm>
            <a:custGeom>
              <a:avLst/>
              <a:gdLst>
                <a:gd name="T0" fmla="*/ 104 w 208"/>
                <a:gd name="T1" fmla="*/ 208 h 208"/>
                <a:gd name="T2" fmla="*/ 208 w 208"/>
                <a:gd name="T3" fmla="*/ 104 h 208"/>
                <a:gd name="T4" fmla="*/ 104 w 208"/>
                <a:gd name="T5" fmla="*/ 0 h 208"/>
                <a:gd name="T6" fmla="*/ 0 w 208"/>
                <a:gd name="T7" fmla="*/ 104 h 208"/>
                <a:gd name="T8" fmla="*/ 104 w 208"/>
                <a:gd name="T9" fmla="*/ 208 h 208"/>
                <a:gd name="T10" fmla="*/ 104 w 208"/>
                <a:gd name="T11" fmla="*/ 208 h 208"/>
                <a:gd name="T12" fmla="*/ 104 w 208"/>
                <a:gd name="T13" fmla="*/ 208 h 208"/>
              </a:gdLst>
              <a:ahLst/>
              <a:cxnLst>
                <a:cxn ang="0">
                  <a:pos x="T0" y="T1"/>
                </a:cxn>
                <a:cxn ang="0">
                  <a:pos x="T2" y="T3"/>
                </a:cxn>
                <a:cxn ang="0">
                  <a:pos x="T4" y="T5"/>
                </a:cxn>
                <a:cxn ang="0">
                  <a:pos x="T6" y="T7"/>
                </a:cxn>
                <a:cxn ang="0">
                  <a:pos x="T8" y="T9"/>
                </a:cxn>
                <a:cxn ang="0">
                  <a:pos x="T10" y="T11"/>
                </a:cxn>
                <a:cxn ang="0">
                  <a:pos x="T12" y="T13"/>
                </a:cxn>
              </a:cxnLst>
              <a:rect l="0" t="0" r="r" b="b"/>
              <a:pathLst>
                <a:path w="208" h="208">
                  <a:moveTo>
                    <a:pt x="104" y="208"/>
                  </a:moveTo>
                  <a:cubicBezTo>
                    <a:pt x="161" y="208"/>
                    <a:pt x="208" y="161"/>
                    <a:pt x="208" y="104"/>
                  </a:cubicBezTo>
                  <a:cubicBezTo>
                    <a:pt x="208" y="47"/>
                    <a:pt x="161" y="0"/>
                    <a:pt x="104" y="0"/>
                  </a:cubicBezTo>
                  <a:cubicBezTo>
                    <a:pt x="47" y="0"/>
                    <a:pt x="0" y="47"/>
                    <a:pt x="0" y="104"/>
                  </a:cubicBezTo>
                  <a:cubicBezTo>
                    <a:pt x="0" y="161"/>
                    <a:pt x="47" y="208"/>
                    <a:pt x="104" y="208"/>
                  </a:cubicBezTo>
                  <a:close/>
                  <a:moveTo>
                    <a:pt x="104" y="208"/>
                  </a:moveTo>
                  <a:cubicBezTo>
                    <a:pt x="104" y="208"/>
                    <a:pt x="104" y="208"/>
                    <a:pt x="104" y="2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9" name="Freeform 64">
              <a:extLst>
                <a:ext uri="{FF2B5EF4-FFF2-40B4-BE49-F238E27FC236}">
                  <a16:creationId xmlns:a16="http://schemas.microsoft.com/office/drawing/2014/main" id="{A7F5DAED-369A-42C9-9D4A-2EBB10CBE034}"/>
                </a:ext>
              </a:extLst>
            </p:cNvPr>
            <p:cNvSpPr>
              <a:spLocks noEditPoints="1"/>
            </p:cNvSpPr>
            <p:nvPr/>
          </p:nvSpPr>
          <p:spPr bwMode="auto">
            <a:xfrm>
              <a:off x="3828" y="1807"/>
              <a:ext cx="622" cy="429"/>
            </a:xfrm>
            <a:custGeom>
              <a:avLst/>
              <a:gdLst>
                <a:gd name="T0" fmla="*/ 404 w 404"/>
                <a:gd name="T1" fmla="*/ 240 h 279"/>
                <a:gd name="T2" fmla="*/ 404 w 404"/>
                <a:gd name="T3" fmla="*/ 98 h 279"/>
                <a:gd name="T4" fmla="*/ 341 w 404"/>
                <a:gd name="T5" fmla="*/ 11 h 279"/>
                <a:gd name="T6" fmla="*/ 341 w 404"/>
                <a:gd name="T7" fmla="*/ 11 h 279"/>
                <a:gd name="T8" fmla="*/ 286 w 404"/>
                <a:gd name="T9" fmla="*/ 2 h 279"/>
                <a:gd name="T10" fmla="*/ 275 w 404"/>
                <a:gd name="T11" fmla="*/ 7 h 279"/>
                <a:gd name="T12" fmla="*/ 212 w 404"/>
                <a:gd name="T13" fmla="*/ 178 h 279"/>
                <a:gd name="T14" fmla="*/ 191 w 404"/>
                <a:gd name="T15" fmla="*/ 178 h 279"/>
                <a:gd name="T16" fmla="*/ 129 w 404"/>
                <a:gd name="T17" fmla="*/ 7 h 279"/>
                <a:gd name="T18" fmla="*/ 120 w 404"/>
                <a:gd name="T19" fmla="*/ 1 h 279"/>
                <a:gd name="T20" fmla="*/ 63 w 404"/>
                <a:gd name="T21" fmla="*/ 11 h 279"/>
                <a:gd name="T22" fmla="*/ 0 w 404"/>
                <a:gd name="T23" fmla="*/ 98 h 279"/>
                <a:gd name="T24" fmla="*/ 0 w 404"/>
                <a:gd name="T25" fmla="*/ 240 h 279"/>
                <a:gd name="T26" fmla="*/ 38 w 404"/>
                <a:gd name="T27" fmla="*/ 279 h 279"/>
                <a:gd name="T28" fmla="*/ 365 w 404"/>
                <a:gd name="T29" fmla="*/ 279 h 279"/>
                <a:gd name="T30" fmla="*/ 404 w 404"/>
                <a:gd name="T31" fmla="*/ 240 h 279"/>
                <a:gd name="T32" fmla="*/ 404 w 404"/>
                <a:gd name="T33" fmla="*/ 240 h 279"/>
                <a:gd name="T34" fmla="*/ 404 w 404"/>
                <a:gd name="T35" fmla="*/ 24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4" h="279">
                  <a:moveTo>
                    <a:pt x="404" y="240"/>
                  </a:moveTo>
                  <a:cubicBezTo>
                    <a:pt x="404" y="98"/>
                    <a:pt x="404" y="98"/>
                    <a:pt x="404" y="98"/>
                  </a:cubicBezTo>
                  <a:cubicBezTo>
                    <a:pt x="404" y="58"/>
                    <a:pt x="379" y="23"/>
                    <a:pt x="341" y="11"/>
                  </a:cubicBezTo>
                  <a:cubicBezTo>
                    <a:pt x="341" y="11"/>
                    <a:pt x="341" y="11"/>
                    <a:pt x="341" y="11"/>
                  </a:cubicBezTo>
                  <a:cubicBezTo>
                    <a:pt x="286" y="2"/>
                    <a:pt x="286" y="2"/>
                    <a:pt x="286" y="2"/>
                  </a:cubicBezTo>
                  <a:cubicBezTo>
                    <a:pt x="281" y="0"/>
                    <a:pt x="276" y="3"/>
                    <a:pt x="275" y="7"/>
                  </a:cubicBezTo>
                  <a:cubicBezTo>
                    <a:pt x="212" y="178"/>
                    <a:pt x="212" y="178"/>
                    <a:pt x="212" y="178"/>
                  </a:cubicBezTo>
                  <a:cubicBezTo>
                    <a:pt x="209" y="188"/>
                    <a:pt x="195" y="188"/>
                    <a:pt x="191" y="178"/>
                  </a:cubicBezTo>
                  <a:cubicBezTo>
                    <a:pt x="129" y="7"/>
                    <a:pt x="129" y="7"/>
                    <a:pt x="129" y="7"/>
                  </a:cubicBezTo>
                  <a:cubicBezTo>
                    <a:pt x="128" y="4"/>
                    <a:pt x="124" y="1"/>
                    <a:pt x="120" y="1"/>
                  </a:cubicBezTo>
                  <a:cubicBezTo>
                    <a:pt x="119" y="1"/>
                    <a:pt x="63" y="11"/>
                    <a:pt x="63" y="11"/>
                  </a:cubicBezTo>
                  <a:cubicBezTo>
                    <a:pt x="25" y="23"/>
                    <a:pt x="0" y="58"/>
                    <a:pt x="0" y="98"/>
                  </a:cubicBezTo>
                  <a:cubicBezTo>
                    <a:pt x="0" y="240"/>
                    <a:pt x="0" y="240"/>
                    <a:pt x="0" y="240"/>
                  </a:cubicBezTo>
                  <a:cubicBezTo>
                    <a:pt x="0" y="262"/>
                    <a:pt x="17" y="279"/>
                    <a:pt x="38" y="279"/>
                  </a:cubicBezTo>
                  <a:cubicBezTo>
                    <a:pt x="365" y="279"/>
                    <a:pt x="365" y="279"/>
                    <a:pt x="365" y="279"/>
                  </a:cubicBezTo>
                  <a:cubicBezTo>
                    <a:pt x="387" y="279"/>
                    <a:pt x="404" y="262"/>
                    <a:pt x="404" y="240"/>
                  </a:cubicBezTo>
                  <a:close/>
                  <a:moveTo>
                    <a:pt x="404" y="240"/>
                  </a:moveTo>
                  <a:cubicBezTo>
                    <a:pt x="404" y="240"/>
                    <a:pt x="404" y="240"/>
                    <a:pt x="404" y="24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0" name="Freeform 65">
              <a:extLst>
                <a:ext uri="{FF2B5EF4-FFF2-40B4-BE49-F238E27FC236}">
                  <a16:creationId xmlns:a16="http://schemas.microsoft.com/office/drawing/2014/main" id="{D706DB7A-A016-4FD4-AD64-845F353DB4DA}"/>
                </a:ext>
              </a:extLst>
            </p:cNvPr>
            <p:cNvSpPr>
              <a:spLocks noEditPoints="1"/>
            </p:cNvSpPr>
            <p:nvPr/>
          </p:nvSpPr>
          <p:spPr bwMode="auto">
            <a:xfrm>
              <a:off x="3885" y="2229"/>
              <a:ext cx="635" cy="660"/>
            </a:xfrm>
            <a:custGeom>
              <a:avLst/>
              <a:gdLst>
                <a:gd name="T0" fmla="*/ 413 w 413"/>
                <a:gd name="T1" fmla="*/ 0 h 429"/>
                <a:gd name="T2" fmla="*/ 357 w 413"/>
                <a:gd name="T3" fmla="*/ 50 h 429"/>
                <a:gd name="T4" fmla="*/ 91 w 413"/>
                <a:gd name="T5" fmla="*/ 288 h 429"/>
                <a:gd name="T6" fmla="*/ 136 w 413"/>
                <a:gd name="T7" fmla="*/ 243 h 429"/>
                <a:gd name="T8" fmla="*/ 136 w 413"/>
                <a:gd name="T9" fmla="*/ 206 h 429"/>
                <a:gd name="T10" fmla="*/ 100 w 413"/>
                <a:gd name="T11" fmla="*/ 206 h 429"/>
                <a:gd name="T12" fmla="*/ 10 w 413"/>
                <a:gd name="T13" fmla="*/ 296 h 429"/>
                <a:gd name="T14" fmla="*/ 10 w 413"/>
                <a:gd name="T15" fmla="*/ 332 h 429"/>
                <a:gd name="T16" fmla="*/ 100 w 413"/>
                <a:gd name="T17" fmla="*/ 422 h 429"/>
                <a:gd name="T18" fmla="*/ 118 w 413"/>
                <a:gd name="T19" fmla="*/ 429 h 429"/>
                <a:gd name="T20" fmla="*/ 136 w 413"/>
                <a:gd name="T21" fmla="*/ 422 h 429"/>
                <a:gd name="T22" fmla="*/ 136 w 413"/>
                <a:gd name="T23" fmla="*/ 385 h 429"/>
                <a:gd name="T24" fmla="*/ 90 w 413"/>
                <a:gd name="T25" fmla="*/ 339 h 429"/>
                <a:gd name="T26" fmla="*/ 413 w 413"/>
                <a:gd name="T27" fmla="*/ 0 h 429"/>
                <a:gd name="T28" fmla="*/ 413 w 413"/>
                <a:gd name="T29" fmla="*/ 0 h 429"/>
                <a:gd name="T30" fmla="*/ 413 w 413"/>
                <a:gd name="T31"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3" h="429">
                  <a:moveTo>
                    <a:pt x="413" y="0"/>
                  </a:moveTo>
                  <a:cubicBezTo>
                    <a:pt x="411" y="30"/>
                    <a:pt x="386" y="48"/>
                    <a:pt x="357" y="50"/>
                  </a:cubicBezTo>
                  <a:cubicBezTo>
                    <a:pt x="334" y="179"/>
                    <a:pt x="225" y="279"/>
                    <a:pt x="91" y="288"/>
                  </a:cubicBezTo>
                  <a:cubicBezTo>
                    <a:pt x="136" y="243"/>
                    <a:pt x="136" y="243"/>
                    <a:pt x="136" y="243"/>
                  </a:cubicBezTo>
                  <a:cubicBezTo>
                    <a:pt x="146" y="233"/>
                    <a:pt x="146" y="216"/>
                    <a:pt x="136" y="206"/>
                  </a:cubicBezTo>
                  <a:cubicBezTo>
                    <a:pt x="126" y="196"/>
                    <a:pt x="110" y="196"/>
                    <a:pt x="100" y="206"/>
                  </a:cubicBezTo>
                  <a:cubicBezTo>
                    <a:pt x="10" y="296"/>
                    <a:pt x="10" y="296"/>
                    <a:pt x="10" y="296"/>
                  </a:cubicBezTo>
                  <a:cubicBezTo>
                    <a:pt x="0" y="306"/>
                    <a:pt x="0" y="322"/>
                    <a:pt x="10" y="332"/>
                  </a:cubicBezTo>
                  <a:cubicBezTo>
                    <a:pt x="100" y="422"/>
                    <a:pt x="100" y="422"/>
                    <a:pt x="100" y="422"/>
                  </a:cubicBezTo>
                  <a:cubicBezTo>
                    <a:pt x="105" y="427"/>
                    <a:pt x="112" y="429"/>
                    <a:pt x="118" y="429"/>
                  </a:cubicBezTo>
                  <a:cubicBezTo>
                    <a:pt x="125" y="429"/>
                    <a:pt x="131" y="427"/>
                    <a:pt x="136" y="422"/>
                  </a:cubicBezTo>
                  <a:cubicBezTo>
                    <a:pt x="146" y="412"/>
                    <a:pt x="146" y="395"/>
                    <a:pt x="136" y="385"/>
                  </a:cubicBezTo>
                  <a:cubicBezTo>
                    <a:pt x="90" y="339"/>
                    <a:pt x="90" y="339"/>
                    <a:pt x="90" y="339"/>
                  </a:cubicBezTo>
                  <a:cubicBezTo>
                    <a:pt x="270" y="330"/>
                    <a:pt x="413" y="182"/>
                    <a:pt x="413" y="0"/>
                  </a:cubicBezTo>
                  <a:close/>
                  <a:moveTo>
                    <a:pt x="413" y="0"/>
                  </a:moveTo>
                  <a:cubicBezTo>
                    <a:pt x="413" y="0"/>
                    <a:pt x="413" y="0"/>
                    <a:pt x="4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1" name="Freeform 66">
              <a:extLst>
                <a:ext uri="{FF2B5EF4-FFF2-40B4-BE49-F238E27FC236}">
                  <a16:creationId xmlns:a16="http://schemas.microsoft.com/office/drawing/2014/main" id="{EAF55B5E-2BA0-49C0-AEED-9A4B736B9AC8}"/>
                </a:ext>
              </a:extLst>
            </p:cNvPr>
            <p:cNvSpPr>
              <a:spLocks noEditPoints="1"/>
            </p:cNvSpPr>
            <p:nvPr/>
          </p:nvSpPr>
          <p:spPr bwMode="auto">
            <a:xfrm>
              <a:off x="4098" y="1800"/>
              <a:ext cx="83" cy="205"/>
            </a:xfrm>
            <a:custGeom>
              <a:avLst/>
              <a:gdLst>
                <a:gd name="T0" fmla="*/ 49 w 54"/>
                <a:gd name="T1" fmla="*/ 4 h 133"/>
                <a:gd name="T2" fmla="*/ 40 w 54"/>
                <a:gd name="T3" fmla="*/ 0 h 133"/>
                <a:gd name="T4" fmla="*/ 14 w 54"/>
                <a:gd name="T5" fmla="*/ 0 h 133"/>
                <a:gd name="T6" fmla="*/ 4 w 54"/>
                <a:gd name="T7" fmla="*/ 4 h 133"/>
                <a:gd name="T8" fmla="*/ 3 w 54"/>
                <a:gd name="T9" fmla="*/ 18 h 133"/>
                <a:gd name="T10" fmla="*/ 17 w 54"/>
                <a:gd name="T11" fmla="*/ 39 h 133"/>
                <a:gd name="T12" fmla="*/ 10 w 54"/>
                <a:gd name="T13" fmla="*/ 95 h 133"/>
                <a:gd name="T14" fmla="*/ 23 w 54"/>
                <a:gd name="T15" fmla="*/ 130 h 133"/>
                <a:gd name="T16" fmla="*/ 30 w 54"/>
                <a:gd name="T17" fmla="*/ 130 h 133"/>
                <a:gd name="T18" fmla="*/ 43 w 54"/>
                <a:gd name="T19" fmla="*/ 95 h 133"/>
                <a:gd name="T20" fmla="*/ 37 w 54"/>
                <a:gd name="T21" fmla="*/ 39 h 133"/>
                <a:gd name="T22" fmla="*/ 51 w 54"/>
                <a:gd name="T23" fmla="*/ 18 h 133"/>
                <a:gd name="T24" fmla="*/ 49 w 54"/>
                <a:gd name="T25" fmla="*/ 4 h 133"/>
                <a:gd name="T26" fmla="*/ 49 w 54"/>
                <a:gd name="T27" fmla="*/ 4 h 133"/>
                <a:gd name="T28" fmla="*/ 49 w 54"/>
                <a:gd name="T29" fmla="*/ 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133">
                  <a:moveTo>
                    <a:pt x="49" y="4"/>
                  </a:moveTo>
                  <a:cubicBezTo>
                    <a:pt x="47" y="1"/>
                    <a:pt x="43" y="0"/>
                    <a:pt x="40" y="0"/>
                  </a:cubicBezTo>
                  <a:cubicBezTo>
                    <a:pt x="14" y="0"/>
                    <a:pt x="14" y="0"/>
                    <a:pt x="14" y="0"/>
                  </a:cubicBezTo>
                  <a:cubicBezTo>
                    <a:pt x="10" y="0"/>
                    <a:pt x="7" y="1"/>
                    <a:pt x="4" y="4"/>
                  </a:cubicBezTo>
                  <a:cubicBezTo>
                    <a:pt x="0" y="8"/>
                    <a:pt x="0" y="14"/>
                    <a:pt x="3" y="18"/>
                  </a:cubicBezTo>
                  <a:cubicBezTo>
                    <a:pt x="17" y="39"/>
                    <a:pt x="17" y="39"/>
                    <a:pt x="17" y="39"/>
                  </a:cubicBezTo>
                  <a:cubicBezTo>
                    <a:pt x="10" y="95"/>
                    <a:pt x="10" y="95"/>
                    <a:pt x="10" y="95"/>
                  </a:cubicBezTo>
                  <a:cubicBezTo>
                    <a:pt x="23" y="130"/>
                    <a:pt x="23" y="130"/>
                    <a:pt x="23" y="130"/>
                  </a:cubicBezTo>
                  <a:cubicBezTo>
                    <a:pt x="24" y="133"/>
                    <a:pt x="29" y="133"/>
                    <a:pt x="30" y="130"/>
                  </a:cubicBezTo>
                  <a:cubicBezTo>
                    <a:pt x="43" y="95"/>
                    <a:pt x="43" y="95"/>
                    <a:pt x="43" y="95"/>
                  </a:cubicBezTo>
                  <a:cubicBezTo>
                    <a:pt x="37" y="39"/>
                    <a:pt x="37" y="39"/>
                    <a:pt x="37" y="39"/>
                  </a:cubicBezTo>
                  <a:cubicBezTo>
                    <a:pt x="51" y="18"/>
                    <a:pt x="51" y="18"/>
                    <a:pt x="51" y="18"/>
                  </a:cubicBezTo>
                  <a:cubicBezTo>
                    <a:pt x="54" y="14"/>
                    <a:pt x="53" y="8"/>
                    <a:pt x="49" y="4"/>
                  </a:cubicBezTo>
                  <a:close/>
                  <a:moveTo>
                    <a:pt x="49" y="4"/>
                  </a:moveTo>
                  <a:cubicBezTo>
                    <a:pt x="49" y="4"/>
                    <a:pt x="49" y="4"/>
                    <a:pt x="49"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22" name="Group 69">
            <a:extLst>
              <a:ext uri="{FF2B5EF4-FFF2-40B4-BE49-F238E27FC236}">
                <a16:creationId xmlns:a16="http://schemas.microsoft.com/office/drawing/2014/main" id="{9E8B13E4-BADC-4E08-8E52-C159C4223F6D}"/>
              </a:ext>
            </a:extLst>
          </p:cNvPr>
          <p:cNvGrpSpPr>
            <a:grpSpLocks noChangeAspect="1"/>
          </p:cNvGrpSpPr>
          <p:nvPr/>
        </p:nvGrpSpPr>
        <p:grpSpPr bwMode="auto">
          <a:xfrm>
            <a:off x="4291580" y="4109665"/>
            <a:ext cx="453405" cy="454298"/>
            <a:chOff x="2316" y="635"/>
            <a:chExt cx="3046" cy="3052"/>
          </a:xfrm>
          <a:solidFill>
            <a:schemeClr val="bg1"/>
          </a:solidFill>
        </p:grpSpPr>
        <p:sp>
          <p:nvSpPr>
            <p:cNvPr id="123" name="Freeform 70">
              <a:extLst>
                <a:ext uri="{FF2B5EF4-FFF2-40B4-BE49-F238E27FC236}">
                  <a16:creationId xmlns:a16="http://schemas.microsoft.com/office/drawing/2014/main" id="{5D78AF30-54A3-4FE6-BCA2-B3E4F4D2C0E7}"/>
                </a:ext>
              </a:extLst>
            </p:cNvPr>
            <p:cNvSpPr>
              <a:spLocks noEditPoints="1"/>
            </p:cNvSpPr>
            <p:nvPr/>
          </p:nvSpPr>
          <p:spPr bwMode="auto">
            <a:xfrm>
              <a:off x="2316" y="635"/>
              <a:ext cx="3046" cy="3052"/>
            </a:xfrm>
            <a:custGeom>
              <a:avLst/>
              <a:gdLst>
                <a:gd name="T0" fmla="*/ 1856 w 1984"/>
                <a:gd name="T1" fmla="*/ 451 h 1984"/>
                <a:gd name="T2" fmla="*/ 1856 w 1984"/>
                <a:gd name="T3" fmla="*/ 307 h 1984"/>
                <a:gd name="T4" fmla="*/ 1549 w 1984"/>
                <a:gd name="T5" fmla="*/ 0 h 1984"/>
                <a:gd name="T6" fmla="*/ 640 w 1984"/>
                <a:gd name="T7" fmla="*/ 0 h 1984"/>
                <a:gd name="T8" fmla="*/ 640 w 1984"/>
                <a:gd name="T9" fmla="*/ 448 h 1984"/>
                <a:gd name="T10" fmla="*/ 160 w 1984"/>
                <a:gd name="T11" fmla="*/ 448 h 1984"/>
                <a:gd name="T12" fmla="*/ 0 w 1984"/>
                <a:gd name="T13" fmla="*/ 608 h 1984"/>
                <a:gd name="T14" fmla="*/ 0 w 1984"/>
                <a:gd name="T15" fmla="*/ 1632 h 1984"/>
                <a:gd name="T16" fmla="*/ 160 w 1984"/>
                <a:gd name="T17" fmla="*/ 1792 h 1984"/>
                <a:gd name="T18" fmla="*/ 544 w 1984"/>
                <a:gd name="T19" fmla="*/ 1792 h 1984"/>
                <a:gd name="T20" fmla="*/ 544 w 1984"/>
                <a:gd name="T21" fmla="*/ 1920 h 1984"/>
                <a:gd name="T22" fmla="*/ 416 w 1984"/>
                <a:gd name="T23" fmla="*/ 1920 h 1984"/>
                <a:gd name="T24" fmla="*/ 416 w 1984"/>
                <a:gd name="T25" fmla="*/ 1984 h 1984"/>
                <a:gd name="T26" fmla="*/ 1568 w 1984"/>
                <a:gd name="T27" fmla="*/ 1984 h 1984"/>
                <a:gd name="T28" fmla="*/ 1568 w 1984"/>
                <a:gd name="T29" fmla="*/ 1920 h 1984"/>
                <a:gd name="T30" fmla="*/ 1440 w 1984"/>
                <a:gd name="T31" fmla="*/ 1920 h 1984"/>
                <a:gd name="T32" fmla="*/ 1440 w 1984"/>
                <a:gd name="T33" fmla="*/ 1792 h 1984"/>
                <a:gd name="T34" fmla="*/ 1824 w 1984"/>
                <a:gd name="T35" fmla="*/ 1792 h 1984"/>
                <a:gd name="T36" fmla="*/ 1984 w 1984"/>
                <a:gd name="T37" fmla="*/ 1632 h 1984"/>
                <a:gd name="T38" fmla="*/ 1984 w 1984"/>
                <a:gd name="T39" fmla="*/ 608 h 1984"/>
                <a:gd name="T40" fmla="*/ 1856 w 1984"/>
                <a:gd name="T41" fmla="*/ 451 h 1984"/>
                <a:gd name="T42" fmla="*/ 1779 w 1984"/>
                <a:gd name="T43" fmla="*/ 320 h 1984"/>
                <a:gd name="T44" fmla="*/ 1536 w 1984"/>
                <a:gd name="T45" fmla="*/ 320 h 1984"/>
                <a:gd name="T46" fmla="*/ 1536 w 1984"/>
                <a:gd name="T47" fmla="*/ 77 h 1984"/>
                <a:gd name="T48" fmla="*/ 1779 w 1984"/>
                <a:gd name="T49" fmla="*/ 320 h 1984"/>
                <a:gd name="T50" fmla="*/ 704 w 1984"/>
                <a:gd name="T51" fmla="*/ 64 h 1984"/>
                <a:gd name="T52" fmla="*/ 1472 w 1984"/>
                <a:gd name="T53" fmla="*/ 64 h 1984"/>
                <a:gd name="T54" fmla="*/ 1472 w 1984"/>
                <a:gd name="T55" fmla="*/ 384 h 1984"/>
                <a:gd name="T56" fmla="*/ 1792 w 1984"/>
                <a:gd name="T57" fmla="*/ 384 h 1984"/>
                <a:gd name="T58" fmla="*/ 1792 w 1984"/>
                <a:gd name="T59" fmla="*/ 1408 h 1984"/>
                <a:gd name="T60" fmla="*/ 704 w 1984"/>
                <a:gd name="T61" fmla="*/ 1408 h 1984"/>
                <a:gd name="T62" fmla="*/ 704 w 1984"/>
                <a:gd name="T63" fmla="*/ 64 h 1984"/>
                <a:gd name="T64" fmla="*/ 160 w 1984"/>
                <a:gd name="T65" fmla="*/ 512 h 1984"/>
                <a:gd name="T66" fmla="*/ 640 w 1984"/>
                <a:gd name="T67" fmla="*/ 512 h 1984"/>
                <a:gd name="T68" fmla="*/ 640 w 1984"/>
                <a:gd name="T69" fmla="*/ 1472 h 1984"/>
                <a:gd name="T70" fmla="*/ 1856 w 1984"/>
                <a:gd name="T71" fmla="*/ 1472 h 1984"/>
                <a:gd name="T72" fmla="*/ 1856 w 1984"/>
                <a:gd name="T73" fmla="*/ 518 h 1984"/>
                <a:gd name="T74" fmla="*/ 1920 w 1984"/>
                <a:gd name="T75" fmla="*/ 608 h 1984"/>
                <a:gd name="T76" fmla="*/ 1920 w 1984"/>
                <a:gd name="T77" fmla="*/ 1536 h 1984"/>
                <a:gd name="T78" fmla="*/ 64 w 1984"/>
                <a:gd name="T79" fmla="*/ 1536 h 1984"/>
                <a:gd name="T80" fmla="*/ 64 w 1984"/>
                <a:gd name="T81" fmla="*/ 608 h 1984"/>
                <a:gd name="T82" fmla="*/ 160 w 1984"/>
                <a:gd name="T83" fmla="*/ 512 h 1984"/>
                <a:gd name="T84" fmla="*/ 1376 w 1984"/>
                <a:gd name="T85" fmla="*/ 1920 h 1984"/>
                <a:gd name="T86" fmla="*/ 608 w 1984"/>
                <a:gd name="T87" fmla="*/ 1920 h 1984"/>
                <a:gd name="T88" fmla="*/ 608 w 1984"/>
                <a:gd name="T89" fmla="*/ 1792 h 1984"/>
                <a:gd name="T90" fmla="*/ 1376 w 1984"/>
                <a:gd name="T91" fmla="*/ 1792 h 1984"/>
                <a:gd name="T92" fmla="*/ 1376 w 1984"/>
                <a:gd name="T93" fmla="*/ 1920 h 1984"/>
                <a:gd name="T94" fmla="*/ 1824 w 1984"/>
                <a:gd name="T95" fmla="*/ 1728 h 1984"/>
                <a:gd name="T96" fmla="*/ 160 w 1984"/>
                <a:gd name="T97" fmla="*/ 1728 h 1984"/>
                <a:gd name="T98" fmla="*/ 64 w 1984"/>
                <a:gd name="T99" fmla="*/ 1632 h 1984"/>
                <a:gd name="T100" fmla="*/ 64 w 1984"/>
                <a:gd name="T101" fmla="*/ 1600 h 1984"/>
                <a:gd name="T102" fmla="*/ 1920 w 1984"/>
                <a:gd name="T103" fmla="*/ 1600 h 1984"/>
                <a:gd name="T104" fmla="*/ 1920 w 1984"/>
                <a:gd name="T105" fmla="*/ 1632 h 1984"/>
                <a:gd name="T106" fmla="*/ 1824 w 1984"/>
                <a:gd name="T107" fmla="*/ 1728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84" h="1984">
                  <a:moveTo>
                    <a:pt x="1856" y="451"/>
                  </a:moveTo>
                  <a:cubicBezTo>
                    <a:pt x="1856" y="307"/>
                    <a:pt x="1856" y="307"/>
                    <a:pt x="1856" y="307"/>
                  </a:cubicBezTo>
                  <a:cubicBezTo>
                    <a:pt x="1549" y="0"/>
                    <a:pt x="1549" y="0"/>
                    <a:pt x="1549" y="0"/>
                  </a:cubicBezTo>
                  <a:cubicBezTo>
                    <a:pt x="640" y="0"/>
                    <a:pt x="640" y="0"/>
                    <a:pt x="640" y="0"/>
                  </a:cubicBezTo>
                  <a:cubicBezTo>
                    <a:pt x="640" y="448"/>
                    <a:pt x="640" y="448"/>
                    <a:pt x="640" y="448"/>
                  </a:cubicBezTo>
                  <a:cubicBezTo>
                    <a:pt x="160" y="448"/>
                    <a:pt x="160" y="448"/>
                    <a:pt x="160" y="448"/>
                  </a:cubicBezTo>
                  <a:cubicBezTo>
                    <a:pt x="72" y="448"/>
                    <a:pt x="0" y="520"/>
                    <a:pt x="0" y="608"/>
                  </a:cubicBezTo>
                  <a:cubicBezTo>
                    <a:pt x="0" y="1632"/>
                    <a:pt x="0" y="1632"/>
                    <a:pt x="0" y="1632"/>
                  </a:cubicBezTo>
                  <a:cubicBezTo>
                    <a:pt x="0" y="1720"/>
                    <a:pt x="72" y="1792"/>
                    <a:pt x="160" y="1792"/>
                  </a:cubicBezTo>
                  <a:cubicBezTo>
                    <a:pt x="544" y="1792"/>
                    <a:pt x="544" y="1792"/>
                    <a:pt x="544" y="1792"/>
                  </a:cubicBezTo>
                  <a:cubicBezTo>
                    <a:pt x="544" y="1920"/>
                    <a:pt x="544" y="1920"/>
                    <a:pt x="544" y="1920"/>
                  </a:cubicBezTo>
                  <a:cubicBezTo>
                    <a:pt x="416" y="1920"/>
                    <a:pt x="416" y="1920"/>
                    <a:pt x="416" y="1920"/>
                  </a:cubicBezTo>
                  <a:cubicBezTo>
                    <a:pt x="416" y="1984"/>
                    <a:pt x="416" y="1984"/>
                    <a:pt x="416" y="1984"/>
                  </a:cubicBezTo>
                  <a:cubicBezTo>
                    <a:pt x="1568" y="1984"/>
                    <a:pt x="1568" y="1984"/>
                    <a:pt x="1568" y="1984"/>
                  </a:cubicBezTo>
                  <a:cubicBezTo>
                    <a:pt x="1568" y="1920"/>
                    <a:pt x="1568" y="1920"/>
                    <a:pt x="1568" y="1920"/>
                  </a:cubicBezTo>
                  <a:cubicBezTo>
                    <a:pt x="1440" y="1920"/>
                    <a:pt x="1440" y="1920"/>
                    <a:pt x="1440" y="1920"/>
                  </a:cubicBezTo>
                  <a:cubicBezTo>
                    <a:pt x="1440" y="1792"/>
                    <a:pt x="1440" y="1792"/>
                    <a:pt x="1440" y="1792"/>
                  </a:cubicBezTo>
                  <a:cubicBezTo>
                    <a:pt x="1824" y="1792"/>
                    <a:pt x="1824" y="1792"/>
                    <a:pt x="1824" y="1792"/>
                  </a:cubicBezTo>
                  <a:cubicBezTo>
                    <a:pt x="1912" y="1792"/>
                    <a:pt x="1984" y="1720"/>
                    <a:pt x="1984" y="1632"/>
                  </a:cubicBezTo>
                  <a:cubicBezTo>
                    <a:pt x="1984" y="608"/>
                    <a:pt x="1984" y="608"/>
                    <a:pt x="1984" y="608"/>
                  </a:cubicBezTo>
                  <a:cubicBezTo>
                    <a:pt x="1984" y="531"/>
                    <a:pt x="1929" y="466"/>
                    <a:pt x="1856" y="451"/>
                  </a:cubicBezTo>
                  <a:close/>
                  <a:moveTo>
                    <a:pt x="1779" y="320"/>
                  </a:moveTo>
                  <a:cubicBezTo>
                    <a:pt x="1536" y="320"/>
                    <a:pt x="1536" y="320"/>
                    <a:pt x="1536" y="320"/>
                  </a:cubicBezTo>
                  <a:cubicBezTo>
                    <a:pt x="1536" y="77"/>
                    <a:pt x="1536" y="77"/>
                    <a:pt x="1536" y="77"/>
                  </a:cubicBezTo>
                  <a:lnTo>
                    <a:pt x="1779" y="320"/>
                  </a:lnTo>
                  <a:close/>
                  <a:moveTo>
                    <a:pt x="704" y="64"/>
                  </a:moveTo>
                  <a:cubicBezTo>
                    <a:pt x="1472" y="64"/>
                    <a:pt x="1472" y="64"/>
                    <a:pt x="1472" y="64"/>
                  </a:cubicBezTo>
                  <a:cubicBezTo>
                    <a:pt x="1472" y="384"/>
                    <a:pt x="1472" y="384"/>
                    <a:pt x="1472" y="384"/>
                  </a:cubicBezTo>
                  <a:cubicBezTo>
                    <a:pt x="1792" y="384"/>
                    <a:pt x="1792" y="384"/>
                    <a:pt x="1792" y="384"/>
                  </a:cubicBezTo>
                  <a:cubicBezTo>
                    <a:pt x="1792" y="1408"/>
                    <a:pt x="1792" y="1408"/>
                    <a:pt x="1792" y="1408"/>
                  </a:cubicBezTo>
                  <a:cubicBezTo>
                    <a:pt x="704" y="1408"/>
                    <a:pt x="704" y="1408"/>
                    <a:pt x="704" y="1408"/>
                  </a:cubicBezTo>
                  <a:lnTo>
                    <a:pt x="704" y="64"/>
                  </a:lnTo>
                  <a:close/>
                  <a:moveTo>
                    <a:pt x="160" y="512"/>
                  </a:moveTo>
                  <a:cubicBezTo>
                    <a:pt x="640" y="512"/>
                    <a:pt x="640" y="512"/>
                    <a:pt x="640" y="512"/>
                  </a:cubicBezTo>
                  <a:cubicBezTo>
                    <a:pt x="640" y="1472"/>
                    <a:pt x="640" y="1472"/>
                    <a:pt x="640" y="1472"/>
                  </a:cubicBezTo>
                  <a:cubicBezTo>
                    <a:pt x="1856" y="1472"/>
                    <a:pt x="1856" y="1472"/>
                    <a:pt x="1856" y="1472"/>
                  </a:cubicBezTo>
                  <a:cubicBezTo>
                    <a:pt x="1856" y="518"/>
                    <a:pt x="1856" y="518"/>
                    <a:pt x="1856" y="518"/>
                  </a:cubicBezTo>
                  <a:cubicBezTo>
                    <a:pt x="1893" y="531"/>
                    <a:pt x="1920" y="566"/>
                    <a:pt x="1920" y="608"/>
                  </a:cubicBezTo>
                  <a:cubicBezTo>
                    <a:pt x="1920" y="1536"/>
                    <a:pt x="1920" y="1536"/>
                    <a:pt x="1920" y="1536"/>
                  </a:cubicBezTo>
                  <a:cubicBezTo>
                    <a:pt x="64" y="1536"/>
                    <a:pt x="64" y="1536"/>
                    <a:pt x="64" y="1536"/>
                  </a:cubicBezTo>
                  <a:cubicBezTo>
                    <a:pt x="64" y="608"/>
                    <a:pt x="64" y="608"/>
                    <a:pt x="64" y="608"/>
                  </a:cubicBezTo>
                  <a:cubicBezTo>
                    <a:pt x="64" y="555"/>
                    <a:pt x="107" y="512"/>
                    <a:pt x="160" y="512"/>
                  </a:cubicBezTo>
                  <a:close/>
                  <a:moveTo>
                    <a:pt x="1376" y="1920"/>
                  </a:moveTo>
                  <a:cubicBezTo>
                    <a:pt x="608" y="1920"/>
                    <a:pt x="608" y="1920"/>
                    <a:pt x="608" y="1920"/>
                  </a:cubicBezTo>
                  <a:cubicBezTo>
                    <a:pt x="608" y="1792"/>
                    <a:pt x="608" y="1792"/>
                    <a:pt x="608" y="1792"/>
                  </a:cubicBezTo>
                  <a:cubicBezTo>
                    <a:pt x="1376" y="1792"/>
                    <a:pt x="1376" y="1792"/>
                    <a:pt x="1376" y="1792"/>
                  </a:cubicBezTo>
                  <a:lnTo>
                    <a:pt x="1376" y="1920"/>
                  </a:lnTo>
                  <a:close/>
                  <a:moveTo>
                    <a:pt x="1824" y="1728"/>
                  </a:moveTo>
                  <a:cubicBezTo>
                    <a:pt x="160" y="1728"/>
                    <a:pt x="160" y="1728"/>
                    <a:pt x="160" y="1728"/>
                  </a:cubicBezTo>
                  <a:cubicBezTo>
                    <a:pt x="107" y="1728"/>
                    <a:pt x="64" y="1685"/>
                    <a:pt x="64" y="1632"/>
                  </a:cubicBezTo>
                  <a:cubicBezTo>
                    <a:pt x="64" y="1600"/>
                    <a:pt x="64" y="1600"/>
                    <a:pt x="64" y="1600"/>
                  </a:cubicBezTo>
                  <a:cubicBezTo>
                    <a:pt x="1920" y="1600"/>
                    <a:pt x="1920" y="1600"/>
                    <a:pt x="1920" y="1600"/>
                  </a:cubicBezTo>
                  <a:cubicBezTo>
                    <a:pt x="1920" y="1632"/>
                    <a:pt x="1920" y="1632"/>
                    <a:pt x="1920" y="1632"/>
                  </a:cubicBezTo>
                  <a:cubicBezTo>
                    <a:pt x="1920" y="1685"/>
                    <a:pt x="1877" y="1728"/>
                    <a:pt x="1824" y="17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4" name="Freeform 71">
              <a:extLst>
                <a:ext uri="{FF2B5EF4-FFF2-40B4-BE49-F238E27FC236}">
                  <a16:creationId xmlns:a16="http://schemas.microsoft.com/office/drawing/2014/main" id="{F229326E-C757-4AD3-AF18-887C91B23F2D}"/>
                </a:ext>
              </a:extLst>
            </p:cNvPr>
            <p:cNvSpPr>
              <a:spLocks noEditPoints="1"/>
            </p:cNvSpPr>
            <p:nvPr/>
          </p:nvSpPr>
          <p:spPr bwMode="auto">
            <a:xfrm>
              <a:off x="2513" y="1521"/>
              <a:ext cx="688" cy="689"/>
            </a:xfrm>
            <a:custGeom>
              <a:avLst/>
              <a:gdLst>
                <a:gd name="T0" fmla="*/ 448 w 448"/>
                <a:gd name="T1" fmla="*/ 224 h 448"/>
                <a:gd name="T2" fmla="*/ 224 w 448"/>
                <a:gd name="T3" fmla="*/ 0 h 448"/>
                <a:gd name="T4" fmla="*/ 0 w 448"/>
                <a:gd name="T5" fmla="*/ 224 h 448"/>
                <a:gd name="T6" fmla="*/ 224 w 448"/>
                <a:gd name="T7" fmla="*/ 448 h 448"/>
                <a:gd name="T8" fmla="*/ 448 w 448"/>
                <a:gd name="T9" fmla="*/ 224 h 448"/>
                <a:gd name="T10" fmla="*/ 256 w 448"/>
                <a:gd name="T11" fmla="*/ 160 h 448"/>
                <a:gd name="T12" fmla="*/ 224 w 448"/>
                <a:gd name="T13" fmla="*/ 192 h 448"/>
                <a:gd name="T14" fmla="*/ 192 w 448"/>
                <a:gd name="T15" fmla="*/ 160 h 448"/>
                <a:gd name="T16" fmla="*/ 224 w 448"/>
                <a:gd name="T17" fmla="*/ 128 h 448"/>
                <a:gd name="T18" fmla="*/ 256 w 448"/>
                <a:gd name="T19" fmla="*/ 160 h 448"/>
                <a:gd name="T20" fmla="*/ 64 w 448"/>
                <a:gd name="T21" fmla="*/ 224 h 448"/>
                <a:gd name="T22" fmla="*/ 205 w 448"/>
                <a:gd name="T23" fmla="*/ 66 h 448"/>
                <a:gd name="T24" fmla="*/ 128 w 448"/>
                <a:gd name="T25" fmla="*/ 160 h 448"/>
                <a:gd name="T26" fmla="*/ 224 w 448"/>
                <a:gd name="T27" fmla="*/ 256 h 448"/>
                <a:gd name="T28" fmla="*/ 320 w 448"/>
                <a:gd name="T29" fmla="*/ 160 h 448"/>
                <a:gd name="T30" fmla="*/ 243 w 448"/>
                <a:gd name="T31" fmla="*/ 66 h 448"/>
                <a:gd name="T32" fmla="*/ 384 w 448"/>
                <a:gd name="T33" fmla="*/ 224 h 448"/>
                <a:gd name="T34" fmla="*/ 341 w 448"/>
                <a:gd name="T35" fmla="*/ 332 h 448"/>
                <a:gd name="T36" fmla="*/ 224 w 448"/>
                <a:gd name="T37" fmla="*/ 256 h 448"/>
                <a:gd name="T38" fmla="*/ 107 w 448"/>
                <a:gd name="T39" fmla="*/ 332 h 448"/>
                <a:gd name="T40" fmla="*/ 64 w 448"/>
                <a:gd name="T41" fmla="*/ 224 h 448"/>
                <a:gd name="T42" fmla="*/ 161 w 448"/>
                <a:gd name="T43" fmla="*/ 371 h 448"/>
                <a:gd name="T44" fmla="*/ 224 w 448"/>
                <a:gd name="T45" fmla="*/ 320 h 448"/>
                <a:gd name="T46" fmla="*/ 287 w 448"/>
                <a:gd name="T47" fmla="*/ 371 h 448"/>
                <a:gd name="T48" fmla="*/ 224 w 448"/>
                <a:gd name="T49" fmla="*/ 384 h 448"/>
                <a:gd name="T50" fmla="*/ 161 w 448"/>
                <a:gd name="T51" fmla="*/ 371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8" h="448">
                  <a:moveTo>
                    <a:pt x="448" y="224"/>
                  </a:moveTo>
                  <a:cubicBezTo>
                    <a:pt x="448" y="101"/>
                    <a:pt x="347" y="0"/>
                    <a:pt x="224" y="0"/>
                  </a:cubicBezTo>
                  <a:cubicBezTo>
                    <a:pt x="101" y="0"/>
                    <a:pt x="0" y="101"/>
                    <a:pt x="0" y="224"/>
                  </a:cubicBezTo>
                  <a:cubicBezTo>
                    <a:pt x="0" y="347"/>
                    <a:pt x="101" y="448"/>
                    <a:pt x="224" y="448"/>
                  </a:cubicBezTo>
                  <a:cubicBezTo>
                    <a:pt x="347" y="448"/>
                    <a:pt x="448" y="347"/>
                    <a:pt x="448" y="224"/>
                  </a:cubicBezTo>
                  <a:close/>
                  <a:moveTo>
                    <a:pt x="256" y="160"/>
                  </a:moveTo>
                  <a:cubicBezTo>
                    <a:pt x="256" y="178"/>
                    <a:pt x="242" y="192"/>
                    <a:pt x="224" y="192"/>
                  </a:cubicBezTo>
                  <a:cubicBezTo>
                    <a:pt x="206" y="192"/>
                    <a:pt x="192" y="178"/>
                    <a:pt x="192" y="160"/>
                  </a:cubicBezTo>
                  <a:cubicBezTo>
                    <a:pt x="192" y="142"/>
                    <a:pt x="206" y="128"/>
                    <a:pt x="224" y="128"/>
                  </a:cubicBezTo>
                  <a:cubicBezTo>
                    <a:pt x="242" y="128"/>
                    <a:pt x="256" y="142"/>
                    <a:pt x="256" y="160"/>
                  </a:cubicBezTo>
                  <a:close/>
                  <a:moveTo>
                    <a:pt x="64" y="224"/>
                  </a:moveTo>
                  <a:cubicBezTo>
                    <a:pt x="64" y="142"/>
                    <a:pt x="126" y="76"/>
                    <a:pt x="205" y="66"/>
                  </a:cubicBezTo>
                  <a:cubicBezTo>
                    <a:pt x="161" y="75"/>
                    <a:pt x="128" y="114"/>
                    <a:pt x="128" y="160"/>
                  </a:cubicBezTo>
                  <a:cubicBezTo>
                    <a:pt x="128" y="213"/>
                    <a:pt x="171" y="256"/>
                    <a:pt x="224" y="256"/>
                  </a:cubicBezTo>
                  <a:cubicBezTo>
                    <a:pt x="277" y="256"/>
                    <a:pt x="320" y="213"/>
                    <a:pt x="320" y="160"/>
                  </a:cubicBezTo>
                  <a:cubicBezTo>
                    <a:pt x="320" y="114"/>
                    <a:pt x="287" y="75"/>
                    <a:pt x="243" y="66"/>
                  </a:cubicBezTo>
                  <a:cubicBezTo>
                    <a:pt x="322" y="76"/>
                    <a:pt x="384" y="142"/>
                    <a:pt x="384" y="224"/>
                  </a:cubicBezTo>
                  <a:cubicBezTo>
                    <a:pt x="384" y="266"/>
                    <a:pt x="367" y="304"/>
                    <a:pt x="341" y="332"/>
                  </a:cubicBezTo>
                  <a:cubicBezTo>
                    <a:pt x="321" y="287"/>
                    <a:pt x="276" y="256"/>
                    <a:pt x="224" y="256"/>
                  </a:cubicBezTo>
                  <a:cubicBezTo>
                    <a:pt x="172" y="256"/>
                    <a:pt x="127" y="287"/>
                    <a:pt x="107" y="332"/>
                  </a:cubicBezTo>
                  <a:cubicBezTo>
                    <a:pt x="81" y="304"/>
                    <a:pt x="64" y="266"/>
                    <a:pt x="64" y="224"/>
                  </a:cubicBezTo>
                  <a:close/>
                  <a:moveTo>
                    <a:pt x="161" y="371"/>
                  </a:moveTo>
                  <a:cubicBezTo>
                    <a:pt x="167" y="342"/>
                    <a:pt x="193" y="320"/>
                    <a:pt x="224" y="320"/>
                  </a:cubicBezTo>
                  <a:cubicBezTo>
                    <a:pt x="255" y="320"/>
                    <a:pt x="281" y="342"/>
                    <a:pt x="287" y="371"/>
                  </a:cubicBezTo>
                  <a:cubicBezTo>
                    <a:pt x="267" y="379"/>
                    <a:pt x="246" y="384"/>
                    <a:pt x="224" y="384"/>
                  </a:cubicBezTo>
                  <a:cubicBezTo>
                    <a:pt x="202" y="384"/>
                    <a:pt x="181" y="379"/>
                    <a:pt x="161" y="3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5" name="Freeform 72">
              <a:extLst>
                <a:ext uri="{FF2B5EF4-FFF2-40B4-BE49-F238E27FC236}">
                  <a16:creationId xmlns:a16="http://schemas.microsoft.com/office/drawing/2014/main" id="{821E38D8-BB35-4D23-AE5D-ABF132C8446C}"/>
                </a:ext>
              </a:extLst>
            </p:cNvPr>
            <p:cNvSpPr>
              <a:spLocks noEditPoints="1"/>
            </p:cNvSpPr>
            <p:nvPr/>
          </p:nvSpPr>
          <p:spPr bwMode="auto">
            <a:xfrm>
              <a:off x="2513" y="2210"/>
              <a:ext cx="688" cy="689"/>
            </a:xfrm>
            <a:custGeom>
              <a:avLst/>
              <a:gdLst>
                <a:gd name="T0" fmla="*/ 0 w 448"/>
                <a:gd name="T1" fmla="*/ 224 h 448"/>
                <a:gd name="T2" fmla="*/ 224 w 448"/>
                <a:gd name="T3" fmla="*/ 448 h 448"/>
                <a:gd name="T4" fmla="*/ 448 w 448"/>
                <a:gd name="T5" fmla="*/ 224 h 448"/>
                <a:gd name="T6" fmla="*/ 224 w 448"/>
                <a:gd name="T7" fmla="*/ 0 h 448"/>
                <a:gd name="T8" fmla="*/ 0 w 448"/>
                <a:gd name="T9" fmla="*/ 224 h 448"/>
                <a:gd name="T10" fmla="*/ 161 w 448"/>
                <a:gd name="T11" fmla="*/ 371 h 448"/>
                <a:gd name="T12" fmla="*/ 224 w 448"/>
                <a:gd name="T13" fmla="*/ 320 h 448"/>
                <a:gd name="T14" fmla="*/ 287 w 448"/>
                <a:gd name="T15" fmla="*/ 371 h 448"/>
                <a:gd name="T16" fmla="*/ 224 w 448"/>
                <a:gd name="T17" fmla="*/ 384 h 448"/>
                <a:gd name="T18" fmla="*/ 161 w 448"/>
                <a:gd name="T19" fmla="*/ 371 h 448"/>
                <a:gd name="T20" fmla="*/ 256 w 448"/>
                <a:gd name="T21" fmla="*/ 160 h 448"/>
                <a:gd name="T22" fmla="*/ 224 w 448"/>
                <a:gd name="T23" fmla="*/ 192 h 448"/>
                <a:gd name="T24" fmla="*/ 192 w 448"/>
                <a:gd name="T25" fmla="*/ 160 h 448"/>
                <a:gd name="T26" fmla="*/ 224 w 448"/>
                <a:gd name="T27" fmla="*/ 128 h 448"/>
                <a:gd name="T28" fmla="*/ 256 w 448"/>
                <a:gd name="T29" fmla="*/ 160 h 448"/>
                <a:gd name="T30" fmla="*/ 205 w 448"/>
                <a:gd name="T31" fmla="*/ 66 h 448"/>
                <a:gd name="T32" fmla="*/ 128 w 448"/>
                <a:gd name="T33" fmla="*/ 160 h 448"/>
                <a:gd name="T34" fmla="*/ 224 w 448"/>
                <a:gd name="T35" fmla="*/ 256 h 448"/>
                <a:gd name="T36" fmla="*/ 320 w 448"/>
                <a:gd name="T37" fmla="*/ 160 h 448"/>
                <a:gd name="T38" fmla="*/ 243 w 448"/>
                <a:gd name="T39" fmla="*/ 66 h 448"/>
                <a:gd name="T40" fmla="*/ 384 w 448"/>
                <a:gd name="T41" fmla="*/ 224 h 448"/>
                <a:gd name="T42" fmla="*/ 341 w 448"/>
                <a:gd name="T43" fmla="*/ 332 h 448"/>
                <a:gd name="T44" fmla="*/ 224 w 448"/>
                <a:gd name="T45" fmla="*/ 256 h 448"/>
                <a:gd name="T46" fmla="*/ 107 w 448"/>
                <a:gd name="T47" fmla="*/ 332 h 448"/>
                <a:gd name="T48" fmla="*/ 64 w 448"/>
                <a:gd name="T49" fmla="*/ 224 h 448"/>
                <a:gd name="T50" fmla="*/ 205 w 448"/>
                <a:gd name="T51" fmla="*/ 66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8" h="448">
                  <a:moveTo>
                    <a:pt x="0" y="224"/>
                  </a:moveTo>
                  <a:cubicBezTo>
                    <a:pt x="0" y="347"/>
                    <a:pt x="101" y="448"/>
                    <a:pt x="224" y="448"/>
                  </a:cubicBezTo>
                  <a:cubicBezTo>
                    <a:pt x="347" y="448"/>
                    <a:pt x="448" y="347"/>
                    <a:pt x="448" y="224"/>
                  </a:cubicBezTo>
                  <a:cubicBezTo>
                    <a:pt x="448" y="101"/>
                    <a:pt x="347" y="0"/>
                    <a:pt x="224" y="0"/>
                  </a:cubicBezTo>
                  <a:cubicBezTo>
                    <a:pt x="101" y="0"/>
                    <a:pt x="0" y="101"/>
                    <a:pt x="0" y="224"/>
                  </a:cubicBezTo>
                  <a:close/>
                  <a:moveTo>
                    <a:pt x="161" y="371"/>
                  </a:moveTo>
                  <a:cubicBezTo>
                    <a:pt x="167" y="342"/>
                    <a:pt x="193" y="320"/>
                    <a:pt x="224" y="320"/>
                  </a:cubicBezTo>
                  <a:cubicBezTo>
                    <a:pt x="255" y="320"/>
                    <a:pt x="281" y="342"/>
                    <a:pt x="287" y="371"/>
                  </a:cubicBezTo>
                  <a:cubicBezTo>
                    <a:pt x="267" y="379"/>
                    <a:pt x="246" y="384"/>
                    <a:pt x="224" y="384"/>
                  </a:cubicBezTo>
                  <a:cubicBezTo>
                    <a:pt x="202" y="384"/>
                    <a:pt x="181" y="379"/>
                    <a:pt x="161" y="371"/>
                  </a:cubicBezTo>
                  <a:close/>
                  <a:moveTo>
                    <a:pt x="256" y="160"/>
                  </a:moveTo>
                  <a:cubicBezTo>
                    <a:pt x="256" y="178"/>
                    <a:pt x="242" y="192"/>
                    <a:pt x="224" y="192"/>
                  </a:cubicBezTo>
                  <a:cubicBezTo>
                    <a:pt x="206" y="192"/>
                    <a:pt x="192" y="178"/>
                    <a:pt x="192" y="160"/>
                  </a:cubicBezTo>
                  <a:cubicBezTo>
                    <a:pt x="192" y="142"/>
                    <a:pt x="206" y="128"/>
                    <a:pt x="224" y="128"/>
                  </a:cubicBezTo>
                  <a:cubicBezTo>
                    <a:pt x="242" y="128"/>
                    <a:pt x="256" y="142"/>
                    <a:pt x="256" y="160"/>
                  </a:cubicBezTo>
                  <a:close/>
                  <a:moveTo>
                    <a:pt x="205" y="66"/>
                  </a:moveTo>
                  <a:cubicBezTo>
                    <a:pt x="161" y="75"/>
                    <a:pt x="128" y="114"/>
                    <a:pt x="128" y="160"/>
                  </a:cubicBezTo>
                  <a:cubicBezTo>
                    <a:pt x="128" y="213"/>
                    <a:pt x="171" y="256"/>
                    <a:pt x="224" y="256"/>
                  </a:cubicBezTo>
                  <a:cubicBezTo>
                    <a:pt x="277" y="256"/>
                    <a:pt x="320" y="213"/>
                    <a:pt x="320" y="160"/>
                  </a:cubicBezTo>
                  <a:cubicBezTo>
                    <a:pt x="320" y="114"/>
                    <a:pt x="287" y="75"/>
                    <a:pt x="243" y="66"/>
                  </a:cubicBezTo>
                  <a:cubicBezTo>
                    <a:pt x="322" y="76"/>
                    <a:pt x="384" y="142"/>
                    <a:pt x="384" y="224"/>
                  </a:cubicBezTo>
                  <a:cubicBezTo>
                    <a:pt x="384" y="266"/>
                    <a:pt x="367" y="304"/>
                    <a:pt x="341" y="332"/>
                  </a:cubicBezTo>
                  <a:cubicBezTo>
                    <a:pt x="321" y="287"/>
                    <a:pt x="276" y="256"/>
                    <a:pt x="224" y="256"/>
                  </a:cubicBezTo>
                  <a:cubicBezTo>
                    <a:pt x="172" y="256"/>
                    <a:pt x="127" y="287"/>
                    <a:pt x="107" y="332"/>
                  </a:cubicBezTo>
                  <a:cubicBezTo>
                    <a:pt x="81" y="304"/>
                    <a:pt x="64" y="266"/>
                    <a:pt x="64" y="224"/>
                  </a:cubicBezTo>
                  <a:cubicBezTo>
                    <a:pt x="64" y="142"/>
                    <a:pt x="126" y="76"/>
                    <a:pt x="205"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6" name="Freeform 73">
              <a:extLst>
                <a:ext uri="{FF2B5EF4-FFF2-40B4-BE49-F238E27FC236}">
                  <a16:creationId xmlns:a16="http://schemas.microsoft.com/office/drawing/2014/main" id="{BF03441E-BB32-4DAD-8F99-71DFA89CB5D6}"/>
                </a:ext>
              </a:extLst>
            </p:cNvPr>
            <p:cNvSpPr>
              <a:spLocks noEditPoints="1"/>
            </p:cNvSpPr>
            <p:nvPr/>
          </p:nvSpPr>
          <p:spPr bwMode="auto">
            <a:xfrm>
              <a:off x="3594" y="930"/>
              <a:ext cx="667" cy="493"/>
            </a:xfrm>
            <a:custGeom>
              <a:avLst/>
              <a:gdLst>
                <a:gd name="T0" fmla="*/ 491 w 667"/>
                <a:gd name="T1" fmla="*/ 94 h 493"/>
                <a:gd name="T2" fmla="*/ 491 w 667"/>
                <a:gd name="T3" fmla="*/ 0 h 493"/>
                <a:gd name="T4" fmla="*/ 0 w 667"/>
                <a:gd name="T5" fmla="*/ 0 h 493"/>
                <a:gd name="T6" fmla="*/ 0 w 667"/>
                <a:gd name="T7" fmla="*/ 493 h 493"/>
                <a:gd name="T8" fmla="*/ 491 w 667"/>
                <a:gd name="T9" fmla="*/ 493 h 493"/>
                <a:gd name="T10" fmla="*/ 491 w 667"/>
                <a:gd name="T11" fmla="*/ 216 h 493"/>
                <a:gd name="T12" fmla="*/ 667 w 667"/>
                <a:gd name="T13" fmla="*/ 90 h 493"/>
                <a:gd name="T14" fmla="*/ 609 w 667"/>
                <a:gd name="T15" fmla="*/ 10 h 493"/>
                <a:gd name="T16" fmla="*/ 491 w 667"/>
                <a:gd name="T17" fmla="*/ 94 h 493"/>
                <a:gd name="T18" fmla="*/ 393 w 667"/>
                <a:gd name="T19" fmla="*/ 394 h 493"/>
                <a:gd name="T20" fmla="*/ 98 w 667"/>
                <a:gd name="T21" fmla="*/ 394 h 493"/>
                <a:gd name="T22" fmla="*/ 98 w 667"/>
                <a:gd name="T23" fmla="*/ 99 h 493"/>
                <a:gd name="T24" fmla="*/ 393 w 667"/>
                <a:gd name="T25" fmla="*/ 99 h 493"/>
                <a:gd name="T26" fmla="*/ 393 w 667"/>
                <a:gd name="T27" fmla="*/ 165 h 493"/>
                <a:gd name="T28" fmla="*/ 299 w 667"/>
                <a:gd name="T29" fmla="*/ 231 h 493"/>
                <a:gd name="T30" fmla="*/ 231 w 667"/>
                <a:gd name="T31" fmla="*/ 162 h 493"/>
                <a:gd name="T32" fmla="*/ 161 w 667"/>
                <a:gd name="T33" fmla="*/ 233 h 493"/>
                <a:gd name="T34" fmla="*/ 290 w 667"/>
                <a:gd name="T35" fmla="*/ 360 h 493"/>
                <a:gd name="T36" fmla="*/ 393 w 667"/>
                <a:gd name="T37" fmla="*/ 286 h 493"/>
                <a:gd name="T38" fmla="*/ 393 w 667"/>
                <a:gd name="T39" fmla="*/ 394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7" h="493">
                  <a:moveTo>
                    <a:pt x="491" y="94"/>
                  </a:moveTo>
                  <a:lnTo>
                    <a:pt x="491" y="0"/>
                  </a:lnTo>
                  <a:lnTo>
                    <a:pt x="0" y="0"/>
                  </a:lnTo>
                  <a:lnTo>
                    <a:pt x="0" y="493"/>
                  </a:lnTo>
                  <a:lnTo>
                    <a:pt x="491" y="493"/>
                  </a:lnTo>
                  <a:lnTo>
                    <a:pt x="491" y="216"/>
                  </a:lnTo>
                  <a:lnTo>
                    <a:pt x="667" y="90"/>
                  </a:lnTo>
                  <a:lnTo>
                    <a:pt x="609" y="10"/>
                  </a:lnTo>
                  <a:lnTo>
                    <a:pt x="491" y="94"/>
                  </a:lnTo>
                  <a:close/>
                  <a:moveTo>
                    <a:pt x="393" y="394"/>
                  </a:moveTo>
                  <a:lnTo>
                    <a:pt x="98" y="394"/>
                  </a:lnTo>
                  <a:lnTo>
                    <a:pt x="98" y="99"/>
                  </a:lnTo>
                  <a:lnTo>
                    <a:pt x="393" y="99"/>
                  </a:lnTo>
                  <a:lnTo>
                    <a:pt x="393" y="165"/>
                  </a:lnTo>
                  <a:lnTo>
                    <a:pt x="299" y="231"/>
                  </a:lnTo>
                  <a:lnTo>
                    <a:pt x="231" y="162"/>
                  </a:lnTo>
                  <a:lnTo>
                    <a:pt x="161" y="233"/>
                  </a:lnTo>
                  <a:lnTo>
                    <a:pt x="290" y="360"/>
                  </a:lnTo>
                  <a:lnTo>
                    <a:pt x="393" y="286"/>
                  </a:lnTo>
                  <a:lnTo>
                    <a:pt x="393" y="3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7" name="Freeform 74">
              <a:extLst>
                <a:ext uri="{FF2B5EF4-FFF2-40B4-BE49-F238E27FC236}">
                  <a16:creationId xmlns:a16="http://schemas.microsoft.com/office/drawing/2014/main" id="{8CD66D92-D4F3-4CA1-AB07-5C1F61830372}"/>
                </a:ext>
              </a:extLst>
            </p:cNvPr>
            <p:cNvSpPr>
              <a:spLocks noEditPoints="1"/>
            </p:cNvSpPr>
            <p:nvPr/>
          </p:nvSpPr>
          <p:spPr bwMode="auto">
            <a:xfrm>
              <a:off x="3594" y="1521"/>
              <a:ext cx="667" cy="492"/>
            </a:xfrm>
            <a:custGeom>
              <a:avLst/>
              <a:gdLst>
                <a:gd name="T0" fmla="*/ 491 w 667"/>
                <a:gd name="T1" fmla="*/ 94 h 492"/>
                <a:gd name="T2" fmla="*/ 491 w 667"/>
                <a:gd name="T3" fmla="*/ 0 h 492"/>
                <a:gd name="T4" fmla="*/ 0 w 667"/>
                <a:gd name="T5" fmla="*/ 0 h 492"/>
                <a:gd name="T6" fmla="*/ 0 w 667"/>
                <a:gd name="T7" fmla="*/ 492 h 492"/>
                <a:gd name="T8" fmla="*/ 491 w 667"/>
                <a:gd name="T9" fmla="*/ 492 h 492"/>
                <a:gd name="T10" fmla="*/ 491 w 667"/>
                <a:gd name="T11" fmla="*/ 215 h 492"/>
                <a:gd name="T12" fmla="*/ 667 w 667"/>
                <a:gd name="T13" fmla="*/ 89 h 492"/>
                <a:gd name="T14" fmla="*/ 609 w 667"/>
                <a:gd name="T15" fmla="*/ 9 h 492"/>
                <a:gd name="T16" fmla="*/ 491 w 667"/>
                <a:gd name="T17" fmla="*/ 94 h 492"/>
                <a:gd name="T18" fmla="*/ 393 w 667"/>
                <a:gd name="T19" fmla="*/ 394 h 492"/>
                <a:gd name="T20" fmla="*/ 98 w 667"/>
                <a:gd name="T21" fmla="*/ 394 h 492"/>
                <a:gd name="T22" fmla="*/ 98 w 667"/>
                <a:gd name="T23" fmla="*/ 98 h 492"/>
                <a:gd name="T24" fmla="*/ 393 w 667"/>
                <a:gd name="T25" fmla="*/ 98 h 492"/>
                <a:gd name="T26" fmla="*/ 393 w 667"/>
                <a:gd name="T27" fmla="*/ 165 h 492"/>
                <a:gd name="T28" fmla="*/ 299 w 667"/>
                <a:gd name="T29" fmla="*/ 231 h 492"/>
                <a:gd name="T30" fmla="*/ 231 w 667"/>
                <a:gd name="T31" fmla="*/ 162 h 492"/>
                <a:gd name="T32" fmla="*/ 161 w 667"/>
                <a:gd name="T33" fmla="*/ 232 h 492"/>
                <a:gd name="T34" fmla="*/ 290 w 667"/>
                <a:gd name="T35" fmla="*/ 360 h 492"/>
                <a:gd name="T36" fmla="*/ 393 w 667"/>
                <a:gd name="T37" fmla="*/ 286 h 492"/>
                <a:gd name="T38" fmla="*/ 393 w 667"/>
                <a:gd name="T39" fmla="*/ 394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7" h="492">
                  <a:moveTo>
                    <a:pt x="491" y="94"/>
                  </a:moveTo>
                  <a:lnTo>
                    <a:pt x="491" y="0"/>
                  </a:lnTo>
                  <a:lnTo>
                    <a:pt x="0" y="0"/>
                  </a:lnTo>
                  <a:lnTo>
                    <a:pt x="0" y="492"/>
                  </a:lnTo>
                  <a:lnTo>
                    <a:pt x="491" y="492"/>
                  </a:lnTo>
                  <a:lnTo>
                    <a:pt x="491" y="215"/>
                  </a:lnTo>
                  <a:lnTo>
                    <a:pt x="667" y="89"/>
                  </a:lnTo>
                  <a:lnTo>
                    <a:pt x="609" y="9"/>
                  </a:lnTo>
                  <a:lnTo>
                    <a:pt x="491" y="94"/>
                  </a:lnTo>
                  <a:close/>
                  <a:moveTo>
                    <a:pt x="393" y="394"/>
                  </a:moveTo>
                  <a:lnTo>
                    <a:pt x="98" y="394"/>
                  </a:lnTo>
                  <a:lnTo>
                    <a:pt x="98" y="98"/>
                  </a:lnTo>
                  <a:lnTo>
                    <a:pt x="393" y="98"/>
                  </a:lnTo>
                  <a:lnTo>
                    <a:pt x="393" y="165"/>
                  </a:lnTo>
                  <a:lnTo>
                    <a:pt x="299" y="231"/>
                  </a:lnTo>
                  <a:lnTo>
                    <a:pt x="231" y="162"/>
                  </a:lnTo>
                  <a:lnTo>
                    <a:pt x="161" y="232"/>
                  </a:lnTo>
                  <a:lnTo>
                    <a:pt x="290" y="360"/>
                  </a:lnTo>
                  <a:lnTo>
                    <a:pt x="393" y="286"/>
                  </a:lnTo>
                  <a:lnTo>
                    <a:pt x="393" y="3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8" name="Freeform 75">
              <a:extLst>
                <a:ext uri="{FF2B5EF4-FFF2-40B4-BE49-F238E27FC236}">
                  <a16:creationId xmlns:a16="http://schemas.microsoft.com/office/drawing/2014/main" id="{A1A59A72-D100-412E-80DF-EDD661CE2F8C}"/>
                </a:ext>
              </a:extLst>
            </p:cNvPr>
            <p:cNvSpPr>
              <a:spLocks noEditPoints="1"/>
            </p:cNvSpPr>
            <p:nvPr/>
          </p:nvSpPr>
          <p:spPr bwMode="auto">
            <a:xfrm>
              <a:off x="3594" y="2112"/>
              <a:ext cx="667" cy="492"/>
            </a:xfrm>
            <a:custGeom>
              <a:avLst/>
              <a:gdLst>
                <a:gd name="T0" fmla="*/ 609 w 667"/>
                <a:gd name="T1" fmla="*/ 9 h 492"/>
                <a:gd name="T2" fmla="*/ 491 w 667"/>
                <a:gd name="T3" fmla="*/ 93 h 492"/>
                <a:gd name="T4" fmla="*/ 491 w 667"/>
                <a:gd name="T5" fmla="*/ 0 h 492"/>
                <a:gd name="T6" fmla="*/ 0 w 667"/>
                <a:gd name="T7" fmla="*/ 0 h 492"/>
                <a:gd name="T8" fmla="*/ 0 w 667"/>
                <a:gd name="T9" fmla="*/ 492 h 492"/>
                <a:gd name="T10" fmla="*/ 491 w 667"/>
                <a:gd name="T11" fmla="*/ 492 h 492"/>
                <a:gd name="T12" fmla="*/ 491 w 667"/>
                <a:gd name="T13" fmla="*/ 215 h 492"/>
                <a:gd name="T14" fmla="*/ 667 w 667"/>
                <a:gd name="T15" fmla="*/ 89 h 492"/>
                <a:gd name="T16" fmla="*/ 609 w 667"/>
                <a:gd name="T17" fmla="*/ 9 h 492"/>
                <a:gd name="T18" fmla="*/ 393 w 667"/>
                <a:gd name="T19" fmla="*/ 393 h 492"/>
                <a:gd name="T20" fmla="*/ 98 w 667"/>
                <a:gd name="T21" fmla="*/ 393 h 492"/>
                <a:gd name="T22" fmla="*/ 98 w 667"/>
                <a:gd name="T23" fmla="*/ 98 h 492"/>
                <a:gd name="T24" fmla="*/ 393 w 667"/>
                <a:gd name="T25" fmla="*/ 98 h 492"/>
                <a:gd name="T26" fmla="*/ 393 w 667"/>
                <a:gd name="T27" fmla="*/ 164 h 492"/>
                <a:gd name="T28" fmla="*/ 299 w 667"/>
                <a:gd name="T29" fmla="*/ 230 h 492"/>
                <a:gd name="T30" fmla="*/ 231 w 667"/>
                <a:gd name="T31" fmla="*/ 161 h 492"/>
                <a:gd name="T32" fmla="*/ 161 w 667"/>
                <a:gd name="T33" fmla="*/ 232 h 492"/>
                <a:gd name="T34" fmla="*/ 290 w 667"/>
                <a:gd name="T35" fmla="*/ 360 h 492"/>
                <a:gd name="T36" fmla="*/ 393 w 667"/>
                <a:gd name="T37" fmla="*/ 286 h 492"/>
                <a:gd name="T38" fmla="*/ 393 w 667"/>
                <a:gd name="T39" fmla="*/ 393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7" h="492">
                  <a:moveTo>
                    <a:pt x="609" y="9"/>
                  </a:moveTo>
                  <a:lnTo>
                    <a:pt x="491" y="93"/>
                  </a:lnTo>
                  <a:lnTo>
                    <a:pt x="491" y="0"/>
                  </a:lnTo>
                  <a:lnTo>
                    <a:pt x="0" y="0"/>
                  </a:lnTo>
                  <a:lnTo>
                    <a:pt x="0" y="492"/>
                  </a:lnTo>
                  <a:lnTo>
                    <a:pt x="491" y="492"/>
                  </a:lnTo>
                  <a:lnTo>
                    <a:pt x="491" y="215"/>
                  </a:lnTo>
                  <a:lnTo>
                    <a:pt x="667" y="89"/>
                  </a:lnTo>
                  <a:lnTo>
                    <a:pt x="609" y="9"/>
                  </a:lnTo>
                  <a:close/>
                  <a:moveTo>
                    <a:pt x="393" y="393"/>
                  </a:moveTo>
                  <a:lnTo>
                    <a:pt x="98" y="393"/>
                  </a:lnTo>
                  <a:lnTo>
                    <a:pt x="98" y="98"/>
                  </a:lnTo>
                  <a:lnTo>
                    <a:pt x="393" y="98"/>
                  </a:lnTo>
                  <a:lnTo>
                    <a:pt x="393" y="164"/>
                  </a:lnTo>
                  <a:lnTo>
                    <a:pt x="299" y="230"/>
                  </a:lnTo>
                  <a:lnTo>
                    <a:pt x="231" y="161"/>
                  </a:lnTo>
                  <a:lnTo>
                    <a:pt x="161" y="232"/>
                  </a:lnTo>
                  <a:lnTo>
                    <a:pt x="290" y="360"/>
                  </a:lnTo>
                  <a:lnTo>
                    <a:pt x="393" y="286"/>
                  </a:lnTo>
                  <a:lnTo>
                    <a:pt x="393" y="3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9" name="Rectangle 76">
              <a:extLst>
                <a:ext uri="{FF2B5EF4-FFF2-40B4-BE49-F238E27FC236}">
                  <a16:creationId xmlns:a16="http://schemas.microsoft.com/office/drawing/2014/main" id="{8DBC9333-B838-4E95-9B89-465908AFF72D}"/>
                </a:ext>
              </a:extLst>
            </p:cNvPr>
            <p:cNvSpPr>
              <a:spLocks noChangeArrowheads="1"/>
            </p:cNvSpPr>
            <p:nvPr/>
          </p:nvSpPr>
          <p:spPr bwMode="auto">
            <a:xfrm>
              <a:off x="4281" y="1324"/>
              <a:ext cx="590" cy="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0" name="Rectangle 77">
              <a:extLst>
                <a:ext uri="{FF2B5EF4-FFF2-40B4-BE49-F238E27FC236}">
                  <a16:creationId xmlns:a16="http://schemas.microsoft.com/office/drawing/2014/main" id="{BFCBE78D-F13B-4807-BAC0-D75CC3A3FEC5}"/>
                </a:ext>
              </a:extLst>
            </p:cNvPr>
            <p:cNvSpPr>
              <a:spLocks noChangeArrowheads="1"/>
            </p:cNvSpPr>
            <p:nvPr/>
          </p:nvSpPr>
          <p:spPr bwMode="auto">
            <a:xfrm>
              <a:off x="4281" y="1915"/>
              <a:ext cx="590" cy="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1" name="Rectangle 78">
              <a:extLst>
                <a:ext uri="{FF2B5EF4-FFF2-40B4-BE49-F238E27FC236}">
                  <a16:creationId xmlns:a16="http://schemas.microsoft.com/office/drawing/2014/main" id="{9536A9CB-0100-4760-B017-E46F4D139DAD}"/>
                </a:ext>
              </a:extLst>
            </p:cNvPr>
            <p:cNvSpPr>
              <a:spLocks noChangeArrowheads="1"/>
            </p:cNvSpPr>
            <p:nvPr/>
          </p:nvSpPr>
          <p:spPr bwMode="auto">
            <a:xfrm>
              <a:off x="4281" y="2505"/>
              <a:ext cx="590" cy="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2" name="Rectangle 79">
              <a:extLst>
                <a:ext uri="{FF2B5EF4-FFF2-40B4-BE49-F238E27FC236}">
                  <a16:creationId xmlns:a16="http://schemas.microsoft.com/office/drawing/2014/main" id="{5E9B86FE-5891-4D68-A655-99B95989C713}"/>
                </a:ext>
              </a:extLst>
            </p:cNvPr>
            <p:cNvSpPr>
              <a:spLocks noChangeArrowheads="1"/>
            </p:cNvSpPr>
            <p:nvPr/>
          </p:nvSpPr>
          <p:spPr bwMode="auto">
            <a:xfrm>
              <a:off x="4281" y="2309"/>
              <a:ext cx="590" cy="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3" name="Rectangle 80">
              <a:extLst>
                <a:ext uri="{FF2B5EF4-FFF2-40B4-BE49-F238E27FC236}">
                  <a16:creationId xmlns:a16="http://schemas.microsoft.com/office/drawing/2014/main" id="{322CABAF-3C99-4600-8B4F-D001AC1B2173}"/>
                </a:ext>
              </a:extLst>
            </p:cNvPr>
            <p:cNvSpPr>
              <a:spLocks noChangeArrowheads="1"/>
            </p:cNvSpPr>
            <p:nvPr/>
          </p:nvSpPr>
          <p:spPr bwMode="auto">
            <a:xfrm>
              <a:off x="4281" y="1718"/>
              <a:ext cx="590" cy="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4" name="Rectangle 81">
              <a:extLst>
                <a:ext uri="{FF2B5EF4-FFF2-40B4-BE49-F238E27FC236}">
                  <a16:creationId xmlns:a16="http://schemas.microsoft.com/office/drawing/2014/main" id="{02E6EF2C-E048-4034-9CB5-D082330C5475}"/>
                </a:ext>
              </a:extLst>
            </p:cNvPr>
            <p:cNvSpPr>
              <a:spLocks noChangeArrowheads="1"/>
            </p:cNvSpPr>
            <p:nvPr/>
          </p:nvSpPr>
          <p:spPr bwMode="auto">
            <a:xfrm>
              <a:off x="4281" y="1127"/>
              <a:ext cx="197" cy="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35" name="Group 84">
            <a:extLst>
              <a:ext uri="{FF2B5EF4-FFF2-40B4-BE49-F238E27FC236}">
                <a16:creationId xmlns:a16="http://schemas.microsoft.com/office/drawing/2014/main" id="{F064F14B-D53C-429F-A2C0-7DAF108C12BB}"/>
              </a:ext>
            </a:extLst>
          </p:cNvPr>
          <p:cNvGrpSpPr>
            <a:grpSpLocks noChangeAspect="1"/>
          </p:cNvGrpSpPr>
          <p:nvPr/>
        </p:nvGrpSpPr>
        <p:grpSpPr bwMode="auto">
          <a:xfrm>
            <a:off x="6811129" y="4140320"/>
            <a:ext cx="405146" cy="409145"/>
            <a:chOff x="2725" y="1033"/>
            <a:chExt cx="2229" cy="2251"/>
          </a:xfrm>
          <a:solidFill>
            <a:schemeClr val="bg1"/>
          </a:solidFill>
        </p:grpSpPr>
        <p:sp>
          <p:nvSpPr>
            <p:cNvPr id="136" name="Freeform 85">
              <a:extLst>
                <a:ext uri="{FF2B5EF4-FFF2-40B4-BE49-F238E27FC236}">
                  <a16:creationId xmlns:a16="http://schemas.microsoft.com/office/drawing/2014/main" id="{483FD977-26FF-4339-A7D5-0A672CA623C5}"/>
                </a:ext>
              </a:extLst>
            </p:cNvPr>
            <p:cNvSpPr>
              <a:spLocks noEditPoints="1"/>
            </p:cNvSpPr>
            <p:nvPr/>
          </p:nvSpPr>
          <p:spPr bwMode="auto">
            <a:xfrm>
              <a:off x="3561" y="1126"/>
              <a:ext cx="1351" cy="1030"/>
            </a:xfrm>
            <a:custGeom>
              <a:avLst/>
              <a:gdLst>
                <a:gd name="T0" fmla="*/ 64 w 880"/>
                <a:gd name="T1" fmla="*/ 269 h 669"/>
                <a:gd name="T2" fmla="*/ 64 w 880"/>
                <a:gd name="T3" fmla="*/ 64 h 669"/>
                <a:gd name="T4" fmla="*/ 816 w 880"/>
                <a:gd name="T5" fmla="*/ 64 h 669"/>
                <a:gd name="T6" fmla="*/ 816 w 880"/>
                <a:gd name="T7" fmla="*/ 605 h 669"/>
                <a:gd name="T8" fmla="*/ 139 w 880"/>
                <a:gd name="T9" fmla="*/ 605 h 669"/>
                <a:gd name="T10" fmla="*/ 34 w 880"/>
                <a:gd name="T11" fmla="*/ 669 h 669"/>
                <a:gd name="T12" fmla="*/ 848 w 880"/>
                <a:gd name="T13" fmla="*/ 669 h 669"/>
                <a:gd name="T14" fmla="*/ 880 w 880"/>
                <a:gd name="T15" fmla="*/ 637 h 669"/>
                <a:gd name="T16" fmla="*/ 880 w 880"/>
                <a:gd name="T17" fmla="*/ 32 h 669"/>
                <a:gd name="T18" fmla="*/ 848 w 880"/>
                <a:gd name="T19" fmla="*/ 0 h 669"/>
                <a:gd name="T20" fmla="*/ 32 w 880"/>
                <a:gd name="T21" fmla="*/ 0 h 669"/>
                <a:gd name="T22" fmla="*/ 0 w 880"/>
                <a:gd name="T23" fmla="*/ 32 h 669"/>
                <a:gd name="T24" fmla="*/ 0 w 880"/>
                <a:gd name="T25" fmla="*/ 191 h 669"/>
                <a:gd name="T26" fmla="*/ 64 w 880"/>
                <a:gd name="T27" fmla="*/ 269 h 669"/>
                <a:gd name="T28" fmla="*/ 64 w 880"/>
                <a:gd name="T29" fmla="*/ 269 h 669"/>
                <a:gd name="T30" fmla="*/ 64 w 880"/>
                <a:gd name="T31" fmla="*/ 269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80" h="669">
                  <a:moveTo>
                    <a:pt x="64" y="269"/>
                  </a:moveTo>
                  <a:cubicBezTo>
                    <a:pt x="64" y="64"/>
                    <a:pt x="64" y="64"/>
                    <a:pt x="64" y="64"/>
                  </a:cubicBezTo>
                  <a:cubicBezTo>
                    <a:pt x="816" y="64"/>
                    <a:pt x="816" y="64"/>
                    <a:pt x="816" y="64"/>
                  </a:cubicBezTo>
                  <a:cubicBezTo>
                    <a:pt x="816" y="605"/>
                    <a:pt x="816" y="605"/>
                    <a:pt x="816" y="605"/>
                  </a:cubicBezTo>
                  <a:cubicBezTo>
                    <a:pt x="139" y="605"/>
                    <a:pt x="139" y="605"/>
                    <a:pt x="139" y="605"/>
                  </a:cubicBezTo>
                  <a:cubicBezTo>
                    <a:pt x="36" y="669"/>
                    <a:pt x="43" y="665"/>
                    <a:pt x="34" y="669"/>
                  </a:cubicBezTo>
                  <a:cubicBezTo>
                    <a:pt x="848" y="669"/>
                    <a:pt x="848" y="669"/>
                    <a:pt x="848" y="669"/>
                  </a:cubicBezTo>
                  <a:cubicBezTo>
                    <a:pt x="866" y="669"/>
                    <a:pt x="880" y="655"/>
                    <a:pt x="880" y="637"/>
                  </a:cubicBezTo>
                  <a:cubicBezTo>
                    <a:pt x="880" y="32"/>
                    <a:pt x="880" y="32"/>
                    <a:pt x="880" y="32"/>
                  </a:cubicBezTo>
                  <a:cubicBezTo>
                    <a:pt x="880" y="14"/>
                    <a:pt x="866" y="0"/>
                    <a:pt x="848" y="0"/>
                  </a:cubicBezTo>
                  <a:cubicBezTo>
                    <a:pt x="32" y="0"/>
                    <a:pt x="32" y="0"/>
                    <a:pt x="32" y="0"/>
                  </a:cubicBezTo>
                  <a:cubicBezTo>
                    <a:pt x="14" y="0"/>
                    <a:pt x="0" y="14"/>
                    <a:pt x="0" y="32"/>
                  </a:cubicBezTo>
                  <a:cubicBezTo>
                    <a:pt x="0" y="191"/>
                    <a:pt x="0" y="191"/>
                    <a:pt x="0" y="191"/>
                  </a:cubicBezTo>
                  <a:cubicBezTo>
                    <a:pt x="0" y="191"/>
                    <a:pt x="57" y="222"/>
                    <a:pt x="64" y="269"/>
                  </a:cubicBezTo>
                  <a:close/>
                  <a:moveTo>
                    <a:pt x="64" y="269"/>
                  </a:moveTo>
                  <a:cubicBezTo>
                    <a:pt x="64" y="269"/>
                    <a:pt x="64" y="269"/>
                    <a:pt x="64" y="2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7" name="Freeform 86">
              <a:extLst>
                <a:ext uri="{FF2B5EF4-FFF2-40B4-BE49-F238E27FC236}">
                  <a16:creationId xmlns:a16="http://schemas.microsoft.com/office/drawing/2014/main" id="{8C3FA260-DD70-4D17-8F49-82653EDABC48}"/>
                </a:ext>
              </a:extLst>
            </p:cNvPr>
            <p:cNvSpPr>
              <a:spLocks noEditPoints="1"/>
            </p:cNvSpPr>
            <p:nvPr/>
          </p:nvSpPr>
          <p:spPr bwMode="auto">
            <a:xfrm>
              <a:off x="4122" y="1622"/>
              <a:ext cx="612" cy="289"/>
            </a:xfrm>
            <a:custGeom>
              <a:avLst/>
              <a:gdLst>
                <a:gd name="T0" fmla="*/ 52 w 399"/>
                <a:gd name="T1" fmla="*/ 36 h 188"/>
                <a:gd name="T2" fmla="*/ 0 w 399"/>
                <a:gd name="T3" fmla="*/ 77 h 188"/>
                <a:gd name="T4" fmla="*/ 21 w 399"/>
                <a:gd name="T5" fmla="*/ 128 h 188"/>
                <a:gd name="T6" fmla="*/ 40 w 399"/>
                <a:gd name="T7" fmla="*/ 146 h 188"/>
                <a:gd name="T8" fmla="*/ 65 w 399"/>
                <a:gd name="T9" fmla="*/ 144 h 188"/>
                <a:gd name="T10" fmla="*/ 204 w 399"/>
                <a:gd name="T11" fmla="*/ 72 h 188"/>
                <a:gd name="T12" fmla="*/ 343 w 399"/>
                <a:gd name="T13" fmla="*/ 181 h 188"/>
                <a:gd name="T14" fmla="*/ 363 w 399"/>
                <a:gd name="T15" fmla="*/ 188 h 188"/>
                <a:gd name="T16" fmla="*/ 388 w 399"/>
                <a:gd name="T17" fmla="*/ 175 h 188"/>
                <a:gd name="T18" fmla="*/ 383 w 399"/>
                <a:gd name="T19" fmla="*/ 130 h 188"/>
                <a:gd name="T20" fmla="*/ 227 w 399"/>
                <a:gd name="T21" fmla="*/ 9 h 188"/>
                <a:gd name="T22" fmla="*/ 193 w 399"/>
                <a:gd name="T23" fmla="*/ 6 h 188"/>
                <a:gd name="T24" fmla="*/ 67 w 399"/>
                <a:gd name="T25" fmla="*/ 71 h 188"/>
                <a:gd name="T26" fmla="*/ 52 w 399"/>
                <a:gd name="T27" fmla="*/ 36 h 188"/>
                <a:gd name="T28" fmla="*/ 52 w 399"/>
                <a:gd name="T29" fmla="*/ 36 h 188"/>
                <a:gd name="T30" fmla="*/ 52 w 399"/>
                <a:gd name="T31" fmla="*/ 3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9" h="188">
                  <a:moveTo>
                    <a:pt x="52" y="36"/>
                  </a:moveTo>
                  <a:cubicBezTo>
                    <a:pt x="0" y="77"/>
                    <a:pt x="0" y="77"/>
                    <a:pt x="0" y="77"/>
                  </a:cubicBezTo>
                  <a:cubicBezTo>
                    <a:pt x="21" y="128"/>
                    <a:pt x="21" y="128"/>
                    <a:pt x="21" y="128"/>
                  </a:cubicBezTo>
                  <a:cubicBezTo>
                    <a:pt x="25" y="136"/>
                    <a:pt x="31" y="143"/>
                    <a:pt x="40" y="146"/>
                  </a:cubicBezTo>
                  <a:cubicBezTo>
                    <a:pt x="48" y="149"/>
                    <a:pt x="58" y="148"/>
                    <a:pt x="65" y="144"/>
                  </a:cubicBezTo>
                  <a:cubicBezTo>
                    <a:pt x="204" y="72"/>
                    <a:pt x="204" y="72"/>
                    <a:pt x="204" y="72"/>
                  </a:cubicBezTo>
                  <a:cubicBezTo>
                    <a:pt x="343" y="181"/>
                    <a:pt x="343" y="181"/>
                    <a:pt x="343" y="181"/>
                  </a:cubicBezTo>
                  <a:cubicBezTo>
                    <a:pt x="349" y="186"/>
                    <a:pt x="356" y="188"/>
                    <a:pt x="363" y="188"/>
                  </a:cubicBezTo>
                  <a:cubicBezTo>
                    <a:pt x="373" y="188"/>
                    <a:pt x="382" y="184"/>
                    <a:pt x="388" y="175"/>
                  </a:cubicBezTo>
                  <a:cubicBezTo>
                    <a:pt x="399" y="161"/>
                    <a:pt x="397" y="141"/>
                    <a:pt x="383" y="130"/>
                  </a:cubicBezTo>
                  <a:cubicBezTo>
                    <a:pt x="227" y="9"/>
                    <a:pt x="227" y="9"/>
                    <a:pt x="227" y="9"/>
                  </a:cubicBezTo>
                  <a:cubicBezTo>
                    <a:pt x="217" y="2"/>
                    <a:pt x="204" y="0"/>
                    <a:pt x="193" y="6"/>
                  </a:cubicBezTo>
                  <a:cubicBezTo>
                    <a:pt x="67" y="71"/>
                    <a:pt x="67" y="71"/>
                    <a:pt x="67" y="71"/>
                  </a:cubicBezTo>
                  <a:lnTo>
                    <a:pt x="52" y="36"/>
                  </a:lnTo>
                  <a:close/>
                  <a:moveTo>
                    <a:pt x="52" y="36"/>
                  </a:moveTo>
                  <a:cubicBezTo>
                    <a:pt x="52" y="36"/>
                    <a:pt x="52" y="36"/>
                    <a:pt x="52" y="3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8" name="Freeform 87">
              <a:extLst>
                <a:ext uri="{FF2B5EF4-FFF2-40B4-BE49-F238E27FC236}">
                  <a16:creationId xmlns:a16="http://schemas.microsoft.com/office/drawing/2014/main" id="{1B699213-1FE7-4FA8-BC0B-F70D48A39D4A}"/>
                </a:ext>
              </a:extLst>
            </p:cNvPr>
            <p:cNvSpPr>
              <a:spLocks noEditPoints="1"/>
            </p:cNvSpPr>
            <p:nvPr/>
          </p:nvSpPr>
          <p:spPr bwMode="auto">
            <a:xfrm>
              <a:off x="3706" y="1282"/>
              <a:ext cx="394" cy="251"/>
            </a:xfrm>
            <a:custGeom>
              <a:avLst/>
              <a:gdLst>
                <a:gd name="T0" fmla="*/ 255 w 257"/>
                <a:gd name="T1" fmla="*/ 93 h 163"/>
                <a:gd name="T2" fmla="*/ 220 w 257"/>
                <a:gd name="T3" fmla="*/ 74 h 163"/>
                <a:gd name="T4" fmla="*/ 111 w 257"/>
                <a:gd name="T5" fmla="*/ 94 h 163"/>
                <a:gd name="T6" fmla="*/ 64 w 257"/>
                <a:gd name="T7" fmla="*/ 20 h 163"/>
                <a:gd name="T8" fmla="*/ 20 w 257"/>
                <a:gd name="T9" fmla="*/ 10 h 163"/>
                <a:gd name="T10" fmla="*/ 10 w 257"/>
                <a:gd name="T11" fmla="*/ 54 h 163"/>
                <a:gd name="T12" fmla="*/ 68 w 257"/>
                <a:gd name="T13" fmla="*/ 147 h 163"/>
                <a:gd name="T14" fmla="*/ 101 w 257"/>
                <a:gd name="T15" fmla="*/ 161 h 163"/>
                <a:gd name="T16" fmla="*/ 199 w 257"/>
                <a:gd name="T17" fmla="*/ 143 h 163"/>
                <a:gd name="T18" fmla="*/ 257 w 257"/>
                <a:gd name="T19" fmla="*/ 97 h 163"/>
                <a:gd name="T20" fmla="*/ 255 w 257"/>
                <a:gd name="T21" fmla="*/ 93 h 163"/>
                <a:gd name="T22" fmla="*/ 255 w 257"/>
                <a:gd name="T23" fmla="*/ 93 h 163"/>
                <a:gd name="T24" fmla="*/ 255 w 257"/>
                <a:gd name="T25" fmla="*/ 9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7" h="163">
                  <a:moveTo>
                    <a:pt x="255" y="93"/>
                  </a:moveTo>
                  <a:cubicBezTo>
                    <a:pt x="250" y="79"/>
                    <a:pt x="235" y="71"/>
                    <a:pt x="220" y="74"/>
                  </a:cubicBezTo>
                  <a:cubicBezTo>
                    <a:pt x="111" y="94"/>
                    <a:pt x="111" y="94"/>
                    <a:pt x="111" y="94"/>
                  </a:cubicBezTo>
                  <a:cubicBezTo>
                    <a:pt x="64" y="20"/>
                    <a:pt x="64" y="20"/>
                    <a:pt x="64" y="20"/>
                  </a:cubicBezTo>
                  <a:cubicBezTo>
                    <a:pt x="55" y="5"/>
                    <a:pt x="35" y="0"/>
                    <a:pt x="20" y="10"/>
                  </a:cubicBezTo>
                  <a:cubicBezTo>
                    <a:pt x="5" y="19"/>
                    <a:pt x="0" y="39"/>
                    <a:pt x="10" y="54"/>
                  </a:cubicBezTo>
                  <a:cubicBezTo>
                    <a:pt x="68" y="147"/>
                    <a:pt x="68" y="147"/>
                    <a:pt x="68" y="147"/>
                  </a:cubicBezTo>
                  <a:cubicBezTo>
                    <a:pt x="75" y="158"/>
                    <a:pt x="88" y="163"/>
                    <a:pt x="101" y="161"/>
                  </a:cubicBezTo>
                  <a:cubicBezTo>
                    <a:pt x="199" y="143"/>
                    <a:pt x="199" y="143"/>
                    <a:pt x="199" y="143"/>
                  </a:cubicBezTo>
                  <a:cubicBezTo>
                    <a:pt x="257" y="97"/>
                    <a:pt x="257" y="97"/>
                    <a:pt x="257" y="97"/>
                  </a:cubicBezTo>
                  <a:lnTo>
                    <a:pt x="255" y="93"/>
                  </a:lnTo>
                  <a:close/>
                  <a:moveTo>
                    <a:pt x="255" y="93"/>
                  </a:moveTo>
                  <a:cubicBezTo>
                    <a:pt x="255" y="93"/>
                    <a:pt x="255" y="93"/>
                    <a:pt x="255"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9" name="Freeform 88">
              <a:extLst>
                <a:ext uri="{FF2B5EF4-FFF2-40B4-BE49-F238E27FC236}">
                  <a16:creationId xmlns:a16="http://schemas.microsoft.com/office/drawing/2014/main" id="{5CC56361-5282-4175-AC00-11035176053B}"/>
                </a:ext>
              </a:extLst>
            </p:cNvPr>
            <p:cNvSpPr>
              <a:spLocks noEditPoints="1"/>
            </p:cNvSpPr>
            <p:nvPr/>
          </p:nvSpPr>
          <p:spPr bwMode="auto">
            <a:xfrm>
              <a:off x="3950" y="1460"/>
              <a:ext cx="305" cy="265"/>
            </a:xfrm>
            <a:custGeom>
              <a:avLst/>
              <a:gdLst>
                <a:gd name="T0" fmla="*/ 35 w 199"/>
                <a:gd name="T1" fmla="*/ 160 h 172"/>
                <a:gd name="T2" fmla="*/ 41 w 199"/>
                <a:gd name="T3" fmla="*/ 172 h 172"/>
                <a:gd name="T4" fmla="*/ 183 w 199"/>
                <a:gd name="T5" fmla="*/ 61 h 172"/>
                <a:gd name="T6" fmla="*/ 188 w 199"/>
                <a:gd name="T7" fmla="*/ 16 h 172"/>
                <a:gd name="T8" fmla="*/ 143 w 199"/>
                <a:gd name="T9" fmla="*/ 11 h 172"/>
                <a:gd name="T10" fmla="*/ 0 w 199"/>
                <a:gd name="T11" fmla="*/ 124 h 172"/>
                <a:gd name="T12" fmla="*/ 35 w 199"/>
                <a:gd name="T13" fmla="*/ 160 h 172"/>
                <a:gd name="T14" fmla="*/ 35 w 199"/>
                <a:gd name="T15" fmla="*/ 160 h 172"/>
                <a:gd name="T16" fmla="*/ 35 w 199"/>
                <a:gd name="T17" fmla="*/ 16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72">
                  <a:moveTo>
                    <a:pt x="35" y="160"/>
                  </a:moveTo>
                  <a:cubicBezTo>
                    <a:pt x="37" y="164"/>
                    <a:pt x="39" y="168"/>
                    <a:pt x="41" y="172"/>
                  </a:cubicBezTo>
                  <a:cubicBezTo>
                    <a:pt x="183" y="61"/>
                    <a:pt x="183" y="61"/>
                    <a:pt x="183" y="61"/>
                  </a:cubicBezTo>
                  <a:cubicBezTo>
                    <a:pt x="196" y="50"/>
                    <a:pt x="199" y="30"/>
                    <a:pt x="188" y="16"/>
                  </a:cubicBezTo>
                  <a:cubicBezTo>
                    <a:pt x="177" y="2"/>
                    <a:pt x="157" y="0"/>
                    <a:pt x="143" y="11"/>
                  </a:cubicBezTo>
                  <a:cubicBezTo>
                    <a:pt x="0" y="124"/>
                    <a:pt x="0" y="124"/>
                    <a:pt x="0" y="124"/>
                  </a:cubicBezTo>
                  <a:cubicBezTo>
                    <a:pt x="13" y="133"/>
                    <a:pt x="25" y="145"/>
                    <a:pt x="35" y="160"/>
                  </a:cubicBezTo>
                  <a:close/>
                  <a:moveTo>
                    <a:pt x="35" y="160"/>
                  </a:moveTo>
                  <a:cubicBezTo>
                    <a:pt x="35" y="160"/>
                    <a:pt x="35" y="160"/>
                    <a:pt x="35" y="16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0" name="Freeform 89">
              <a:extLst>
                <a:ext uri="{FF2B5EF4-FFF2-40B4-BE49-F238E27FC236}">
                  <a16:creationId xmlns:a16="http://schemas.microsoft.com/office/drawing/2014/main" id="{6D2CF4C3-0165-44F2-9C41-0D78466EB0B8}"/>
                </a:ext>
              </a:extLst>
            </p:cNvPr>
            <p:cNvSpPr>
              <a:spLocks noEditPoints="1"/>
            </p:cNvSpPr>
            <p:nvPr/>
          </p:nvSpPr>
          <p:spPr bwMode="auto">
            <a:xfrm>
              <a:off x="2725" y="1460"/>
              <a:ext cx="1228" cy="1812"/>
            </a:xfrm>
            <a:custGeom>
              <a:avLst/>
              <a:gdLst>
                <a:gd name="T0" fmla="*/ 279 w 800"/>
                <a:gd name="T1" fmla="*/ 569 h 1177"/>
                <a:gd name="T2" fmla="*/ 294 w 800"/>
                <a:gd name="T3" fmla="*/ 554 h 1177"/>
                <a:gd name="T4" fmla="*/ 309 w 800"/>
                <a:gd name="T5" fmla="*/ 569 h 1177"/>
                <a:gd name="T6" fmla="*/ 309 w 800"/>
                <a:gd name="T7" fmla="*/ 873 h 1177"/>
                <a:gd name="T8" fmla="*/ 409 w 800"/>
                <a:gd name="T9" fmla="*/ 846 h 1177"/>
                <a:gd name="T10" fmla="*/ 382 w 800"/>
                <a:gd name="T11" fmla="*/ 751 h 1177"/>
                <a:gd name="T12" fmla="*/ 448 w 800"/>
                <a:gd name="T13" fmla="*/ 609 h 1177"/>
                <a:gd name="T14" fmla="*/ 447 w 800"/>
                <a:gd name="T15" fmla="*/ 137 h 1177"/>
                <a:gd name="T16" fmla="*/ 459 w 800"/>
                <a:gd name="T17" fmla="*/ 125 h 1177"/>
                <a:gd name="T18" fmla="*/ 471 w 800"/>
                <a:gd name="T19" fmla="*/ 137 h 1177"/>
                <a:gd name="T20" fmla="*/ 472 w 800"/>
                <a:gd name="T21" fmla="*/ 348 h 1177"/>
                <a:gd name="T22" fmla="*/ 502 w 800"/>
                <a:gd name="T23" fmla="*/ 398 h 1177"/>
                <a:gd name="T24" fmla="*/ 560 w 800"/>
                <a:gd name="T25" fmla="*/ 397 h 1177"/>
                <a:gd name="T26" fmla="*/ 765 w 800"/>
                <a:gd name="T27" fmla="*/ 270 h 1177"/>
                <a:gd name="T28" fmla="*/ 783 w 800"/>
                <a:gd name="T29" fmla="*/ 190 h 1177"/>
                <a:gd name="T30" fmla="*/ 704 w 800"/>
                <a:gd name="T31" fmla="*/ 172 h 1177"/>
                <a:gd name="T32" fmla="*/ 587 w 800"/>
                <a:gd name="T33" fmla="*/ 244 h 1177"/>
                <a:gd name="T34" fmla="*/ 586 w 800"/>
                <a:gd name="T35" fmla="*/ 136 h 1177"/>
                <a:gd name="T36" fmla="*/ 450 w 800"/>
                <a:gd name="T37" fmla="*/ 0 h 1177"/>
                <a:gd name="T38" fmla="*/ 392 w 800"/>
                <a:gd name="T39" fmla="*/ 0 h 1177"/>
                <a:gd name="T40" fmla="*/ 348 w 800"/>
                <a:gd name="T41" fmla="*/ 116 h 1177"/>
                <a:gd name="T42" fmla="*/ 319 w 800"/>
                <a:gd name="T43" fmla="*/ 192 h 1177"/>
                <a:gd name="T44" fmla="*/ 336 w 800"/>
                <a:gd name="T45" fmla="*/ 111 h 1177"/>
                <a:gd name="T46" fmla="*/ 334 w 800"/>
                <a:gd name="T47" fmla="*/ 94 h 1177"/>
                <a:gd name="T48" fmla="*/ 310 w 800"/>
                <a:gd name="T49" fmla="*/ 51 h 1177"/>
                <a:gd name="T50" fmla="*/ 330 w 800"/>
                <a:gd name="T51" fmla="*/ 13 h 1177"/>
                <a:gd name="T52" fmla="*/ 330 w 800"/>
                <a:gd name="T53" fmla="*/ 4 h 1177"/>
                <a:gd name="T54" fmla="*/ 323 w 800"/>
                <a:gd name="T55" fmla="*/ 0 h 1177"/>
                <a:gd name="T56" fmla="*/ 266 w 800"/>
                <a:gd name="T57" fmla="*/ 0 h 1177"/>
                <a:gd name="T58" fmla="*/ 258 w 800"/>
                <a:gd name="T59" fmla="*/ 4 h 1177"/>
                <a:gd name="T60" fmla="*/ 258 w 800"/>
                <a:gd name="T61" fmla="*/ 13 h 1177"/>
                <a:gd name="T62" fmla="*/ 280 w 800"/>
                <a:gd name="T63" fmla="*/ 51 h 1177"/>
                <a:gd name="T64" fmla="*/ 256 w 800"/>
                <a:gd name="T65" fmla="*/ 94 h 1177"/>
                <a:gd name="T66" fmla="*/ 254 w 800"/>
                <a:gd name="T67" fmla="*/ 111 h 1177"/>
                <a:gd name="T68" fmla="*/ 269 w 800"/>
                <a:gd name="T69" fmla="*/ 192 h 1177"/>
                <a:gd name="T70" fmla="*/ 241 w 800"/>
                <a:gd name="T71" fmla="*/ 116 h 1177"/>
                <a:gd name="T72" fmla="*/ 197 w 800"/>
                <a:gd name="T73" fmla="*/ 0 h 1177"/>
                <a:gd name="T74" fmla="*/ 139 w 800"/>
                <a:gd name="T75" fmla="*/ 0 h 1177"/>
                <a:gd name="T76" fmla="*/ 2 w 800"/>
                <a:gd name="T77" fmla="*/ 136 h 1177"/>
                <a:gd name="T78" fmla="*/ 0 w 800"/>
                <a:gd name="T79" fmla="*/ 561 h 1177"/>
                <a:gd name="T80" fmla="*/ 57 w 800"/>
                <a:gd name="T81" fmla="*/ 619 h 1177"/>
                <a:gd name="T82" fmla="*/ 58 w 800"/>
                <a:gd name="T83" fmla="*/ 619 h 1177"/>
                <a:gd name="T84" fmla="*/ 116 w 800"/>
                <a:gd name="T85" fmla="*/ 561 h 1177"/>
                <a:gd name="T86" fmla="*/ 118 w 800"/>
                <a:gd name="T87" fmla="*/ 137 h 1177"/>
                <a:gd name="T88" fmla="*/ 129 w 800"/>
                <a:gd name="T89" fmla="*/ 125 h 1177"/>
                <a:gd name="T90" fmla="*/ 141 w 800"/>
                <a:gd name="T91" fmla="*/ 137 h 1177"/>
                <a:gd name="T92" fmla="*/ 141 w 800"/>
                <a:gd name="T93" fmla="*/ 1108 h 1177"/>
                <a:gd name="T94" fmla="*/ 207 w 800"/>
                <a:gd name="T95" fmla="*/ 1177 h 1177"/>
                <a:gd name="T96" fmla="*/ 208 w 800"/>
                <a:gd name="T97" fmla="*/ 1048 h 1177"/>
                <a:gd name="T98" fmla="*/ 279 w 800"/>
                <a:gd name="T99" fmla="*/ 895 h 1177"/>
                <a:gd name="T100" fmla="*/ 279 w 800"/>
                <a:gd name="T101" fmla="*/ 569 h 1177"/>
                <a:gd name="T102" fmla="*/ 279 w 800"/>
                <a:gd name="T103" fmla="*/ 569 h 1177"/>
                <a:gd name="T104" fmla="*/ 279 w 800"/>
                <a:gd name="T105" fmla="*/ 569 h 1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0" h="1177">
                  <a:moveTo>
                    <a:pt x="279" y="569"/>
                  </a:moveTo>
                  <a:cubicBezTo>
                    <a:pt x="279" y="560"/>
                    <a:pt x="286" y="554"/>
                    <a:pt x="294" y="554"/>
                  </a:cubicBezTo>
                  <a:cubicBezTo>
                    <a:pt x="303" y="554"/>
                    <a:pt x="309" y="560"/>
                    <a:pt x="309" y="569"/>
                  </a:cubicBezTo>
                  <a:cubicBezTo>
                    <a:pt x="309" y="873"/>
                    <a:pt x="309" y="873"/>
                    <a:pt x="309" y="873"/>
                  </a:cubicBezTo>
                  <a:cubicBezTo>
                    <a:pt x="339" y="856"/>
                    <a:pt x="373" y="847"/>
                    <a:pt x="409" y="846"/>
                  </a:cubicBezTo>
                  <a:cubicBezTo>
                    <a:pt x="392" y="818"/>
                    <a:pt x="382" y="786"/>
                    <a:pt x="382" y="751"/>
                  </a:cubicBezTo>
                  <a:cubicBezTo>
                    <a:pt x="382" y="694"/>
                    <a:pt x="408" y="643"/>
                    <a:pt x="448" y="609"/>
                  </a:cubicBezTo>
                  <a:cubicBezTo>
                    <a:pt x="448" y="609"/>
                    <a:pt x="447" y="571"/>
                    <a:pt x="447" y="137"/>
                  </a:cubicBezTo>
                  <a:cubicBezTo>
                    <a:pt x="447" y="130"/>
                    <a:pt x="452" y="125"/>
                    <a:pt x="459" y="125"/>
                  </a:cubicBezTo>
                  <a:cubicBezTo>
                    <a:pt x="465" y="125"/>
                    <a:pt x="471" y="130"/>
                    <a:pt x="471" y="137"/>
                  </a:cubicBezTo>
                  <a:cubicBezTo>
                    <a:pt x="471" y="192"/>
                    <a:pt x="472" y="313"/>
                    <a:pt x="472" y="348"/>
                  </a:cubicBezTo>
                  <a:cubicBezTo>
                    <a:pt x="472" y="369"/>
                    <a:pt x="483" y="388"/>
                    <a:pt x="502" y="398"/>
                  </a:cubicBezTo>
                  <a:cubicBezTo>
                    <a:pt x="520" y="408"/>
                    <a:pt x="542" y="408"/>
                    <a:pt x="560" y="397"/>
                  </a:cubicBezTo>
                  <a:cubicBezTo>
                    <a:pt x="765" y="270"/>
                    <a:pt x="765" y="270"/>
                    <a:pt x="765" y="270"/>
                  </a:cubicBezTo>
                  <a:cubicBezTo>
                    <a:pt x="792" y="253"/>
                    <a:pt x="800" y="217"/>
                    <a:pt x="783" y="190"/>
                  </a:cubicBezTo>
                  <a:cubicBezTo>
                    <a:pt x="767" y="163"/>
                    <a:pt x="731" y="155"/>
                    <a:pt x="704" y="172"/>
                  </a:cubicBezTo>
                  <a:cubicBezTo>
                    <a:pt x="587" y="244"/>
                    <a:pt x="587" y="244"/>
                    <a:pt x="587" y="244"/>
                  </a:cubicBezTo>
                  <a:cubicBezTo>
                    <a:pt x="587" y="206"/>
                    <a:pt x="587" y="176"/>
                    <a:pt x="586" y="136"/>
                  </a:cubicBezTo>
                  <a:cubicBezTo>
                    <a:pt x="586" y="61"/>
                    <a:pt x="525" y="0"/>
                    <a:pt x="450" y="0"/>
                  </a:cubicBezTo>
                  <a:cubicBezTo>
                    <a:pt x="392" y="0"/>
                    <a:pt x="392" y="0"/>
                    <a:pt x="392" y="0"/>
                  </a:cubicBezTo>
                  <a:cubicBezTo>
                    <a:pt x="348" y="116"/>
                    <a:pt x="348" y="116"/>
                    <a:pt x="348" y="116"/>
                  </a:cubicBezTo>
                  <a:cubicBezTo>
                    <a:pt x="319" y="192"/>
                    <a:pt x="319" y="192"/>
                    <a:pt x="319" y="192"/>
                  </a:cubicBezTo>
                  <a:cubicBezTo>
                    <a:pt x="336" y="111"/>
                    <a:pt x="336" y="111"/>
                    <a:pt x="336" y="111"/>
                  </a:cubicBezTo>
                  <a:cubicBezTo>
                    <a:pt x="337" y="105"/>
                    <a:pt x="336" y="99"/>
                    <a:pt x="334" y="94"/>
                  </a:cubicBezTo>
                  <a:cubicBezTo>
                    <a:pt x="310" y="51"/>
                    <a:pt x="310" y="51"/>
                    <a:pt x="310" y="51"/>
                  </a:cubicBezTo>
                  <a:cubicBezTo>
                    <a:pt x="330" y="13"/>
                    <a:pt x="330" y="13"/>
                    <a:pt x="330" y="13"/>
                  </a:cubicBezTo>
                  <a:cubicBezTo>
                    <a:pt x="332" y="10"/>
                    <a:pt x="332" y="7"/>
                    <a:pt x="330" y="4"/>
                  </a:cubicBezTo>
                  <a:cubicBezTo>
                    <a:pt x="329" y="2"/>
                    <a:pt x="326" y="0"/>
                    <a:pt x="323" y="0"/>
                  </a:cubicBezTo>
                  <a:cubicBezTo>
                    <a:pt x="266" y="0"/>
                    <a:pt x="266" y="0"/>
                    <a:pt x="266" y="0"/>
                  </a:cubicBezTo>
                  <a:cubicBezTo>
                    <a:pt x="263" y="0"/>
                    <a:pt x="260" y="2"/>
                    <a:pt x="258" y="4"/>
                  </a:cubicBezTo>
                  <a:cubicBezTo>
                    <a:pt x="257" y="7"/>
                    <a:pt x="257" y="10"/>
                    <a:pt x="258" y="13"/>
                  </a:cubicBezTo>
                  <a:cubicBezTo>
                    <a:pt x="280" y="51"/>
                    <a:pt x="280" y="51"/>
                    <a:pt x="280" y="51"/>
                  </a:cubicBezTo>
                  <a:cubicBezTo>
                    <a:pt x="256" y="94"/>
                    <a:pt x="256" y="94"/>
                    <a:pt x="256" y="94"/>
                  </a:cubicBezTo>
                  <a:cubicBezTo>
                    <a:pt x="253" y="99"/>
                    <a:pt x="252" y="105"/>
                    <a:pt x="254" y="111"/>
                  </a:cubicBezTo>
                  <a:cubicBezTo>
                    <a:pt x="269" y="192"/>
                    <a:pt x="269" y="192"/>
                    <a:pt x="269" y="192"/>
                  </a:cubicBezTo>
                  <a:cubicBezTo>
                    <a:pt x="241" y="116"/>
                    <a:pt x="241" y="116"/>
                    <a:pt x="241" y="116"/>
                  </a:cubicBezTo>
                  <a:cubicBezTo>
                    <a:pt x="197" y="0"/>
                    <a:pt x="197" y="0"/>
                    <a:pt x="197" y="0"/>
                  </a:cubicBezTo>
                  <a:cubicBezTo>
                    <a:pt x="139" y="0"/>
                    <a:pt x="139" y="0"/>
                    <a:pt x="139" y="0"/>
                  </a:cubicBezTo>
                  <a:cubicBezTo>
                    <a:pt x="64" y="0"/>
                    <a:pt x="3" y="61"/>
                    <a:pt x="2" y="136"/>
                  </a:cubicBezTo>
                  <a:cubicBezTo>
                    <a:pt x="0" y="561"/>
                    <a:pt x="0" y="561"/>
                    <a:pt x="0" y="561"/>
                  </a:cubicBezTo>
                  <a:cubicBezTo>
                    <a:pt x="0" y="592"/>
                    <a:pt x="26" y="618"/>
                    <a:pt x="57" y="619"/>
                  </a:cubicBezTo>
                  <a:cubicBezTo>
                    <a:pt x="58" y="619"/>
                    <a:pt x="58" y="619"/>
                    <a:pt x="58" y="619"/>
                  </a:cubicBezTo>
                  <a:cubicBezTo>
                    <a:pt x="90" y="619"/>
                    <a:pt x="115" y="593"/>
                    <a:pt x="116" y="561"/>
                  </a:cubicBezTo>
                  <a:cubicBezTo>
                    <a:pt x="118" y="137"/>
                    <a:pt x="118" y="137"/>
                    <a:pt x="118" y="137"/>
                  </a:cubicBezTo>
                  <a:cubicBezTo>
                    <a:pt x="118" y="130"/>
                    <a:pt x="123" y="125"/>
                    <a:pt x="129" y="125"/>
                  </a:cubicBezTo>
                  <a:cubicBezTo>
                    <a:pt x="135" y="125"/>
                    <a:pt x="141" y="130"/>
                    <a:pt x="141" y="137"/>
                  </a:cubicBezTo>
                  <a:cubicBezTo>
                    <a:pt x="141" y="1108"/>
                    <a:pt x="141" y="1108"/>
                    <a:pt x="141" y="1108"/>
                  </a:cubicBezTo>
                  <a:cubicBezTo>
                    <a:pt x="141" y="1145"/>
                    <a:pt x="170" y="1176"/>
                    <a:pt x="207" y="1177"/>
                  </a:cubicBezTo>
                  <a:cubicBezTo>
                    <a:pt x="208" y="1048"/>
                    <a:pt x="208" y="1048"/>
                    <a:pt x="208" y="1048"/>
                  </a:cubicBezTo>
                  <a:cubicBezTo>
                    <a:pt x="208" y="986"/>
                    <a:pt x="236" y="932"/>
                    <a:pt x="279" y="895"/>
                  </a:cubicBezTo>
                  <a:lnTo>
                    <a:pt x="279" y="569"/>
                  </a:lnTo>
                  <a:close/>
                  <a:moveTo>
                    <a:pt x="279" y="569"/>
                  </a:moveTo>
                  <a:cubicBezTo>
                    <a:pt x="279" y="569"/>
                    <a:pt x="279" y="569"/>
                    <a:pt x="279" y="5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1" name="Freeform 90">
              <a:extLst>
                <a:ext uri="{FF2B5EF4-FFF2-40B4-BE49-F238E27FC236}">
                  <a16:creationId xmlns:a16="http://schemas.microsoft.com/office/drawing/2014/main" id="{23F80E57-D474-4ECC-BAE6-0742AC0D6543}"/>
                </a:ext>
              </a:extLst>
            </p:cNvPr>
            <p:cNvSpPr>
              <a:spLocks noEditPoints="1"/>
            </p:cNvSpPr>
            <p:nvPr/>
          </p:nvSpPr>
          <p:spPr bwMode="auto">
            <a:xfrm>
              <a:off x="2993" y="1033"/>
              <a:ext cx="367" cy="369"/>
            </a:xfrm>
            <a:custGeom>
              <a:avLst/>
              <a:gdLst>
                <a:gd name="T0" fmla="*/ 239 w 239"/>
                <a:gd name="T1" fmla="*/ 120 h 240"/>
                <a:gd name="T2" fmla="*/ 119 w 239"/>
                <a:gd name="T3" fmla="*/ 240 h 240"/>
                <a:gd name="T4" fmla="*/ 0 w 239"/>
                <a:gd name="T5" fmla="*/ 120 h 240"/>
                <a:gd name="T6" fmla="*/ 119 w 239"/>
                <a:gd name="T7" fmla="*/ 0 h 240"/>
                <a:gd name="T8" fmla="*/ 239 w 239"/>
                <a:gd name="T9" fmla="*/ 120 h 240"/>
                <a:gd name="T10" fmla="*/ 239 w 239"/>
                <a:gd name="T11" fmla="*/ 120 h 240"/>
                <a:gd name="T12" fmla="*/ 239 w 239"/>
                <a:gd name="T13" fmla="*/ 120 h 240"/>
              </a:gdLst>
              <a:ahLst/>
              <a:cxnLst>
                <a:cxn ang="0">
                  <a:pos x="T0" y="T1"/>
                </a:cxn>
                <a:cxn ang="0">
                  <a:pos x="T2" y="T3"/>
                </a:cxn>
                <a:cxn ang="0">
                  <a:pos x="T4" y="T5"/>
                </a:cxn>
                <a:cxn ang="0">
                  <a:pos x="T6" y="T7"/>
                </a:cxn>
                <a:cxn ang="0">
                  <a:pos x="T8" y="T9"/>
                </a:cxn>
                <a:cxn ang="0">
                  <a:pos x="T10" y="T11"/>
                </a:cxn>
                <a:cxn ang="0">
                  <a:pos x="T12" y="T13"/>
                </a:cxn>
              </a:cxnLst>
              <a:rect l="0" t="0" r="r" b="b"/>
              <a:pathLst>
                <a:path w="239" h="240">
                  <a:moveTo>
                    <a:pt x="239" y="120"/>
                  </a:moveTo>
                  <a:cubicBezTo>
                    <a:pt x="239" y="186"/>
                    <a:pt x="185" y="240"/>
                    <a:pt x="119" y="240"/>
                  </a:cubicBezTo>
                  <a:cubicBezTo>
                    <a:pt x="53" y="240"/>
                    <a:pt x="0" y="186"/>
                    <a:pt x="0" y="120"/>
                  </a:cubicBezTo>
                  <a:cubicBezTo>
                    <a:pt x="0" y="54"/>
                    <a:pt x="53" y="0"/>
                    <a:pt x="119" y="0"/>
                  </a:cubicBezTo>
                  <a:cubicBezTo>
                    <a:pt x="185" y="0"/>
                    <a:pt x="239" y="54"/>
                    <a:pt x="239" y="120"/>
                  </a:cubicBezTo>
                  <a:close/>
                  <a:moveTo>
                    <a:pt x="239" y="120"/>
                  </a:moveTo>
                  <a:cubicBezTo>
                    <a:pt x="239" y="120"/>
                    <a:pt x="239" y="120"/>
                    <a:pt x="239"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2" name="Freeform 91">
              <a:extLst>
                <a:ext uri="{FF2B5EF4-FFF2-40B4-BE49-F238E27FC236}">
                  <a16:creationId xmlns:a16="http://schemas.microsoft.com/office/drawing/2014/main" id="{C821BF94-3376-4937-9733-B09F043A4F58}"/>
                </a:ext>
              </a:extLst>
            </p:cNvPr>
            <p:cNvSpPr>
              <a:spLocks noEditPoints="1"/>
            </p:cNvSpPr>
            <p:nvPr/>
          </p:nvSpPr>
          <p:spPr bwMode="auto">
            <a:xfrm>
              <a:off x="4315" y="2432"/>
              <a:ext cx="372" cy="372"/>
            </a:xfrm>
            <a:custGeom>
              <a:avLst/>
              <a:gdLst>
                <a:gd name="T0" fmla="*/ 242 w 242"/>
                <a:gd name="T1" fmla="*/ 121 h 242"/>
                <a:gd name="T2" fmla="*/ 121 w 242"/>
                <a:gd name="T3" fmla="*/ 242 h 242"/>
                <a:gd name="T4" fmla="*/ 0 w 242"/>
                <a:gd name="T5" fmla="*/ 121 h 242"/>
                <a:gd name="T6" fmla="*/ 121 w 242"/>
                <a:gd name="T7" fmla="*/ 0 h 242"/>
                <a:gd name="T8" fmla="*/ 242 w 242"/>
                <a:gd name="T9" fmla="*/ 121 h 242"/>
                <a:gd name="T10" fmla="*/ 242 w 242"/>
                <a:gd name="T11" fmla="*/ 121 h 242"/>
                <a:gd name="T12" fmla="*/ 242 w 242"/>
                <a:gd name="T13" fmla="*/ 121 h 242"/>
              </a:gdLst>
              <a:ahLst/>
              <a:cxnLst>
                <a:cxn ang="0">
                  <a:pos x="T0" y="T1"/>
                </a:cxn>
                <a:cxn ang="0">
                  <a:pos x="T2" y="T3"/>
                </a:cxn>
                <a:cxn ang="0">
                  <a:pos x="T4" y="T5"/>
                </a:cxn>
                <a:cxn ang="0">
                  <a:pos x="T6" y="T7"/>
                </a:cxn>
                <a:cxn ang="0">
                  <a:pos x="T8" y="T9"/>
                </a:cxn>
                <a:cxn ang="0">
                  <a:pos x="T10" y="T11"/>
                </a:cxn>
                <a:cxn ang="0">
                  <a:pos x="T12" y="T13"/>
                </a:cxn>
              </a:cxnLst>
              <a:rect l="0" t="0" r="r" b="b"/>
              <a:pathLst>
                <a:path w="242" h="242">
                  <a:moveTo>
                    <a:pt x="242" y="121"/>
                  </a:moveTo>
                  <a:cubicBezTo>
                    <a:pt x="242" y="188"/>
                    <a:pt x="188" y="242"/>
                    <a:pt x="121" y="242"/>
                  </a:cubicBezTo>
                  <a:cubicBezTo>
                    <a:pt x="54" y="242"/>
                    <a:pt x="0" y="188"/>
                    <a:pt x="0" y="121"/>
                  </a:cubicBezTo>
                  <a:cubicBezTo>
                    <a:pt x="0" y="54"/>
                    <a:pt x="54" y="0"/>
                    <a:pt x="121" y="0"/>
                  </a:cubicBezTo>
                  <a:cubicBezTo>
                    <a:pt x="188" y="0"/>
                    <a:pt x="242" y="54"/>
                    <a:pt x="242" y="121"/>
                  </a:cubicBezTo>
                  <a:close/>
                  <a:moveTo>
                    <a:pt x="242" y="121"/>
                  </a:moveTo>
                  <a:cubicBezTo>
                    <a:pt x="242" y="121"/>
                    <a:pt x="242" y="121"/>
                    <a:pt x="242" y="1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3" name="Freeform 92">
              <a:extLst>
                <a:ext uri="{FF2B5EF4-FFF2-40B4-BE49-F238E27FC236}">
                  <a16:creationId xmlns:a16="http://schemas.microsoft.com/office/drawing/2014/main" id="{99CED31B-C193-45F8-9016-5EF0DE795FBE}"/>
                </a:ext>
              </a:extLst>
            </p:cNvPr>
            <p:cNvSpPr>
              <a:spLocks noEditPoints="1"/>
            </p:cNvSpPr>
            <p:nvPr/>
          </p:nvSpPr>
          <p:spPr bwMode="auto">
            <a:xfrm>
              <a:off x="3141" y="2861"/>
              <a:ext cx="1813" cy="423"/>
            </a:xfrm>
            <a:custGeom>
              <a:avLst/>
              <a:gdLst>
                <a:gd name="T0" fmla="*/ 1181 w 1181"/>
                <a:gd name="T1" fmla="*/ 139 h 275"/>
                <a:gd name="T2" fmla="*/ 1042 w 1181"/>
                <a:gd name="T3" fmla="*/ 2 h 275"/>
                <a:gd name="T4" fmla="*/ 728 w 1181"/>
                <a:gd name="T5" fmla="*/ 2 h 275"/>
                <a:gd name="T6" fmla="*/ 591 w 1181"/>
                <a:gd name="T7" fmla="*/ 126 h 275"/>
                <a:gd name="T8" fmla="*/ 453 w 1181"/>
                <a:gd name="T9" fmla="*/ 0 h 275"/>
                <a:gd name="T10" fmla="*/ 139 w 1181"/>
                <a:gd name="T11" fmla="*/ 0 h 275"/>
                <a:gd name="T12" fmla="*/ 1 w 1181"/>
                <a:gd name="T13" fmla="*/ 138 h 275"/>
                <a:gd name="T14" fmla="*/ 0 w 1181"/>
                <a:gd name="T15" fmla="*/ 275 h 275"/>
                <a:gd name="T16" fmla="*/ 117 w 1181"/>
                <a:gd name="T17" fmla="*/ 275 h 275"/>
                <a:gd name="T18" fmla="*/ 118 w 1181"/>
                <a:gd name="T19" fmla="*/ 139 h 275"/>
                <a:gd name="T20" fmla="*/ 129 w 1181"/>
                <a:gd name="T21" fmla="*/ 127 h 275"/>
                <a:gd name="T22" fmla="*/ 140 w 1181"/>
                <a:gd name="T23" fmla="*/ 139 h 275"/>
                <a:gd name="T24" fmla="*/ 140 w 1181"/>
                <a:gd name="T25" fmla="*/ 275 h 275"/>
                <a:gd name="T26" fmla="*/ 450 w 1181"/>
                <a:gd name="T27" fmla="*/ 275 h 275"/>
                <a:gd name="T28" fmla="*/ 450 w 1181"/>
                <a:gd name="T29" fmla="*/ 138 h 275"/>
                <a:gd name="T30" fmla="*/ 462 w 1181"/>
                <a:gd name="T31" fmla="*/ 126 h 275"/>
                <a:gd name="T32" fmla="*/ 474 w 1181"/>
                <a:gd name="T33" fmla="*/ 138 h 275"/>
                <a:gd name="T34" fmla="*/ 474 w 1181"/>
                <a:gd name="T35" fmla="*/ 139 h 275"/>
                <a:gd name="T36" fmla="*/ 475 w 1181"/>
                <a:gd name="T37" fmla="*/ 275 h 275"/>
                <a:gd name="T38" fmla="*/ 706 w 1181"/>
                <a:gd name="T39" fmla="*/ 275 h 275"/>
                <a:gd name="T40" fmla="*/ 707 w 1181"/>
                <a:gd name="T41" fmla="*/ 140 h 275"/>
                <a:gd name="T42" fmla="*/ 718 w 1181"/>
                <a:gd name="T43" fmla="*/ 129 h 275"/>
                <a:gd name="T44" fmla="*/ 729 w 1181"/>
                <a:gd name="T45" fmla="*/ 140 h 275"/>
                <a:gd name="T46" fmla="*/ 729 w 1181"/>
                <a:gd name="T47" fmla="*/ 275 h 275"/>
                <a:gd name="T48" fmla="*/ 1039 w 1181"/>
                <a:gd name="T49" fmla="*/ 275 h 275"/>
                <a:gd name="T50" fmla="*/ 1039 w 1181"/>
                <a:gd name="T51" fmla="*/ 141 h 275"/>
                <a:gd name="T52" fmla="*/ 1051 w 1181"/>
                <a:gd name="T53" fmla="*/ 129 h 275"/>
                <a:gd name="T54" fmla="*/ 1064 w 1181"/>
                <a:gd name="T55" fmla="*/ 140 h 275"/>
                <a:gd name="T56" fmla="*/ 1064 w 1181"/>
                <a:gd name="T57" fmla="*/ 140 h 275"/>
                <a:gd name="T58" fmla="*/ 1064 w 1181"/>
                <a:gd name="T59" fmla="*/ 275 h 275"/>
                <a:gd name="T60" fmla="*/ 1181 w 1181"/>
                <a:gd name="T61" fmla="*/ 275 h 275"/>
                <a:gd name="T62" fmla="*/ 1181 w 1181"/>
                <a:gd name="T63" fmla="*/ 139 h 275"/>
                <a:gd name="T64" fmla="*/ 1181 w 1181"/>
                <a:gd name="T65" fmla="*/ 139 h 275"/>
                <a:gd name="T66" fmla="*/ 1181 w 1181"/>
                <a:gd name="T67" fmla="*/ 13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1" h="275">
                  <a:moveTo>
                    <a:pt x="1181" y="139"/>
                  </a:moveTo>
                  <a:cubicBezTo>
                    <a:pt x="1180" y="64"/>
                    <a:pt x="1118" y="2"/>
                    <a:pt x="1042" y="2"/>
                  </a:cubicBezTo>
                  <a:cubicBezTo>
                    <a:pt x="728" y="2"/>
                    <a:pt x="728" y="2"/>
                    <a:pt x="728" y="2"/>
                  </a:cubicBezTo>
                  <a:cubicBezTo>
                    <a:pt x="657" y="2"/>
                    <a:pt x="598" y="57"/>
                    <a:pt x="591" y="126"/>
                  </a:cubicBezTo>
                  <a:cubicBezTo>
                    <a:pt x="584" y="55"/>
                    <a:pt x="524" y="0"/>
                    <a:pt x="453" y="0"/>
                  </a:cubicBezTo>
                  <a:cubicBezTo>
                    <a:pt x="139" y="0"/>
                    <a:pt x="139" y="0"/>
                    <a:pt x="139" y="0"/>
                  </a:cubicBezTo>
                  <a:cubicBezTo>
                    <a:pt x="63" y="0"/>
                    <a:pt x="1" y="62"/>
                    <a:pt x="1" y="138"/>
                  </a:cubicBezTo>
                  <a:cubicBezTo>
                    <a:pt x="0" y="275"/>
                    <a:pt x="0" y="275"/>
                    <a:pt x="0" y="275"/>
                  </a:cubicBezTo>
                  <a:cubicBezTo>
                    <a:pt x="117" y="275"/>
                    <a:pt x="117" y="275"/>
                    <a:pt x="117" y="275"/>
                  </a:cubicBezTo>
                  <a:cubicBezTo>
                    <a:pt x="118" y="139"/>
                    <a:pt x="118" y="139"/>
                    <a:pt x="118" y="139"/>
                  </a:cubicBezTo>
                  <a:cubicBezTo>
                    <a:pt x="118" y="132"/>
                    <a:pt x="123" y="127"/>
                    <a:pt x="129" y="127"/>
                  </a:cubicBezTo>
                  <a:cubicBezTo>
                    <a:pt x="135" y="127"/>
                    <a:pt x="140" y="133"/>
                    <a:pt x="140" y="139"/>
                  </a:cubicBezTo>
                  <a:cubicBezTo>
                    <a:pt x="140" y="275"/>
                    <a:pt x="140" y="275"/>
                    <a:pt x="140" y="275"/>
                  </a:cubicBezTo>
                  <a:cubicBezTo>
                    <a:pt x="450" y="275"/>
                    <a:pt x="450" y="275"/>
                    <a:pt x="450" y="275"/>
                  </a:cubicBezTo>
                  <a:cubicBezTo>
                    <a:pt x="450" y="138"/>
                    <a:pt x="450" y="138"/>
                    <a:pt x="450" y="138"/>
                  </a:cubicBezTo>
                  <a:cubicBezTo>
                    <a:pt x="450" y="132"/>
                    <a:pt x="455" y="126"/>
                    <a:pt x="462" y="126"/>
                  </a:cubicBezTo>
                  <a:cubicBezTo>
                    <a:pt x="469" y="126"/>
                    <a:pt x="474" y="132"/>
                    <a:pt x="474" y="138"/>
                  </a:cubicBezTo>
                  <a:cubicBezTo>
                    <a:pt x="474" y="138"/>
                    <a:pt x="474" y="139"/>
                    <a:pt x="474" y="139"/>
                  </a:cubicBezTo>
                  <a:cubicBezTo>
                    <a:pt x="475" y="275"/>
                    <a:pt x="475" y="275"/>
                    <a:pt x="475" y="275"/>
                  </a:cubicBezTo>
                  <a:cubicBezTo>
                    <a:pt x="706" y="275"/>
                    <a:pt x="706" y="275"/>
                    <a:pt x="706" y="275"/>
                  </a:cubicBezTo>
                  <a:cubicBezTo>
                    <a:pt x="707" y="140"/>
                    <a:pt x="707" y="140"/>
                    <a:pt x="707" y="140"/>
                  </a:cubicBezTo>
                  <a:cubicBezTo>
                    <a:pt x="707" y="134"/>
                    <a:pt x="712" y="129"/>
                    <a:pt x="718" y="129"/>
                  </a:cubicBezTo>
                  <a:cubicBezTo>
                    <a:pt x="724" y="129"/>
                    <a:pt x="729" y="134"/>
                    <a:pt x="729" y="140"/>
                  </a:cubicBezTo>
                  <a:cubicBezTo>
                    <a:pt x="729" y="275"/>
                    <a:pt x="729" y="275"/>
                    <a:pt x="729" y="275"/>
                  </a:cubicBezTo>
                  <a:cubicBezTo>
                    <a:pt x="1039" y="275"/>
                    <a:pt x="1039" y="275"/>
                    <a:pt x="1039" y="275"/>
                  </a:cubicBezTo>
                  <a:cubicBezTo>
                    <a:pt x="1039" y="141"/>
                    <a:pt x="1039" y="141"/>
                    <a:pt x="1039" y="141"/>
                  </a:cubicBezTo>
                  <a:cubicBezTo>
                    <a:pt x="1039" y="135"/>
                    <a:pt x="1044" y="129"/>
                    <a:pt x="1051" y="129"/>
                  </a:cubicBezTo>
                  <a:cubicBezTo>
                    <a:pt x="1057" y="129"/>
                    <a:pt x="1063" y="133"/>
                    <a:pt x="1064" y="140"/>
                  </a:cubicBezTo>
                  <a:cubicBezTo>
                    <a:pt x="1064" y="140"/>
                    <a:pt x="1064" y="140"/>
                    <a:pt x="1064" y="140"/>
                  </a:cubicBezTo>
                  <a:cubicBezTo>
                    <a:pt x="1064" y="275"/>
                    <a:pt x="1064" y="275"/>
                    <a:pt x="1064" y="275"/>
                  </a:cubicBezTo>
                  <a:cubicBezTo>
                    <a:pt x="1181" y="275"/>
                    <a:pt x="1181" y="275"/>
                    <a:pt x="1181" y="275"/>
                  </a:cubicBezTo>
                  <a:lnTo>
                    <a:pt x="1181" y="139"/>
                  </a:lnTo>
                  <a:close/>
                  <a:moveTo>
                    <a:pt x="1181" y="139"/>
                  </a:moveTo>
                  <a:cubicBezTo>
                    <a:pt x="1181" y="139"/>
                    <a:pt x="1181" y="139"/>
                    <a:pt x="1181" y="1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4" name="Freeform 93">
              <a:extLst>
                <a:ext uri="{FF2B5EF4-FFF2-40B4-BE49-F238E27FC236}">
                  <a16:creationId xmlns:a16="http://schemas.microsoft.com/office/drawing/2014/main" id="{80A94439-7880-4603-8F1A-820176036B80}"/>
                </a:ext>
              </a:extLst>
            </p:cNvPr>
            <p:cNvSpPr>
              <a:spLocks noEditPoints="1"/>
            </p:cNvSpPr>
            <p:nvPr/>
          </p:nvSpPr>
          <p:spPr bwMode="auto">
            <a:xfrm>
              <a:off x="3406" y="2429"/>
              <a:ext cx="381" cy="374"/>
            </a:xfrm>
            <a:custGeom>
              <a:avLst/>
              <a:gdLst>
                <a:gd name="T0" fmla="*/ 123 w 248"/>
                <a:gd name="T1" fmla="*/ 0 h 243"/>
                <a:gd name="T2" fmla="*/ 2 w 248"/>
                <a:gd name="T3" fmla="*/ 115 h 243"/>
                <a:gd name="T4" fmla="*/ 49 w 248"/>
                <a:gd name="T5" fmla="*/ 217 h 243"/>
                <a:gd name="T6" fmla="*/ 123 w 248"/>
                <a:gd name="T7" fmla="*/ 243 h 243"/>
                <a:gd name="T8" fmla="*/ 244 w 248"/>
                <a:gd name="T9" fmla="*/ 115 h 243"/>
                <a:gd name="T10" fmla="*/ 123 w 248"/>
                <a:gd name="T11" fmla="*/ 0 h 243"/>
                <a:gd name="T12" fmla="*/ 123 w 248"/>
                <a:gd name="T13" fmla="*/ 0 h 243"/>
                <a:gd name="T14" fmla="*/ 123 w 248"/>
                <a:gd name="T15" fmla="*/ 0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243">
                  <a:moveTo>
                    <a:pt x="123" y="0"/>
                  </a:moveTo>
                  <a:cubicBezTo>
                    <a:pt x="58" y="0"/>
                    <a:pt x="6" y="52"/>
                    <a:pt x="2" y="115"/>
                  </a:cubicBezTo>
                  <a:cubicBezTo>
                    <a:pt x="0" y="154"/>
                    <a:pt x="17" y="192"/>
                    <a:pt x="49" y="217"/>
                  </a:cubicBezTo>
                  <a:cubicBezTo>
                    <a:pt x="70" y="233"/>
                    <a:pt x="95" y="243"/>
                    <a:pt x="123" y="243"/>
                  </a:cubicBezTo>
                  <a:cubicBezTo>
                    <a:pt x="192" y="243"/>
                    <a:pt x="248" y="185"/>
                    <a:pt x="244" y="115"/>
                  </a:cubicBezTo>
                  <a:cubicBezTo>
                    <a:pt x="241" y="51"/>
                    <a:pt x="188" y="0"/>
                    <a:pt x="123" y="0"/>
                  </a:cubicBezTo>
                  <a:close/>
                  <a:moveTo>
                    <a:pt x="123" y="0"/>
                  </a:moveTo>
                  <a:cubicBezTo>
                    <a:pt x="123" y="0"/>
                    <a:pt x="123" y="0"/>
                    <a:pt x="1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523437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318EE-500D-F148-90FD-23CEACB5AA5E}"/>
              </a:ext>
            </a:extLst>
          </p:cNvPr>
          <p:cNvSpPr>
            <a:spLocks noGrp="1"/>
          </p:cNvSpPr>
          <p:nvPr>
            <p:ph type="title"/>
          </p:nvPr>
        </p:nvSpPr>
        <p:spPr>
          <a:xfrm>
            <a:off x="4380588" y="320040"/>
            <a:ext cx="6766078" cy="4927601"/>
          </a:xfrm>
        </p:spPr>
        <p:txBody>
          <a:bodyPr vert="horz" lIns="91440" tIns="45720" rIns="91440" bIns="45720" rtlCol="0" anchor="ctr">
            <a:normAutofit fontScale="90000"/>
          </a:bodyPr>
          <a:lstStyle/>
          <a:p>
            <a:pPr marL="285750" indent="-285750">
              <a:buFont typeface="Wingdings" pitchFamily="2" charset="2"/>
              <a:buChar char="Ø"/>
            </a:pPr>
            <a:br>
              <a:rPr lang="en-US" sz="1400" kern="1200" dirty="0">
                <a:solidFill>
                  <a:schemeClr val="tx1">
                    <a:lumMod val="85000"/>
                    <a:lumOff val="15000"/>
                  </a:schemeClr>
                </a:solidFill>
                <a:latin typeface="+mj-lt"/>
                <a:ea typeface="+mj-ea"/>
                <a:cs typeface="+mj-cs"/>
              </a:rPr>
            </a:br>
            <a:br>
              <a:rPr lang="en-US" sz="1400" kern="1200" dirty="0">
                <a:solidFill>
                  <a:schemeClr val="tx1">
                    <a:lumMod val="85000"/>
                    <a:lumOff val="15000"/>
                  </a:schemeClr>
                </a:solidFill>
                <a:latin typeface="+mj-lt"/>
                <a:ea typeface="+mj-ea"/>
                <a:cs typeface="+mj-cs"/>
              </a:rPr>
            </a:br>
            <a:br>
              <a:rPr lang="en-US" sz="1400" kern="1200" dirty="0">
                <a:solidFill>
                  <a:schemeClr val="tx1">
                    <a:lumMod val="85000"/>
                    <a:lumOff val="15000"/>
                  </a:schemeClr>
                </a:solidFill>
                <a:latin typeface="+mj-lt"/>
                <a:ea typeface="+mj-ea"/>
                <a:cs typeface="+mj-cs"/>
              </a:rPr>
            </a:br>
            <a:br>
              <a:rPr lang="en-US" sz="1400" kern="1200" dirty="0">
                <a:solidFill>
                  <a:schemeClr val="tx1">
                    <a:lumMod val="85000"/>
                    <a:lumOff val="15000"/>
                  </a:schemeClr>
                </a:solidFill>
                <a:latin typeface="+mj-lt"/>
                <a:ea typeface="+mj-ea"/>
                <a:cs typeface="+mj-cs"/>
              </a:rPr>
            </a:br>
            <a:br>
              <a:rPr lang="en-US" sz="1400" kern="1200" dirty="0">
                <a:solidFill>
                  <a:schemeClr val="tx1">
                    <a:lumMod val="85000"/>
                    <a:lumOff val="15000"/>
                  </a:schemeClr>
                </a:solidFill>
                <a:latin typeface="+mj-lt"/>
                <a:ea typeface="+mj-ea"/>
                <a:cs typeface="+mj-cs"/>
              </a:rPr>
            </a:br>
            <a:br>
              <a:rPr lang="en-US" sz="1400" kern="1200" dirty="0">
                <a:solidFill>
                  <a:schemeClr val="tx1">
                    <a:lumMod val="85000"/>
                    <a:lumOff val="15000"/>
                  </a:schemeClr>
                </a:solidFill>
                <a:latin typeface="+mj-lt"/>
                <a:ea typeface="+mj-ea"/>
                <a:cs typeface="+mj-cs"/>
              </a:rPr>
            </a:br>
            <a:br>
              <a:rPr lang="en-US" sz="1400" kern="1200" dirty="0">
                <a:solidFill>
                  <a:schemeClr val="tx1">
                    <a:lumMod val="85000"/>
                    <a:lumOff val="15000"/>
                  </a:schemeClr>
                </a:solidFill>
                <a:latin typeface="+mj-lt"/>
                <a:ea typeface="+mj-ea"/>
                <a:cs typeface="+mj-cs"/>
              </a:rPr>
            </a:br>
            <a:br>
              <a:rPr lang="en-US" sz="1400" kern="1200" dirty="0">
                <a:solidFill>
                  <a:schemeClr val="tx1">
                    <a:lumMod val="85000"/>
                    <a:lumOff val="15000"/>
                  </a:schemeClr>
                </a:solidFill>
                <a:latin typeface="+mj-lt"/>
                <a:ea typeface="+mj-ea"/>
                <a:cs typeface="+mj-cs"/>
              </a:rPr>
            </a:br>
            <a:br>
              <a:rPr lang="en-US" sz="2700" kern="1200" dirty="0">
                <a:solidFill>
                  <a:schemeClr val="tx1">
                    <a:lumMod val="85000"/>
                    <a:lumOff val="15000"/>
                  </a:schemeClr>
                </a:solidFill>
                <a:latin typeface="+mj-lt"/>
                <a:ea typeface="+mj-ea"/>
                <a:cs typeface="+mj-cs"/>
              </a:rPr>
            </a:br>
            <a:br>
              <a:rPr lang="en-US" sz="2700" kern="1200" dirty="0">
                <a:solidFill>
                  <a:schemeClr val="tx1">
                    <a:lumMod val="85000"/>
                    <a:lumOff val="15000"/>
                  </a:schemeClr>
                </a:solidFill>
                <a:latin typeface="+mj-lt"/>
                <a:ea typeface="+mj-ea"/>
                <a:cs typeface="+mj-cs"/>
              </a:rPr>
            </a:br>
            <a:r>
              <a:rPr lang="en-US" sz="2700" kern="1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1. Adopt a 10 minutes on/10 minutes off rule -don’t talk for more than 10 minutes without participant participation/interaction.</a:t>
            </a:r>
            <a:br>
              <a:rPr lang="en-US" sz="2700" kern="1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br>
            <a:br>
              <a:rPr lang="en-US" sz="2700" kern="1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br>
            <a:r>
              <a:rPr lang="en-US" sz="2700" kern="1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2. Ensure a break every 2 hours.</a:t>
            </a:r>
            <a:br>
              <a:rPr lang="en-US" sz="2700" kern="1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br>
            <a:br>
              <a:rPr lang="en-US" sz="2700" kern="1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br>
            <a:r>
              <a:rPr lang="en-US" sz="2700" kern="1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3. Breaks should be10-minutes. State the time the participants should return to class. </a:t>
            </a:r>
            <a:br>
              <a:rPr lang="en-US" sz="2700" kern="1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br>
            <a:br>
              <a:rPr lang="en-US" sz="2700" kern="1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br>
            <a:r>
              <a:rPr lang="en-US" sz="2700" kern="1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t>4. Say, “Let’s get started” once it’s time to resume.</a:t>
            </a:r>
            <a:br>
              <a:rPr lang="en-US" sz="2700" kern="1200" dirty="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rPr>
            </a:br>
            <a:br>
              <a:rPr lang="en-US" sz="2700" kern="1200" dirty="0">
                <a:solidFill>
                  <a:schemeClr val="tx1">
                    <a:lumMod val="85000"/>
                    <a:lumOff val="15000"/>
                  </a:schemeClr>
                </a:solidFill>
                <a:latin typeface="Arial" panose="020B0604020202020204" pitchFamily="34" charset="0"/>
                <a:cs typeface="Arial" panose="020B0604020202020204" pitchFamily="34" charset="0"/>
              </a:rPr>
            </a:br>
            <a:endParaRPr lang="en-US" sz="2700" kern="12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6D1C44F-EE2D-EB44-BAEF-29CE676FE032}"/>
              </a:ext>
            </a:extLst>
          </p:cNvPr>
          <p:cNvSpPr/>
          <p:nvPr/>
        </p:nvSpPr>
        <p:spPr>
          <a:xfrm>
            <a:off x="422031" y="1389207"/>
            <a:ext cx="3560884" cy="3477875"/>
          </a:xfrm>
          <a:prstGeom prst="rect">
            <a:avLst/>
          </a:prstGeom>
        </p:spPr>
        <p:txBody>
          <a:bodyPr wrap="square">
            <a:spAutoFit/>
          </a:bodyPr>
          <a:lstStyle/>
          <a:p>
            <a:r>
              <a:rPr lang="en-US" sz="4400" dirty="0">
                <a:solidFill>
                  <a:srgbClr val="B20691"/>
                </a:solidFill>
                <a:latin typeface="Helvetica Neue" panose="02000503000000020004" pitchFamily="2" charset="0"/>
                <a:ea typeface="Helvetica Neue" panose="02000503000000020004" pitchFamily="2" charset="0"/>
                <a:cs typeface="Helvetica Neue" panose="02000503000000020004" pitchFamily="2" charset="0"/>
              </a:rPr>
              <a:t>Cadence: Keeping the training session on track</a:t>
            </a:r>
          </a:p>
        </p:txBody>
      </p:sp>
    </p:spTree>
    <p:extLst>
      <p:ext uri="{BB962C8B-B14F-4D97-AF65-F5344CB8AC3E}">
        <p14:creationId xmlns:p14="http://schemas.microsoft.com/office/powerpoint/2010/main" val="4065273677"/>
      </p:ext>
    </p:extLst>
  </p:cSld>
  <p:clrMapOvr>
    <a:masterClrMapping/>
  </p:clrMapOvr>
</p:sld>
</file>

<file path=ppt/theme/theme1.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14650</TotalTime>
  <Words>3070</Words>
  <Application>Microsoft Macintosh PowerPoint</Application>
  <PresentationFormat>Widescreen</PresentationFormat>
  <Paragraphs>332</Paragraphs>
  <Slides>29</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Arial</vt:lpstr>
      <vt:lpstr>Avenir Next</vt:lpstr>
      <vt:lpstr>Calibri</vt:lpstr>
      <vt:lpstr>Century Gothic</vt:lpstr>
      <vt:lpstr>Courier New</vt:lpstr>
      <vt:lpstr>Garamond</vt:lpstr>
      <vt:lpstr>Helvetica Neue</vt:lpstr>
      <vt:lpstr>Symbol</vt:lpstr>
      <vt:lpstr>Times New Roman</vt:lpstr>
      <vt:lpstr>Wingdings</vt:lpstr>
      <vt:lpstr>Office Theme</vt:lpstr>
      <vt:lpstr>Welcome to Compassion in Action Train the Trainer </vt:lpstr>
      <vt:lpstr>The purpose of the Compassion in Action Training Program is to…</vt:lpstr>
      <vt:lpstr> Training Overview </vt:lpstr>
      <vt:lpstr> What is the Compassion in Action Program?</vt:lpstr>
      <vt:lpstr>PowerPoint Presentation</vt:lpstr>
      <vt:lpstr>Check your current skill level as a trainer</vt:lpstr>
      <vt:lpstr>Evaluate Your Current Skill Level as a Trainer</vt:lpstr>
      <vt:lpstr>Roles and Responsibilities of a Trainer</vt:lpstr>
      <vt:lpstr>          1. Adopt a 10 minutes on/10 minutes off rule -don’t talk for more than 10 minutes without participant participation/interaction.  2. Ensure a break every 2 hours.  3. Breaks should be10-minutes. State the time the participants should return to class.   4. Say, “Let’s get started” once it’s time to resume.  </vt:lpstr>
      <vt:lpstr>PowerPoint Presentation</vt:lpstr>
      <vt:lpstr>PowerPoint Presentation</vt:lpstr>
      <vt:lpstr>PowerPoint Presentation</vt:lpstr>
      <vt:lpstr>Compassion in Action Training Preparation</vt:lpstr>
      <vt:lpstr>PowerPoint Presentation</vt:lpstr>
      <vt:lpstr>PowerPoint Presentation</vt:lpstr>
      <vt:lpstr>PowerPoint Presentation</vt:lpstr>
      <vt:lpstr>What Makes a Good Training Session?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DISC </dc:title>
  <dc:creator>Microsoft Office User</dc:creator>
  <cp:lastModifiedBy>Susan Cain</cp:lastModifiedBy>
  <cp:revision>77</cp:revision>
  <dcterms:created xsi:type="dcterms:W3CDTF">2021-10-02T18:51:53Z</dcterms:created>
  <dcterms:modified xsi:type="dcterms:W3CDTF">2022-03-04T04:09:24Z</dcterms:modified>
</cp:coreProperties>
</file>