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256" r:id="rId2"/>
    <p:sldId id="257" r:id="rId3"/>
    <p:sldId id="364" r:id="rId4"/>
    <p:sldId id="258" r:id="rId5"/>
    <p:sldId id="270" r:id="rId6"/>
    <p:sldId id="308" r:id="rId7"/>
    <p:sldId id="309" r:id="rId8"/>
    <p:sldId id="311" r:id="rId9"/>
    <p:sldId id="365"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62" r:id="rId25"/>
    <p:sldId id="326" r:id="rId26"/>
    <p:sldId id="357" r:id="rId27"/>
    <p:sldId id="358" r:id="rId28"/>
    <p:sldId id="359" r:id="rId29"/>
    <p:sldId id="360" r:id="rId30"/>
    <p:sldId id="361" r:id="rId31"/>
    <p:sldId id="368" r:id="rId32"/>
    <p:sldId id="327" r:id="rId33"/>
    <p:sldId id="328" r:id="rId34"/>
    <p:sldId id="329" r:id="rId35"/>
    <p:sldId id="330" r:id="rId36"/>
    <p:sldId id="331" r:id="rId37"/>
    <p:sldId id="332" r:id="rId38"/>
    <p:sldId id="333" r:id="rId39"/>
    <p:sldId id="334" r:id="rId40"/>
    <p:sldId id="335" r:id="rId41"/>
    <p:sldId id="336" r:id="rId42"/>
    <p:sldId id="339" r:id="rId43"/>
    <p:sldId id="366" r:id="rId44"/>
    <p:sldId id="338" r:id="rId45"/>
    <p:sldId id="371" r:id="rId46"/>
    <p:sldId id="372" r:id="rId47"/>
    <p:sldId id="340" r:id="rId48"/>
    <p:sldId id="341" r:id="rId49"/>
    <p:sldId id="342" r:id="rId50"/>
    <p:sldId id="367" r:id="rId51"/>
    <p:sldId id="343" r:id="rId52"/>
    <p:sldId id="373" r:id="rId53"/>
    <p:sldId id="369" r:id="rId54"/>
    <p:sldId id="344" r:id="rId55"/>
    <p:sldId id="354" r:id="rId56"/>
    <p:sldId id="355" r:id="rId57"/>
    <p:sldId id="370" r:id="rId58"/>
    <p:sldId id="35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25A5"/>
    <a:srgbClr val="333092"/>
    <a:srgbClr val="242BB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74"/>
    <p:restoredTop sz="93160"/>
  </p:normalViewPr>
  <p:slideViewPr>
    <p:cSldViewPr snapToGrid="0" snapToObjects="1">
      <p:cViewPr>
        <p:scale>
          <a:sx n="55" d="100"/>
          <a:sy n="55" d="100"/>
        </p:scale>
        <p:origin x="1312" y="1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61138-7622-194B-AD2A-99DA33B28A93}" type="datetimeFigureOut">
              <a:rPr lang="en-US" smtClean="0"/>
              <a:t>3/6/22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49D07B-8867-F344-8655-6C046F81F197}" type="slidenum">
              <a:rPr lang="en-US" smtClean="0"/>
              <a:t>‹#›</a:t>
            </a:fld>
            <a:endParaRPr lang="en-US" dirty="0"/>
          </a:p>
        </p:txBody>
      </p:sp>
    </p:spTree>
    <p:extLst>
      <p:ext uri="{BB962C8B-B14F-4D97-AF65-F5344CB8AC3E}">
        <p14:creationId xmlns:p14="http://schemas.microsoft.com/office/powerpoint/2010/main" val="2935604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49D07B-8867-F344-8655-6C046F81F197}" type="slidenum">
              <a:rPr lang="en-US" smtClean="0"/>
              <a:t>36</a:t>
            </a:fld>
            <a:endParaRPr lang="en-US" dirty="0"/>
          </a:p>
        </p:txBody>
      </p:sp>
    </p:spTree>
    <p:extLst>
      <p:ext uri="{BB962C8B-B14F-4D97-AF65-F5344CB8AC3E}">
        <p14:creationId xmlns:p14="http://schemas.microsoft.com/office/powerpoint/2010/main" val="18135547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emf"/><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EE002BBC-8D09-9B4F-BA57-34B33B3969D2}"/>
              </a:ext>
            </a:extLst>
          </p:cNvPr>
          <p:cNvPicPr>
            <a:picLocks noChangeAspect="1"/>
          </p:cNvPicPr>
          <p:nvPr userDrawn="1"/>
        </p:nvPicPr>
        <p:blipFill>
          <a:blip r:embed="rId2"/>
          <a:stretch>
            <a:fillRect/>
          </a:stretch>
        </p:blipFill>
        <p:spPr>
          <a:xfrm>
            <a:off x="0" y="4305913"/>
            <a:ext cx="12192000" cy="1803400"/>
          </a:xfrm>
          <a:prstGeom prst="rect">
            <a:avLst/>
          </a:prstGeom>
        </p:spPr>
      </p:pic>
      <p:sp>
        <p:nvSpPr>
          <p:cNvPr id="14" name="Title 1">
            <a:extLst>
              <a:ext uri="{FF2B5EF4-FFF2-40B4-BE49-F238E27FC236}">
                <a16:creationId xmlns:a16="http://schemas.microsoft.com/office/drawing/2014/main" id="{95036F74-D088-CD43-8AE3-21C57E846202}"/>
              </a:ext>
            </a:extLst>
          </p:cNvPr>
          <p:cNvSpPr>
            <a:spLocks noGrp="1"/>
          </p:cNvSpPr>
          <p:nvPr>
            <p:ph type="title"/>
          </p:nvPr>
        </p:nvSpPr>
        <p:spPr>
          <a:xfrm>
            <a:off x="390203" y="5003496"/>
            <a:ext cx="11206638" cy="612907"/>
          </a:xfrm>
        </p:spPr>
        <p:txBody>
          <a:bodyPr anchor="t">
            <a:normAutofit/>
          </a:bodyPr>
          <a:lstStyle>
            <a:lvl1pPr>
              <a:defRPr sz="360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defRPr>
            </a:lvl1pPr>
          </a:lstStyle>
          <a:p>
            <a:r>
              <a:rPr lang="en-US" dirty="0"/>
              <a:t>Click to edit Master title style</a:t>
            </a:r>
          </a:p>
        </p:txBody>
      </p:sp>
      <p:pic>
        <p:nvPicPr>
          <p:cNvPr id="16" name="Picture 15">
            <a:extLst>
              <a:ext uri="{FF2B5EF4-FFF2-40B4-BE49-F238E27FC236}">
                <a16:creationId xmlns:a16="http://schemas.microsoft.com/office/drawing/2014/main" id="{142B4DBA-5ABB-C749-9DB0-1CC86B400C44}"/>
              </a:ext>
            </a:extLst>
          </p:cNvPr>
          <p:cNvPicPr>
            <a:picLocks noChangeAspect="1"/>
          </p:cNvPicPr>
          <p:nvPr userDrawn="1"/>
        </p:nvPicPr>
        <p:blipFill>
          <a:blip r:embed="rId3"/>
          <a:stretch>
            <a:fillRect/>
          </a:stretch>
        </p:blipFill>
        <p:spPr>
          <a:xfrm>
            <a:off x="518959" y="6352624"/>
            <a:ext cx="3906285" cy="129401"/>
          </a:xfrm>
          <a:prstGeom prst="rect">
            <a:avLst/>
          </a:prstGeom>
        </p:spPr>
      </p:pic>
      <p:pic>
        <p:nvPicPr>
          <p:cNvPr id="13" name="Picture 12" descr="Logo, company name&#10;&#10;Description automatically generated">
            <a:extLst>
              <a:ext uri="{FF2B5EF4-FFF2-40B4-BE49-F238E27FC236}">
                <a16:creationId xmlns:a16="http://schemas.microsoft.com/office/drawing/2014/main" id="{7005057E-38DF-9F4C-8058-9AC2E21D6DFD}"/>
              </a:ext>
            </a:extLst>
          </p:cNvPr>
          <p:cNvPicPr>
            <a:picLocks noChangeAspect="1"/>
          </p:cNvPicPr>
          <p:nvPr userDrawn="1"/>
        </p:nvPicPr>
        <p:blipFill>
          <a:blip r:embed="rId4"/>
          <a:stretch>
            <a:fillRect/>
          </a:stretch>
        </p:blipFill>
        <p:spPr>
          <a:xfrm>
            <a:off x="9859619" y="6015296"/>
            <a:ext cx="1813422" cy="614549"/>
          </a:xfrm>
          <a:prstGeom prst="rect">
            <a:avLst/>
          </a:prstGeom>
        </p:spPr>
      </p:pic>
      <p:grpSp>
        <p:nvGrpSpPr>
          <p:cNvPr id="6" name="Group 5">
            <a:extLst>
              <a:ext uri="{FF2B5EF4-FFF2-40B4-BE49-F238E27FC236}">
                <a16:creationId xmlns:a16="http://schemas.microsoft.com/office/drawing/2014/main" id="{EDE9A989-E4C2-D340-8911-72395BB98A3A}"/>
              </a:ext>
            </a:extLst>
          </p:cNvPr>
          <p:cNvGrpSpPr/>
          <p:nvPr userDrawn="1"/>
        </p:nvGrpSpPr>
        <p:grpSpPr>
          <a:xfrm>
            <a:off x="-523329" y="1213723"/>
            <a:ext cx="13500105" cy="3460782"/>
            <a:chOff x="-485229" y="1350996"/>
            <a:chExt cx="14144874" cy="3626070"/>
          </a:xfrm>
        </p:grpSpPr>
        <p:pic>
          <p:nvPicPr>
            <p:cNvPr id="11" name="Picture 10">
              <a:extLst>
                <a:ext uri="{FF2B5EF4-FFF2-40B4-BE49-F238E27FC236}">
                  <a16:creationId xmlns:a16="http://schemas.microsoft.com/office/drawing/2014/main" id="{CC7DE24E-6386-A146-8BC9-0FB6C397DEDE}"/>
                </a:ext>
              </a:extLst>
            </p:cNvPr>
            <p:cNvPicPr>
              <a:picLocks noChangeAspect="1"/>
            </p:cNvPicPr>
            <p:nvPr userDrawn="1"/>
          </p:nvPicPr>
          <p:blipFill rotWithShape="1">
            <a:blip r:embed="rId5"/>
            <a:srcRect l="60983" t="54481" r="-1813" b="30417"/>
            <a:stretch/>
          </p:blipFill>
          <p:spPr>
            <a:xfrm>
              <a:off x="9398282" y="3131331"/>
              <a:ext cx="4261363" cy="1845735"/>
            </a:xfrm>
            <a:prstGeom prst="rect">
              <a:avLst/>
            </a:prstGeom>
          </p:spPr>
        </p:pic>
        <p:pic>
          <p:nvPicPr>
            <p:cNvPr id="10" name="Picture 9">
              <a:extLst>
                <a:ext uri="{FF2B5EF4-FFF2-40B4-BE49-F238E27FC236}">
                  <a16:creationId xmlns:a16="http://schemas.microsoft.com/office/drawing/2014/main" id="{C2E119AA-66D2-7544-8B51-1752D1B569A6}"/>
                </a:ext>
              </a:extLst>
            </p:cNvPr>
            <p:cNvPicPr>
              <a:picLocks noChangeAspect="1"/>
            </p:cNvPicPr>
            <p:nvPr userDrawn="1"/>
          </p:nvPicPr>
          <p:blipFill rotWithShape="1">
            <a:blip r:embed="rId5"/>
            <a:srcRect t="54481" r="59170" b="30417"/>
            <a:stretch/>
          </p:blipFill>
          <p:spPr>
            <a:xfrm>
              <a:off x="8797739" y="1350996"/>
              <a:ext cx="4261363" cy="1845735"/>
            </a:xfrm>
            <a:prstGeom prst="rect">
              <a:avLst/>
            </a:prstGeom>
          </p:spPr>
        </p:pic>
        <p:pic>
          <p:nvPicPr>
            <p:cNvPr id="9" name="Picture 8">
              <a:extLst>
                <a:ext uri="{FF2B5EF4-FFF2-40B4-BE49-F238E27FC236}">
                  <a16:creationId xmlns:a16="http://schemas.microsoft.com/office/drawing/2014/main" id="{1F5C7343-D1FD-D34A-BA11-4EABB6D9AA1F}"/>
                </a:ext>
              </a:extLst>
            </p:cNvPr>
            <p:cNvPicPr>
              <a:picLocks noChangeAspect="1"/>
            </p:cNvPicPr>
            <p:nvPr userDrawn="1"/>
          </p:nvPicPr>
          <p:blipFill rotWithShape="1">
            <a:blip r:embed="rId5"/>
            <a:srcRect t="25208" b="45443"/>
            <a:stretch/>
          </p:blipFill>
          <p:spPr>
            <a:xfrm>
              <a:off x="-485229" y="1383696"/>
              <a:ext cx="10436755" cy="3587066"/>
            </a:xfrm>
            <a:prstGeom prst="rect">
              <a:avLst/>
            </a:prstGeom>
          </p:spPr>
        </p:pic>
      </p:grpSp>
      <p:pic>
        <p:nvPicPr>
          <p:cNvPr id="22" name="Picture 21">
            <a:extLst>
              <a:ext uri="{FF2B5EF4-FFF2-40B4-BE49-F238E27FC236}">
                <a16:creationId xmlns:a16="http://schemas.microsoft.com/office/drawing/2014/main" id="{391BFD89-66EA-204F-9AA5-93868916EA17}"/>
              </a:ext>
            </a:extLst>
          </p:cNvPr>
          <p:cNvPicPr>
            <a:picLocks noChangeAspect="1"/>
          </p:cNvPicPr>
          <p:nvPr userDrawn="1"/>
        </p:nvPicPr>
        <p:blipFill>
          <a:blip r:embed="rId6"/>
          <a:stretch>
            <a:fillRect/>
          </a:stretch>
        </p:blipFill>
        <p:spPr>
          <a:xfrm>
            <a:off x="0" y="0"/>
            <a:ext cx="12192000" cy="1244932"/>
          </a:xfrm>
          <a:prstGeom prst="rect">
            <a:avLst/>
          </a:prstGeom>
        </p:spPr>
      </p:pic>
      <p:pic>
        <p:nvPicPr>
          <p:cNvPr id="23" name="Picture 22">
            <a:extLst>
              <a:ext uri="{FF2B5EF4-FFF2-40B4-BE49-F238E27FC236}">
                <a16:creationId xmlns:a16="http://schemas.microsoft.com/office/drawing/2014/main" id="{284B17D9-2A82-2745-B20F-434AB70BB005}"/>
              </a:ext>
            </a:extLst>
          </p:cNvPr>
          <p:cNvPicPr>
            <a:picLocks noChangeAspect="1"/>
          </p:cNvPicPr>
          <p:nvPr userDrawn="1"/>
        </p:nvPicPr>
        <p:blipFill>
          <a:blip r:embed="rId7"/>
          <a:stretch>
            <a:fillRect/>
          </a:stretch>
        </p:blipFill>
        <p:spPr>
          <a:xfrm>
            <a:off x="390202" y="308016"/>
            <a:ext cx="3445197" cy="850666"/>
          </a:xfrm>
          <a:prstGeom prst="rect">
            <a:avLst/>
          </a:prstGeom>
        </p:spPr>
      </p:pic>
    </p:spTree>
    <p:extLst>
      <p:ext uri="{BB962C8B-B14F-4D97-AF65-F5344CB8AC3E}">
        <p14:creationId xmlns:p14="http://schemas.microsoft.com/office/powerpoint/2010/main" val="473217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DBDA003-08E0-3047-9A34-F1D00F1FB7F9}"/>
              </a:ext>
            </a:extLst>
          </p:cNvPr>
          <p:cNvSpPr/>
          <p:nvPr userDrawn="1"/>
        </p:nvSpPr>
        <p:spPr>
          <a:xfrm>
            <a:off x="9644364" y="6476404"/>
            <a:ext cx="2205412" cy="215444"/>
          </a:xfrm>
          <a:prstGeom prst="rect">
            <a:avLst/>
          </a:prstGeom>
        </p:spPr>
        <p:txBody>
          <a:bodyPr wrap="none">
            <a:spAutoFit/>
          </a:bodyPr>
          <a:lstStyle/>
          <a:p>
            <a:r>
              <a:rPr lang="en-US" sz="800" i="1" spc="10" dirty="0">
                <a:solidFill>
                  <a:schemeClr val="bg1">
                    <a:lumMod val="75000"/>
                  </a:schemeClr>
                </a:solidFill>
                <a:latin typeface="Arial" panose="020B0604020202020204" pitchFamily="34" charset="0"/>
                <a:ea typeface="Calibri" panose="020F0502020204030204" pitchFamily="34" charset="0"/>
              </a:rPr>
              <a:t>© 2020 Dr. Susan Cain. All rights reserved</a:t>
            </a:r>
            <a:r>
              <a:rPr lang="en-US" sz="800" dirty="0">
                <a:solidFill>
                  <a:schemeClr val="bg1">
                    <a:lumMod val="75000"/>
                  </a:schemeClr>
                </a:solidFill>
                <a:effectLst/>
              </a:rPr>
              <a:t> </a:t>
            </a:r>
            <a:endParaRPr lang="en-US" sz="800" dirty="0">
              <a:solidFill>
                <a:schemeClr val="bg1">
                  <a:lumMod val="75000"/>
                </a:schemeClr>
              </a:solidFill>
            </a:endParaRPr>
          </a:p>
        </p:txBody>
      </p:sp>
      <p:pic>
        <p:nvPicPr>
          <p:cNvPr id="2" name="Picture 1">
            <a:extLst>
              <a:ext uri="{FF2B5EF4-FFF2-40B4-BE49-F238E27FC236}">
                <a16:creationId xmlns:a16="http://schemas.microsoft.com/office/drawing/2014/main" id="{4BDAC2BF-0D4B-1A4A-9D4A-3610BD1798AF}"/>
              </a:ext>
            </a:extLst>
          </p:cNvPr>
          <p:cNvPicPr>
            <a:picLocks noChangeAspect="1"/>
          </p:cNvPicPr>
          <p:nvPr userDrawn="1"/>
        </p:nvPicPr>
        <p:blipFill>
          <a:blip r:embed="rId2"/>
          <a:stretch>
            <a:fillRect/>
          </a:stretch>
        </p:blipFill>
        <p:spPr>
          <a:xfrm>
            <a:off x="466403" y="5675586"/>
            <a:ext cx="4091430" cy="1009434"/>
          </a:xfrm>
          <a:prstGeom prst="rect">
            <a:avLst/>
          </a:prstGeom>
        </p:spPr>
      </p:pic>
      <p:pic>
        <p:nvPicPr>
          <p:cNvPr id="14" name="Picture 13">
            <a:extLst>
              <a:ext uri="{FF2B5EF4-FFF2-40B4-BE49-F238E27FC236}">
                <a16:creationId xmlns:a16="http://schemas.microsoft.com/office/drawing/2014/main" id="{1A6CEB79-DAF3-524E-AFEE-AC4ACFD0EE0B}"/>
              </a:ext>
            </a:extLst>
          </p:cNvPr>
          <p:cNvPicPr>
            <a:picLocks noChangeAspect="1"/>
          </p:cNvPicPr>
          <p:nvPr userDrawn="1"/>
        </p:nvPicPr>
        <p:blipFill>
          <a:blip r:embed="rId3"/>
          <a:stretch>
            <a:fillRect/>
          </a:stretch>
        </p:blipFill>
        <p:spPr>
          <a:xfrm>
            <a:off x="7817874" y="6351213"/>
            <a:ext cx="3906285" cy="129401"/>
          </a:xfrm>
          <a:prstGeom prst="rect">
            <a:avLst/>
          </a:prstGeom>
        </p:spPr>
      </p:pic>
      <p:pic>
        <p:nvPicPr>
          <p:cNvPr id="8" name="Picture 7" descr="Logo, company name&#10;&#10;Description automatically generated">
            <a:extLst>
              <a:ext uri="{FF2B5EF4-FFF2-40B4-BE49-F238E27FC236}">
                <a16:creationId xmlns:a16="http://schemas.microsoft.com/office/drawing/2014/main" id="{0B33AB7C-533C-C542-B1FA-46208CF9ABB1}"/>
              </a:ext>
            </a:extLst>
          </p:cNvPr>
          <p:cNvPicPr>
            <a:picLocks noChangeAspect="1"/>
          </p:cNvPicPr>
          <p:nvPr userDrawn="1"/>
        </p:nvPicPr>
        <p:blipFill>
          <a:blip r:embed="rId4"/>
          <a:stretch>
            <a:fillRect/>
          </a:stretch>
        </p:blipFill>
        <p:spPr>
          <a:xfrm>
            <a:off x="9923627" y="349954"/>
            <a:ext cx="1813422" cy="614549"/>
          </a:xfrm>
          <a:prstGeom prst="rect">
            <a:avLst/>
          </a:prstGeom>
        </p:spPr>
      </p:pic>
      <p:sp>
        <p:nvSpPr>
          <p:cNvPr id="9" name="Rectangle 8">
            <a:extLst>
              <a:ext uri="{FF2B5EF4-FFF2-40B4-BE49-F238E27FC236}">
                <a16:creationId xmlns:a16="http://schemas.microsoft.com/office/drawing/2014/main" id="{77E83279-EC24-6949-9059-510DA6B4B543}"/>
              </a:ext>
            </a:extLst>
          </p:cNvPr>
          <p:cNvSpPr/>
          <p:nvPr userDrawn="1"/>
        </p:nvSpPr>
        <p:spPr>
          <a:xfrm>
            <a:off x="0" y="1606731"/>
            <a:ext cx="12192000" cy="3922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562DAE3E-FCF7-A942-8F64-A63BACF05486}"/>
              </a:ext>
            </a:extLst>
          </p:cNvPr>
          <p:cNvSpPr>
            <a:spLocks noGrp="1"/>
          </p:cNvSpPr>
          <p:nvPr>
            <p:ph type="title"/>
          </p:nvPr>
        </p:nvSpPr>
        <p:spPr>
          <a:xfrm>
            <a:off x="466403" y="964502"/>
            <a:ext cx="9304614" cy="642229"/>
          </a:xfrm>
        </p:spPr>
        <p:txBody>
          <a:bodyPr anchor="t">
            <a:noAutofit/>
          </a:bodyPr>
          <a:lstStyle>
            <a:lvl1pPr>
              <a:defRPr sz="40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961F8525-E7E8-7747-80A2-2B16D13923AB}"/>
              </a:ext>
            </a:extLst>
          </p:cNvPr>
          <p:cNvSpPr>
            <a:spLocks noGrp="1"/>
          </p:cNvSpPr>
          <p:nvPr>
            <p:ph idx="1"/>
          </p:nvPr>
        </p:nvSpPr>
        <p:spPr>
          <a:xfrm>
            <a:off x="466403" y="1825625"/>
            <a:ext cx="11259194" cy="3425644"/>
          </a:xfrm>
        </p:spPr>
        <p:txBody>
          <a:bodyPr/>
          <a:lstStyle>
            <a:lvl1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a:defRPr>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4433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CEFC9-6401-4F45-95CB-A7EEE1AC14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AE856D-0955-BA4F-967E-1FA0B91056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3477A-A79B-744F-A58D-A3B10DFA9551}"/>
              </a:ext>
            </a:extLst>
          </p:cNvPr>
          <p:cNvSpPr>
            <a:spLocks noGrp="1"/>
          </p:cNvSpPr>
          <p:nvPr>
            <p:ph type="dt" sz="half" idx="10"/>
          </p:nvPr>
        </p:nvSpPr>
        <p:spPr/>
        <p:txBody>
          <a:bodyPr/>
          <a:lstStyle/>
          <a:p>
            <a:fld id="{38587536-26B1-D341-AAAE-68C4E34D78CB}" type="datetimeFigureOut">
              <a:rPr lang="en-US" smtClean="0"/>
              <a:t>3/6/22</a:t>
            </a:fld>
            <a:endParaRPr lang="en-US" dirty="0"/>
          </a:p>
        </p:txBody>
      </p:sp>
      <p:sp>
        <p:nvSpPr>
          <p:cNvPr id="5" name="Footer Placeholder 4">
            <a:extLst>
              <a:ext uri="{FF2B5EF4-FFF2-40B4-BE49-F238E27FC236}">
                <a16:creationId xmlns:a16="http://schemas.microsoft.com/office/drawing/2014/main" id="{D198D54B-92BC-154B-8E2A-2C5D430695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1CCF00-654C-8B46-9245-47FFB068AA57}"/>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428121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F101-49EB-4B44-9F55-ED85FCCF52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048581-123D-D542-84D4-66EFBAAB1F03}"/>
              </a:ext>
            </a:extLst>
          </p:cNvPr>
          <p:cNvSpPr>
            <a:spLocks noGrp="1"/>
          </p:cNvSpPr>
          <p:nvPr>
            <p:ph type="dt" sz="half" idx="10"/>
          </p:nvPr>
        </p:nvSpPr>
        <p:spPr/>
        <p:txBody>
          <a:bodyPr/>
          <a:lstStyle/>
          <a:p>
            <a:fld id="{38587536-26B1-D341-AAAE-68C4E34D78CB}" type="datetimeFigureOut">
              <a:rPr lang="en-US" smtClean="0"/>
              <a:t>3/6/22</a:t>
            </a:fld>
            <a:endParaRPr lang="en-US" dirty="0"/>
          </a:p>
        </p:txBody>
      </p:sp>
      <p:sp>
        <p:nvSpPr>
          <p:cNvPr id="4" name="Footer Placeholder 3">
            <a:extLst>
              <a:ext uri="{FF2B5EF4-FFF2-40B4-BE49-F238E27FC236}">
                <a16:creationId xmlns:a16="http://schemas.microsoft.com/office/drawing/2014/main" id="{890EA2A7-7FD7-FD46-AC79-F0771B2A2A3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FB26EB8A-E54F-8844-88F7-8B9A54D3AC48}"/>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3508634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9CBC4E-5B0C-D548-9546-15F12809AD72}"/>
              </a:ext>
            </a:extLst>
          </p:cNvPr>
          <p:cNvSpPr>
            <a:spLocks noGrp="1"/>
          </p:cNvSpPr>
          <p:nvPr>
            <p:ph type="dt" sz="half" idx="10"/>
          </p:nvPr>
        </p:nvSpPr>
        <p:spPr/>
        <p:txBody>
          <a:bodyPr/>
          <a:lstStyle/>
          <a:p>
            <a:fld id="{38587536-26B1-D341-AAAE-68C4E34D78CB}" type="datetimeFigureOut">
              <a:rPr lang="en-US" smtClean="0"/>
              <a:t>3/6/22</a:t>
            </a:fld>
            <a:endParaRPr lang="en-US" dirty="0"/>
          </a:p>
        </p:txBody>
      </p:sp>
      <p:sp>
        <p:nvSpPr>
          <p:cNvPr id="3" name="Footer Placeholder 2">
            <a:extLst>
              <a:ext uri="{FF2B5EF4-FFF2-40B4-BE49-F238E27FC236}">
                <a16:creationId xmlns:a16="http://schemas.microsoft.com/office/drawing/2014/main" id="{37220C1A-8998-8F4F-9953-8C8259B7A6B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4B7F24E-E733-4546-8357-0F6046EF7769}"/>
              </a:ext>
            </a:extLst>
          </p:cNvPr>
          <p:cNvSpPr>
            <a:spLocks noGrp="1"/>
          </p:cNvSpPr>
          <p:nvPr>
            <p:ph type="sldNum" sz="quarter" idx="12"/>
          </p:nvPr>
        </p:nvSpPr>
        <p:spPr/>
        <p:txBody>
          <a:bodyPr/>
          <a:lstStyle/>
          <a:p>
            <a:fld id="{9A2E2A2C-CDD7-DD42-9DC8-70654124AFDB}" type="slidenum">
              <a:rPr lang="en-US" smtClean="0"/>
              <a:t>‹#›</a:t>
            </a:fld>
            <a:endParaRPr lang="en-US" dirty="0"/>
          </a:p>
        </p:txBody>
      </p:sp>
    </p:spTree>
    <p:extLst>
      <p:ext uri="{BB962C8B-B14F-4D97-AF65-F5344CB8AC3E}">
        <p14:creationId xmlns:p14="http://schemas.microsoft.com/office/powerpoint/2010/main" val="371395842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CFF6BC-FA56-B845-B553-110AE6BA44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6E0C9-8560-9B4F-9CF1-082DA55307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68960-FE36-F740-99CA-661639215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587536-26B1-D341-AAAE-68C4E34D78CB}" type="datetimeFigureOut">
              <a:rPr lang="en-US" smtClean="0"/>
              <a:t>3/6/22</a:t>
            </a:fld>
            <a:endParaRPr lang="en-US" dirty="0"/>
          </a:p>
        </p:txBody>
      </p:sp>
      <p:sp>
        <p:nvSpPr>
          <p:cNvPr id="5" name="Footer Placeholder 4">
            <a:extLst>
              <a:ext uri="{FF2B5EF4-FFF2-40B4-BE49-F238E27FC236}">
                <a16:creationId xmlns:a16="http://schemas.microsoft.com/office/drawing/2014/main" id="{5D63DDA9-7D06-A84B-B158-966F18674C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21849CC-EAEE-3241-9DA9-2798274CA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2E2A2C-CDD7-DD42-9DC8-70654124AFDB}" type="slidenum">
              <a:rPr lang="en-US" smtClean="0"/>
              <a:t>‹#›</a:t>
            </a:fld>
            <a:endParaRPr lang="en-US" dirty="0"/>
          </a:p>
        </p:txBody>
      </p:sp>
    </p:spTree>
    <p:extLst>
      <p:ext uri="{BB962C8B-B14F-4D97-AF65-F5344CB8AC3E}">
        <p14:creationId xmlns:p14="http://schemas.microsoft.com/office/powerpoint/2010/main" val="1226010707"/>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4" r:id="rId4"/>
    <p:sldLayoutId id="214748365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youtube.com/watch?v=u6XAPnuFjJc"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D584C-33C5-CD48-8DFC-BB7A01E0073B}"/>
              </a:ext>
            </a:extLst>
          </p:cNvPr>
          <p:cNvSpPr>
            <a:spLocks noGrp="1"/>
          </p:cNvSpPr>
          <p:nvPr>
            <p:ph type="title"/>
          </p:nvPr>
        </p:nvSpPr>
        <p:spPr/>
        <p:txBody>
          <a:bodyPr/>
          <a:lstStyle/>
          <a:p>
            <a:r>
              <a:rPr lang="en-US" dirty="0"/>
              <a:t>Manager Training Session</a:t>
            </a:r>
          </a:p>
        </p:txBody>
      </p:sp>
    </p:spTree>
    <p:extLst>
      <p:ext uri="{BB962C8B-B14F-4D97-AF65-F5344CB8AC3E}">
        <p14:creationId xmlns:p14="http://schemas.microsoft.com/office/powerpoint/2010/main" val="3419084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669811"/>
            <a:ext cx="10305675" cy="3425644"/>
          </a:xfrm>
        </p:spPr>
        <p:txBody>
          <a:bodyPr>
            <a:normAutofit/>
          </a:bodyPr>
          <a:lstStyle/>
          <a:p>
            <a:pPr marL="0" indent="0">
              <a:buNone/>
            </a:pPr>
            <a:r>
              <a:rPr lang="en-US" sz="3600" dirty="0">
                <a:solidFill>
                  <a:schemeClr val="bg1"/>
                </a:solidFill>
              </a:rPr>
              <a:t>Will you need to adapt your management approach or develop any new skills to ensure that you empower partners?</a:t>
            </a:r>
            <a:endParaRPr lang="en-US" sz="3600"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DA9B8DAA-8EF0-BF40-AC32-9E5C17AF28A3}"/>
              </a:ext>
            </a:extLst>
          </p:cNvPr>
          <p:cNvSpPr>
            <a:spLocks noGrp="1"/>
          </p:cNvSpPr>
          <p:nvPr>
            <p:ph type="title"/>
          </p:nvPr>
        </p:nvSpPr>
        <p:spPr/>
        <p:txBody>
          <a:bodyPr/>
          <a:lstStyle/>
          <a:p>
            <a:r>
              <a:rPr lang="en-US" dirty="0"/>
              <a:t>Question 6</a:t>
            </a:r>
          </a:p>
        </p:txBody>
      </p:sp>
    </p:spTree>
    <p:extLst>
      <p:ext uri="{BB962C8B-B14F-4D97-AF65-F5344CB8AC3E}">
        <p14:creationId xmlns:p14="http://schemas.microsoft.com/office/powerpoint/2010/main" val="1411952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378644"/>
            <a:ext cx="10952446" cy="3425644"/>
          </a:xfrm>
        </p:spPr>
        <p:txBody>
          <a:bodyPr>
            <a:normAutofit/>
          </a:bodyPr>
          <a:lstStyle/>
          <a:p>
            <a:pPr marL="0" indent="0">
              <a:buNone/>
            </a:pPr>
            <a:r>
              <a:rPr lang="en-US" sz="3600" dirty="0">
                <a:solidFill>
                  <a:schemeClr val="bg1"/>
                </a:solidFill>
              </a:rPr>
              <a:t>If you can imagine that it is a year from now, and everyone in the Moorings Park communities has really benefitted from Compassion in Action training, what would you see, feel, and hear that is different from today?</a:t>
            </a:r>
            <a:endParaRPr lang="en-US" sz="3600"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E2A47367-9AA9-8E4C-9097-8D8E54D938B0}"/>
              </a:ext>
            </a:extLst>
          </p:cNvPr>
          <p:cNvSpPr>
            <a:spLocks noGrp="1"/>
          </p:cNvSpPr>
          <p:nvPr>
            <p:ph type="title"/>
          </p:nvPr>
        </p:nvSpPr>
        <p:spPr/>
        <p:txBody>
          <a:bodyPr/>
          <a:lstStyle/>
          <a:p>
            <a:r>
              <a:rPr lang="en-US" dirty="0"/>
              <a:t>Question 7</a:t>
            </a:r>
          </a:p>
        </p:txBody>
      </p:sp>
    </p:spTree>
    <p:extLst>
      <p:ext uri="{BB962C8B-B14F-4D97-AF65-F5344CB8AC3E}">
        <p14:creationId xmlns:p14="http://schemas.microsoft.com/office/powerpoint/2010/main" val="147313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832409"/>
            <a:ext cx="10872157" cy="2073819"/>
          </a:xfrm>
        </p:spPr>
        <p:txBody>
          <a:bodyPr>
            <a:normAutofit/>
          </a:bodyPr>
          <a:lstStyle/>
          <a:p>
            <a:pPr marL="0" indent="0">
              <a:buNone/>
            </a:pPr>
            <a:r>
              <a:rPr lang="en-US" sz="3600" dirty="0">
                <a:solidFill>
                  <a:schemeClr val="bg1"/>
                </a:solidFill>
                <a:latin typeface="Arial" panose="020B0604020202020204" pitchFamily="34" charset="0"/>
                <a:cs typeface="Arial" panose="020B0604020202020204" pitchFamily="34" charset="0"/>
              </a:rPr>
              <a:t>What would you see, feel, and hear a year from now if the Compassion in Action Program is very successful?</a:t>
            </a:r>
            <a:endParaRPr lang="en-US" sz="4800" b="1"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4F637D7-D831-EB49-9502-2933E5FCD1E1}"/>
              </a:ext>
            </a:extLst>
          </p:cNvPr>
          <p:cNvSpPr>
            <a:spLocks noGrp="1"/>
          </p:cNvSpPr>
          <p:nvPr>
            <p:ph type="title"/>
          </p:nvPr>
        </p:nvSpPr>
        <p:spPr/>
        <p:txBody>
          <a:bodyPr/>
          <a:lstStyle/>
          <a:p>
            <a:r>
              <a:rPr lang="en-US" dirty="0"/>
              <a:t>Group Discussion</a:t>
            </a:r>
          </a:p>
        </p:txBody>
      </p:sp>
    </p:spTree>
    <p:extLst>
      <p:ext uri="{BB962C8B-B14F-4D97-AF65-F5344CB8AC3E}">
        <p14:creationId xmlns:p14="http://schemas.microsoft.com/office/powerpoint/2010/main" val="150067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516853" y="2191385"/>
            <a:ext cx="10689277" cy="3080604"/>
          </a:xfrm>
        </p:spPr>
        <p:txBody>
          <a:bodyPr>
            <a:normAutofit fontScale="62500" lnSpcReduction="20000"/>
          </a:bodyPr>
          <a:lstStyle/>
          <a:p>
            <a:pPr marL="0" indent="0">
              <a:buNone/>
            </a:pPr>
            <a:r>
              <a:rPr lang="en-US" sz="3200" dirty="0">
                <a:solidFill>
                  <a:schemeClr val="bg1"/>
                </a:solidFill>
                <a:latin typeface="Arial" panose="020B0604020202020204" pitchFamily="34" charset="0"/>
                <a:cs typeface="Arial" panose="020B0604020202020204" pitchFamily="34" charset="0"/>
              </a:rPr>
              <a:t>1. Help yourself and others find ways to buy-in and support the Compassion in </a:t>
            </a:r>
          </a:p>
          <a:p>
            <a:pPr marL="0" indent="0">
              <a:buNone/>
            </a:pPr>
            <a:r>
              <a:rPr lang="en-US" sz="3200" dirty="0">
                <a:solidFill>
                  <a:schemeClr val="bg1"/>
                </a:solidFill>
                <a:latin typeface="Arial" panose="020B0604020202020204" pitchFamily="34" charset="0"/>
                <a:cs typeface="Arial" panose="020B0604020202020204" pitchFamily="34" charset="0"/>
              </a:rPr>
              <a:t>Action program guidelines.</a:t>
            </a:r>
          </a:p>
          <a:p>
            <a:pPr marL="0" indent="0">
              <a:buNone/>
            </a:pPr>
            <a:endParaRPr lang="en-US" sz="3200" dirty="0">
              <a:solidFill>
                <a:schemeClr val="bg1"/>
              </a:solidFill>
              <a:latin typeface="Arial" panose="020B0604020202020204" pitchFamily="34" charset="0"/>
              <a:cs typeface="Arial" panose="020B0604020202020204" pitchFamily="34" charset="0"/>
            </a:endParaRPr>
          </a:p>
          <a:p>
            <a:pPr marL="0" indent="0">
              <a:buNone/>
            </a:pPr>
            <a:r>
              <a:rPr lang="en-US" sz="3200" dirty="0">
                <a:solidFill>
                  <a:schemeClr val="bg1"/>
                </a:solidFill>
                <a:latin typeface="Arial" panose="020B0604020202020204" pitchFamily="34" charset="0"/>
                <a:cs typeface="Arial" panose="020B0604020202020204" pitchFamily="34" charset="0"/>
              </a:rPr>
              <a:t>2. Help partners apply skills through discussions, manager huddles and coaching.</a:t>
            </a:r>
          </a:p>
          <a:p>
            <a:pPr marL="0" indent="0">
              <a:buNone/>
            </a:pPr>
            <a:endParaRPr lang="en-US" sz="3200" dirty="0">
              <a:solidFill>
                <a:schemeClr val="bg1"/>
              </a:solidFill>
              <a:latin typeface="Arial" panose="020B0604020202020204" pitchFamily="34" charset="0"/>
              <a:cs typeface="Arial" panose="020B0604020202020204" pitchFamily="34" charset="0"/>
            </a:endParaRPr>
          </a:p>
          <a:p>
            <a:pPr marL="0" indent="0">
              <a:buNone/>
            </a:pPr>
            <a:r>
              <a:rPr lang="en-US" sz="3200" dirty="0">
                <a:solidFill>
                  <a:schemeClr val="bg1"/>
                </a:solidFill>
                <a:latin typeface="Arial" panose="020B0604020202020204" pitchFamily="34" charset="0"/>
                <a:cs typeface="Arial" panose="020B0604020202020204" pitchFamily="34" charset="0"/>
              </a:rPr>
              <a:t>3. Provide ongoing support to partners to ensure successful application of skills.</a:t>
            </a:r>
          </a:p>
          <a:p>
            <a:pPr marL="0" indent="0">
              <a:buNone/>
            </a:pPr>
            <a:endParaRPr lang="en-US" sz="3200" dirty="0">
              <a:solidFill>
                <a:schemeClr val="bg1"/>
              </a:solidFill>
              <a:latin typeface="Arial" panose="020B0604020202020204" pitchFamily="34" charset="0"/>
              <a:cs typeface="Arial" panose="020B0604020202020204" pitchFamily="34" charset="0"/>
            </a:endParaRPr>
          </a:p>
          <a:p>
            <a:pPr marL="0" indent="0">
              <a:buNone/>
            </a:pPr>
            <a:r>
              <a:rPr lang="en-US" sz="3200" dirty="0">
                <a:solidFill>
                  <a:schemeClr val="bg1"/>
                </a:solidFill>
                <a:latin typeface="Arial" panose="020B0604020202020204" pitchFamily="34" charset="0"/>
                <a:cs typeface="Arial" panose="020B0604020202020204" pitchFamily="34" charset="0"/>
              </a:rPr>
              <a:t>4. Trouble-shoot and circle back on problems and challenges partners have to </a:t>
            </a:r>
          </a:p>
          <a:p>
            <a:pPr marL="0" indent="0">
              <a:buNone/>
            </a:pPr>
            <a:r>
              <a:rPr lang="en-US" sz="3200" dirty="0">
                <a:solidFill>
                  <a:schemeClr val="bg1"/>
                </a:solidFill>
                <a:latin typeface="Arial" panose="020B0604020202020204" pitchFamily="34" charset="0"/>
                <a:cs typeface="Arial" panose="020B0604020202020204" pitchFamily="34" charset="0"/>
              </a:rPr>
              <a:t>ensure that the program goals are achieved. </a:t>
            </a:r>
          </a:p>
        </p:txBody>
      </p:sp>
      <p:sp>
        <p:nvSpPr>
          <p:cNvPr id="5" name="Title 4">
            <a:extLst>
              <a:ext uri="{FF2B5EF4-FFF2-40B4-BE49-F238E27FC236}">
                <a16:creationId xmlns:a16="http://schemas.microsoft.com/office/drawing/2014/main" id="{E485C7B4-6A23-5C4F-811E-11BBEEF457FB}"/>
              </a:ext>
            </a:extLst>
          </p:cNvPr>
          <p:cNvSpPr>
            <a:spLocks noGrp="1"/>
          </p:cNvSpPr>
          <p:nvPr>
            <p:ph type="title"/>
          </p:nvPr>
        </p:nvSpPr>
        <p:spPr>
          <a:xfrm>
            <a:off x="466403" y="379142"/>
            <a:ext cx="9304614" cy="1227590"/>
          </a:xfrm>
        </p:spPr>
        <p:txBody>
          <a:bodyPr/>
          <a:lstStyle/>
          <a:p>
            <a:r>
              <a:rPr lang="en-US" dirty="0"/>
              <a:t>Your Important Role</a:t>
            </a:r>
            <a:br>
              <a:rPr lang="en-US" dirty="0"/>
            </a:br>
            <a:r>
              <a:rPr lang="en-US" dirty="0"/>
              <a:t>as a Connecting Leader (Manager)</a:t>
            </a:r>
          </a:p>
        </p:txBody>
      </p:sp>
    </p:spTree>
    <p:extLst>
      <p:ext uri="{BB962C8B-B14F-4D97-AF65-F5344CB8AC3E}">
        <p14:creationId xmlns:p14="http://schemas.microsoft.com/office/powerpoint/2010/main" val="1210445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032191"/>
            <a:ext cx="1431765" cy="2519352"/>
          </a:xfrm>
        </p:spPr>
        <p:txBody>
          <a:bodyPr>
            <a:normAutofit/>
          </a:bodyPr>
          <a:lstStyle/>
          <a:p>
            <a:pPr marL="0" indent="0" algn="r">
              <a:buNone/>
            </a:pPr>
            <a:r>
              <a:rPr lang="en-US" sz="2600" b="1" dirty="0">
                <a:solidFill>
                  <a:schemeClr val="bg1"/>
                </a:solidFill>
              </a:rPr>
              <a:t>Module</a:t>
            </a:r>
            <a:r>
              <a:rPr lang="en-US" sz="2000" dirty="0">
                <a:solidFill>
                  <a:schemeClr val="bg1"/>
                </a:solidFill>
              </a:rPr>
              <a:t> </a:t>
            </a:r>
          </a:p>
          <a:p>
            <a:pPr marL="0" indent="0" algn="r">
              <a:buNone/>
            </a:pPr>
            <a:r>
              <a:rPr lang="en-US" sz="2000" b="1" dirty="0">
                <a:solidFill>
                  <a:schemeClr val="bg1"/>
                </a:solidFill>
              </a:rPr>
              <a:t>1</a:t>
            </a:r>
          </a:p>
          <a:p>
            <a:pPr marL="0" indent="0" algn="r">
              <a:buNone/>
            </a:pPr>
            <a:r>
              <a:rPr lang="en-US" sz="2000" b="1" dirty="0">
                <a:solidFill>
                  <a:schemeClr val="bg1"/>
                </a:solidFill>
              </a:rPr>
              <a:t>2 </a:t>
            </a:r>
          </a:p>
          <a:p>
            <a:pPr marL="0" indent="0" algn="r">
              <a:buNone/>
            </a:pPr>
            <a:r>
              <a:rPr lang="en-US" sz="2000" b="1" dirty="0">
                <a:solidFill>
                  <a:schemeClr val="bg1"/>
                </a:solidFill>
              </a:rPr>
              <a:t>3 </a:t>
            </a:r>
          </a:p>
          <a:p>
            <a:pPr marL="0" indent="0" algn="r">
              <a:buNone/>
            </a:pPr>
            <a:r>
              <a:rPr lang="en-US" sz="2000" b="1" dirty="0">
                <a:solidFill>
                  <a:schemeClr val="bg1"/>
                </a:solidFill>
              </a:rPr>
              <a:t>4 </a:t>
            </a:r>
          </a:p>
          <a:p>
            <a:pPr marL="0" indent="0" algn="r">
              <a:buNone/>
            </a:pPr>
            <a:r>
              <a:rPr lang="en-US" sz="2000" b="1" dirty="0">
                <a:solidFill>
                  <a:schemeClr val="bg1"/>
                </a:solidFill>
              </a:rPr>
              <a:t>5</a:t>
            </a:r>
            <a:endParaRPr lang="en-US" sz="3200" b="1" dirty="0">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B6B72D3-BE21-4A49-BB55-F36EE174586B}"/>
              </a:ext>
            </a:extLst>
          </p:cNvPr>
          <p:cNvSpPr txBox="1"/>
          <p:nvPr/>
        </p:nvSpPr>
        <p:spPr>
          <a:xfrm>
            <a:off x="1948618" y="1875886"/>
            <a:ext cx="5385501" cy="2672526"/>
          </a:xfrm>
          <a:prstGeom prst="rect">
            <a:avLst/>
          </a:prstGeom>
          <a:noFill/>
        </p:spPr>
        <p:txBody>
          <a:bodyPr wrap="square" rtlCol="0">
            <a:spAutoFit/>
          </a:bodyPr>
          <a:lstStyle/>
          <a:p>
            <a:pPr marL="0" indent="0">
              <a:lnSpc>
                <a:spcPct val="150000"/>
              </a:lnSpc>
              <a:buNone/>
            </a:pPr>
            <a:r>
              <a:rPr lang="en-US" sz="2400" b="1" dirty="0">
                <a:solidFill>
                  <a:schemeClr val="bg1"/>
                </a:solidFill>
              </a:rPr>
              <a:t>Topic</a:t>
            </a:r>
            <a:endParaRPr lang="en-US" sz="1800" b="1" dirty="0">
              <a:solidFill>
                <a:schemeClr val="bg1"/>
              </a:solidFill>
            </a:endParaRPr>
          </a:p>
          <a:p>
            <a:pPr>
              <a:lnSpc>
                <a:spcPct val="150000"/>
              </a:lnSpc>
            </a:pPr>
            <a:r>
              <a:rPr lang="en-US" sz="1800" dirty="0">
                <a:solidFill>
                  <a:schemeClr val="bg1"/>
                </a:solidFill>
              </a:rPr>
              <a:t>Our Shared Mission and Values </a:t>
            </a:r>
          </a:p>
          <a:p>
            <a:pPr>
              <a:lnSpc>
                <a:spcPct val="150000"/>
              </a:lnSpc>
            </a:pPr>
            <a:r>
              <a:rPr lang="en-US" sz="1800" dirty="0">
                <a:solidFill>
                  <a:schemeClr val="bg1"/>
                </a:solidFill>
              </a:rPr>
              <a:t> Our Best Friends Culture </a:t>
            </a:r>
          </a:p>
          <a:p>
            <a:pPr marL="0" indent="0">
              <a:lnSpc>
                <a:spcPct val="150000"/>
              </a:lnSpc>
              <a:buNone/>
            </a:pPr>
            <a:r>
              <a:rPr lang="en-US" sz="1800" dirty="0">
                <a:solidFill>
                  <a:schemeClr val="bg1"/>
                </a:solidFill>
              </a:rPr>
              <a:t>An Insider’s Guide to Supporting the Aging Process</a:t>
            </a:r>
          </a:p>
          <a:p>
            <a:pPr marL="0" indent="0">
              <a:lnSpc>
                <a:spcPct val="150000"/>
              </a:lnSpc>
              <a:buNone/>
            </a:pPr>
            <a:r>
              <a:rPr lang="en-US" sz="1800" dirty="0">
                <a:solidFill>
                  <a:schemeClr val="bg1"/>
                </a:solidFill>
              </a:rPr>
              <a:t>You are Empowered to Deliver WOW</a:t>
            </a:r>
          </a:p>
          <a:p>
            <a:pPr marL="0" indent="0">
              <a:lnSpc>
                <a:spcPct val="150000"/>
              </a:lnSpc>
              <a:buNone/>
            </a:pPr>
            <a:r>
              <a:rPr lang="en-US" sz="1800" dirty="0">
                <a:solidFill>
                  <a:schemeClr val="bg1"/>
                </a:solidFill>
              </a:rPr>
              <a:t>Turning Problems into Solutions</a:t>
            </a:r>
          </a:p>
        </p:txBody>
      </p:sp>
      <p:cxnSp>
        <p:nvCxnSpPr>
          <p:cNvPr id="8" name="Straight Connector 7">
            <a:extLst>
              <a:ext uri="{FF2B5EF4-FFF2-40B4-BE49-F238E27FC236}">
                <a16:creationId xmlns:a16="http://schemas.microsoft.com/office/drawing/2014/main" id="{6B88CC5A-F3C5-4596-8E67-F2DE218C78B8}"/>
              </a:ext>
            </a:extLst>
          </p:cNvPr>
          <p:cNvCxnSpPr/>
          <p:nvPr/>
        </p:nvCxnSpPr>
        <p:spPr>
          <a:xfrm>
            <a:off x="1948618" y="2021448"/>
            <a:ext cx="0" cy="251935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91CFA58-669B-46B6-83C9-286402D1C838}"/>
              </a:ext>
            </a:extLst>
          </p:cNvPr>
          <p:cNvSpPr txBox="1"/>
          <p:nvPr/>
        </p:nvSpPr>
        <p:spPr>
          <a:xfrm>
            <a:off x="1616229" y="4820699"/>
            <a:ext cx="8959541" cy="369332"/>
          </a:xfrm>
          <a:prstGeom prst="rect">
            <a:avLst/>
          </a:prstGeom>
          <a:noFill/>
        </p:spPr>
        <p:txBody>
          <a:bodyPr wrap="square">
            <a:spAutoFit/>
          </a:bodyPr>
          <a:lstStyle/>
          <a:p>
            <a:r>
              <a:rPr lang="en-US" b="1" i="1" dirty="0">
                <a:solidFill>
                  <a:schemeClr val="bg1"/>
                </a:solidFill>
              </a:rPr>
              <a:t>Table Discussion: Your role </a:t>
            </a:r>
            <a:r>
              <a:rPr lang="en-US" dirty="0">
                <a:solidFill>
                  <a:schemeClr val="bg1"/>
                </a:solidFill>
              </a:rPr>
              <a:t>is to reinforce the program content. </a:t>
            </a:r>
          </a:p>
        </p:txBody>
      </p:sp>
      <p:sp>
        <p:nvSpPr>
          <p:cNvPr id="6" name="Title 5">
            <a:extLst>
              <a:ext uri="{FF2B5EF4-FFF2-40B4-BE49-F238E27FC236}">
                <a16:creationId xmlns:a16="http://schemas.microsoft.com/office/drawing/2014/main" id="{01D67E86-CB5C-9740-9C2D-9D8CA3986540}"/>
              </a:ext>
            </a:extLst>
          </p:cNvPr>
          <p:cNvSpPr>
            <a:spLocks noGrp="1"/>
          </p:cNvSpPr>
          <p:nvPr>
            <p:ph type="title"/>
          </p:nvPr>
        </p:nvSpPr>
        <p:spPr>
          <a:xfrm>
            <a:off x="466403" y="367990"/>
            <a:ext cx="9304614" cy="1238741"/>
          </a:xfrm>
        </p:spPr>
        <p:txBody>
          <a:bodyPr/>
          <a:lstStyle/>
          <a:p>
            <a:r>
              <a:rPr lang="en-US" dirty="0"/>
              <a:t>Understanding the Compassion in Action Program and Impact on Partners</a:t>
            </a:r>
          </a:p>
        </p:txBody>
      </p:sp>
    </p:spTree>
    <p:extLst>
      <p:ext uri="{BB962C8B-B14F-4D97-AF65-F5344CB8AC3E}">
        <p14:creationId xmlns:p14="http://schemas.microsoft.com/office/powerpoint/2010/main" val="263901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751361" y="2181948"/>
            <a:ext cx="10689277" cy="3080604"/>
          </a:xfrm>
        </p:spPr>
        <p:txBody>
          <a:bodyPr>
            <a:normAutofit/>
          </a:bodyPr>
          <a:lstStyle/>
          <a:p>
            <a:pPr marL="0" indent="0">
              <a:buNone/>
            </a:pPr>
            <a:r>
              <a:rPr lang="en-US" b="1" dirty="0">
                <a:solidFill>
                  <a:schemeClr val="bg1"/>
                </a:solidFill>
                <a:latin typeface="Arial" panose="020B0604020202020204" pitchFamily="34" charset="0"/>
                <a:cs typeface="Arial" panose="020B0604020202020204" pitchFamily="34" charset="0"/>
              </a:rPr>
              <a:t>Watch the video:</a:t>
            </a:r>
            <a:br>
              <a:rPr lang="en-US" dirty="0">
                <a:solidFill>
                  <a:schemeClr val="bg1"/>
                </a:solidFill>
                <a:latin typeface="Arial" panose="020B0604020202020204" pitchFamily="34" charset="0"/>
                <a:cs typeface="Arial" panose="020B0604020202020204" pitchFamily="34" charset="0"/>
              </a:rPr>
            </a:br>
            <a:r>
              <a:rPr lang="en-US" sz="1800" dirty="0">
                <a:solidFill>
                  <a:schemeClr val="bg1"/>
                </a:solidFill>
                <a:hlinkClick r:id="rId2">
                  <a:extLst>
                    <a:ext uri="{A12FA001-AC4F-418D-AE19-62706E023703}">
                      <ahyp:hlinkClr xmlns:ahyp="http://schemas.microsoft.com/office/drawing/2018/hyperlinkcolor" val="tx"/>
                    </a:ext>
                  </a:extLst>
                </a:hlinkClick>
              </a:rPr>
              <a:t>https://www.youtube.com/watch?v=u6XAPnuFjJc </a:t>
            </a:r>
            <a:br>
              <a:rPr lang="en-US" sz="1800" dirty="0">
                <a:solidFill>
                  <a:schemeClr val="bg1"/>
                </a:solidFill>
              </a:rPr>
            </a:br>
            <a:br>
              <a:rPr lang="en-US" sz="1800" dirty="0">
                <a:solidFill>
                  <a:schemeClr val="bg1"/>
                </a:solidFill>
              </a:rPr>
            </a:br>
            <a:endParaRPr lang="en-US" sz="1800" dirty="0">
              <a:solidFill>
                <a:schemeClr val="bg1"/>
              </a:solidFill>
            </a:endParaRPr>
          </a:p>
          <a:p>
            <a:pPr marL="0" indent="0">
              <a:buNone/>
            </a:pPr>
            <a:r>
              <a:rPr lang="en-US" b="1" dirty="0">
                <a:solidFill>
                  <a:schemeClr val="bg1"/>
                </a:solidFill>
                <a:latin typeface="Arial" panose="020B0604020202020204" pitchFamily="34" charset="0"/>
                <a:cs typeface="Arial" panose="020B0604020202020204" pitchFamily="34" charset="0"/>
              </a:rPr>
              <a:t>Group Discussion:</a:t>
            </a:r>
            <a:br>
              <a:rPr lang="en-US" b="1" dirty="0">
                <a:solidFill>
                  <a:schemeClr val="bg1"/>
                </a:solidFill>
                <a:latin typeface="Arial" panose="020B0604020202020204" pitchFamily="34" charset="0"/>
                <a:cs typeface="Arial" panose="020B0604020202020204" pitchFamily="34" charset="0"/>
              </a:rPr>
            </a:br>
            <a:r>
              <a:rPr lang="en-US" dirty="0">
                <a:solidFill>
                  <a:schemeClr val="bg1"/>
                </a:solidFill>
                <a:latin typeface="Arial" panose="020B0604020202020204" pitchFamily="34" charset="0"/>
                <a:cs typeface="Arial" panose="020B0604020202020204" pitchFamily="34" charset="0"/>
              </a:rPr>
              <a:t>Times are changing. What can you do as a connecting leader to ensure that you provide autonomy, mastery and purpose for the partners you lead?</a:t>
            </a:r>
          </a:p>
        </p:txBody>
      </p:sp>
      <p:sp>
        <p:nvSpPr>
          <p:cNvPr id="6" name="Title 5">
            <a:extLst>
              <a:ext uri="{FF2B5EF4-FFF2-40B4-BE49-F238E27FC236}">
                <a16:creationId xmlns:a16="http://schemas.microsoft.com/office/drawing/2014/main" id="{14C236A5-DA77-4345-9EB8-35CD93200BDE}"/>
              </a:ext>
            </a:extLst>
          </p:cNvPr>
          <p:cNvSpPr>
            <a:spLocks noGrp="1"/>
          </p:cNvSpPr>
          <p:nvPr>
            <p:ph type="title"/>
          </p:nvPr>
        </p:nvSpPr>
        <p:spPr>
          <a:xfrm>
            <a:off x="466402" y="964502"/>
            <a:ext cx="10974235" cy="642229"/>
          </a:xfrm>
        </p:spPr>
        <p:txBody>
          <a:bodyPr/>
          <a:lstStyle/>
          <a:p>
            <a:r>
              <a:rPr lang="en-US" dirty="0"/>
              <a:t>The Importance of Autonomy, Mastery, and Purpose</a:t>
            </a:r>
          </a:p>
        </p:txBody>
      </p:sp>
    </p:spTree>
    <p:extLst>
      <p:ext uri="{BB962C8B-B14F-4D97-AF65-F5344CB8AC3E}">
        <p14:creationId xmlns:p14="http://schemas.microsoft.com/office/powerpoint/2010/main" val="209581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692C6B-8320-C24E-85C5-2FA1ABE32D69}"/>
              </a:ext>
            </a:extLst>
          </p:cNvPr>
          <p:cNvSpPr>
            <a:spLocks noGrp="1"/>
          </p:cNvSpPr>
          <p:nvPr>
            <p:ph type="title"/>
          </p:nvPr>
        </p:nvSpPr>
        <p:spPr>
          <a:xfrm>
            <a:off x="466403" y="399726"/>
            <a:ext cx="9304614" cy="642229"/>
          </a:xfrm>
        </p:spPr>
        <p:txBody>
          <a:bodyPr/>
          <a:lstStyle/>
          <a:p>
            <a:r>
              <a:rPr lang="en-US" dirty="0"/>
              <a:t>What You can do to Support</a:t>
            </a:r>
            <a:br>
              <a:rPr lang="en-US" dirty="0"/>
            </a:br>
            <a:r>
              <a:rPr lang="en-US" dirty="0"/>
              <a:t>the Information in Each Training Section</a:t>
            </a:r>
          </a:p>
        </p:txBody>
      </p:sp>
      <p:sp>
        <p:nvSpPr>
          <p:cNvPr id="14" name="TextBox 13">
            <a:extLst>
              <a:ext uri="{FF2B5EF4-FFF2-40B4-BE49-F238E27FC236}">
                <a16:creationId xmlns:a16="http://schemas.microsoft.com/office/drawing/2014/main" id="{BF072E61-D765-1D4B-AFAC-8CB7373438F8}"/>
              </a:ext>
            </a:extLst>
          </p:cNvPr>
          <p:cNvSpPr txBox="1"/>
          <p:nvPr/>
        </p:nvSpPr>
        <p:spPr>
          <a:xfrm>
            <a:off x="627017" y="2173180"/>
            <a:ext cx="8076112" cy="1569660"/>
          </a:xfrm>
          <a:prstGeom prst="rect">
            <a:avLst/>
          </a:prstGeom>
          <a:noFill/>
        </p:spPr>
        <p:txBody>
          <a:bodyPr wrap="square">
            <a:spAutoFit/>
          </a:bodyPr>
          <a:lstStyle/>
          <a:p>
            <a:r>
              <a:rPr lang="en-US" sz="3200" dirty="0">
                <a:solidFill>
                  <a:schemeClr val="bg1"/>
                </a:solidFill>
              </a:rPr>
              <a:t>Here are 6 actions you can take to support the learning content from the Compassion in Action Program.</a:t>
            </a:r>
          </a:p>
        </p:txBody>
      </p:sp>
    </p:spTree>
    <p:extLst>
      <p:ext uri="{BB962C8B-B14F-4D97-AF65-F5344CB8AC3E}">
        <p14:creationId xmlns:p14="http://schemas.microsoft.com/office/powerpoint/2010/main" val="420367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349040"/>
            <a:ext cx="10689277" cy="3080604"/>
          </a:xfrm>
        </p:spPr>
        <p:txBody>
          <a:bodyPr>
            <a:normAutofit/>
          </a:bodyPr>
          <a:lstStyle/>
          <a:p>
            <a:pPr marL="0" indent="0">
              <a:buNone/>
            </a:pPr>
            <a:r>
              <a:rPr lang="en-US" sz="3200" dirty="0">
                <a:solidFill>
                  <a:schemeClr val="bg1"/>
                </a:solidFill>
                <a:latin typeface="Arial" panose="020B0604020202020204" pitchFamily="34" charset="0"/>
                <a:cs typeface="Arial" panose="020B0604020202020204" pitchFamily="34" charset="0"/>
              </a:rPr>
              <a:t>Repeat the mission often and ask partners to offer an example of how they can “live” or “apply” both the mission and vision. </a:t>
            </a:r>
          </a:p>
          <a:p>
            <a:pPr marL="0" indent="0">
              <a:buNone/>
            </a:pPr>
            <a:endParaRPr lang="en-US" sz="3200" dirty="0">
              <a:solidFill>
                <a:schemeClr val="bg1"/>
              </a:solidFill>
              <a:latin typeface="Arial" panose="020B0604020202020204" pitchFamily="34" charset="0"/>
              <a:cs typeface="Arial" panose="020B0604020202020204" pitchFamily="34" charset="0"/>
            </a:endParaRPr>
          </a:p>
          <a:p>
            <a:pPr marL="0" indent="0">
              <a:buNone/>
            </a:pPr>
            <a:r>
              <a:rPr lang="en-US" sz="3200" dirty="0">
                <a:solidFill>
                  <a:schemeClr val="bg1"/>
                </a:solidFill>
                <a:latin typeface="Arial" panose="020B0604020202020204" pitchFamily="34" charset="0"/>
                <a:cs typeface="Arial" panose="020B0604020202020204" pitchFamily="34" charset="0"/>
              </a:rPr>
              <a:t>Coach them on examples if needed.</a:t>
            </a:r>
          </a:p>
        </p:txBody>
      </p:sp>
      <p:sp>
        <p:nvSpPr>
          <p:cNvPr id="5" name="Title 4">
            <a:extLst>
              <a:ext uri="{FF2B5EF4-FFF2-40B4-BE49-F238E27FC236}">
                <a16:creationId xmlns:a16="http://schemas.microsoft.com/office/drawing/2014/main" id="{A07F791D-EC53-1E45-A90E-F02C5060BBEC}"/>
              </a:ext>
            </a:extLst>
          </p:cNvPr>
          <p:cNvSpPr>
            <a:spLocks noGrp="1"/>
          </p:cNvSpPr>
          <p:nvPr>
            <p:ph type="title"/>
          </p:nvPr>
        </p:nvSpPr>
        <p:spPr/>
        <p:txBody>
          <a:bodyPr/>
          <a:lstStyle/>
          <a:p>
            <a:r>
              <a:rPr lang="en-US" dirty="0"/>
              <a:t>Our Shared Mission and Values </a:t>
            </a:r>
          </a:p>
        </p:txBody>
      </p:sp>
    </p:spTree>
    <p:extLst>
      <p:ext uri="{BB962C8B-B14F-4D97-AF65-F5344CB8AC3E}">
        <p14:creationId xmlns:p14="http://schemas.microsoft.com/office/powerpoint/2010/main" val="420812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15953" y="2758943"/>
            <a:ext cx="10689277" cy="3080604"/>
          </a:xfrm>
        </p:spPr>
        <p:txBody>
          <a:bodyPr>
            <a:normAutofit/>
          </a:bodyPr>
          <a:lstStyle/>
          <a:p>
            <a:pPr marL="0" indent="0">
              <a:buNone/>
            </a:pPr>
            <a:r>
              <a:rPr lang="en-US" sz="3200" dirty="0">
                <a:solidFill>
                  <a:schemeClr val="bg1"/>
                </a:solidFill>
                <a:latin typeface="Arial" panose="020B0604020202020204" pitchFamily="34" charset="0"/>
                <a:cs typeface="Arial" panose="020B0604020202020204" pitchFamily="34" charset="0"/>
              </a:rPr>
              <a:t>Share the bullet points in the Best Friends training section, and in team meetings ask for examples of how the team can apply the concepts to teamwork.</a:t>
            </a:r>
            <a:endParaRPr lang="en-US" sz="4400"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EB8E11F7-2F59-A348-9E27-BE198B55B21E}"/>
              </a:ext>
            </a:extLst>
          </p:cNvPr>
          <p:cNvSpPr>
            <a:spLocks noGrp="1"/>
          </p:cNvSpPr>
          <p:nvPr>
            <p:ph type="title"/>
          </p:nvPr>
        </p:nvSpPr>
        <p:spPr/>
        <p:txBody>
          <a:bodyPr/>
          <a:lstStyle/>
          <a:p>
            <a:r>
              <a:rPr lang="en-US" dirty="0"/>
              <a:t>Our </a:t>
            </a:r>
            <a:r>
              <a:rPr lang="en-US" i="1" dirty="0"/>
              <a:t>Best Friends </a:t>
            </a:r>
            <a:r>
              <a:rPr lang="en-US" dirty="0"/>
              <a:t>Culture</a:t>
            </a:r>
          </a:p>
        </p:txBody>
      </p:sp>
    </p:spTree>
    <p:extLst>
      <p:ext uri="{BB962C8B-B14F-4D97-AF65-F5344CB8AC3E}">
        <p14:creationId xmlns:p14="http://schemas.microsoft.com/office/powerpoint/2010/main" val="2764016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689325"/>
            <a:ext cx="10689277" cy="3080604"/>
          </a:xfrm>
        </p:spPr>
        <p:txBody>
          <a:bodyPr>
            <a:normAutofit/>
          </a:bodyPr>
          <a:lstStyle/>
          <a:p>
            <a:pPr marL="0" indent="0">
              <a:buNone/>
            </a:pPr>
            <a:r>
              <a:rPr lang="en-US" sz="3600" dirty="0">
                <a:solidFill>
                  <a:schemeClr val="bg1"/>
                </a:solidFill>
                <a:latin typeface="+mn-lt"/>
              </a:rPr>
              <a:t>Ask partners how they have directly supported residents who have vision, hearing, balance, dexterity, dementia, or depression challenges.</a:t>
            </a:r>
            <a:endParaRPr lang="en-US" sz="66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D8697830-CC14-9E4A-A3B4-932AABEA1EB7}"/>
              </a:ext>
            </a:extLst>
          </p:cNvPr>
          <p:cNvSpPr>
            <a:spLocks noGrp="1"/>
          </p:cNvSpPr>
          <p:nvPr>
            <p:ph type="title"/>
          </p:nvPr>
        </p:nvSpPr>
        <p:spPr>
          <a:xfrm>
            <a:off x="466403" y="363072"/>
            <a:ext cx="9304614" cy="1243660"/>
          </a:xfrm>
        </p:spPr>
        <p:txBody>
          <a:bodyPr/>
          <a:lstStyle/>
          <a:p>
            <a:r>
              <a:rPr lang="en-US" dirty="0"/>
              <a:t>An Insider’s Guide to</a:t>
            </a:r>
            <a:br>
              <a:rPr lang="en-US" dirty="0"/>
            </a:br>
            <a:r>
              <a:rPr lang="en-US" dirty="0"/>
              <a:t>Supporting the Ageing Process</a:t>
            </a:r>
          </a:p>
        </p:txBody>
      </p:sp>
    </p:spTree>
    <p:extLst>
      <p:ext uri="{BB962C8B-B14F-4D97-AF65-F5344CB8AC3E}">
        <p14:creationId xmlns:p14="http://schemas.microsoft.com/office/powerpoint/2010/main" val="80937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5E3C-062E-0045-9142-0E833526FE0B}"/>
              </a:ext>
            </a:extLst>
          </p:cNvPr>
          <p:cNvSpPr>
            <a:spLocks noGrp="1"/>
          </p:cNvSpPr>
          <p:nvPr>
            <p:ph type="title"/>
          </p:nvPr>
        </p:nvSpPr>
        <p:spPr>
          <a:xfrm>
            <a:off x="466403" y="365126"/>
            <a:ext cx="9304614" cy="1241606"/>
          </a:xfrm>
        </p:spPr>
        <p:txBody>
          <a:bodyPr>
            <a:normAutofit fontScale="90000"/>
          </a:bodyPr>
          <a:lstStyle/>
          <a:p>
            <a:br>
              <a:rPr lang="en-US" sz="4400" dirty="0"/>
            </a:br>
            <a:r>
              <a:rPr lang="en-US" sz="4400" dirty="0"/>
              <a:t>Welcome</a:t>
            </a:r>
            <a:endParaRPr lang="en-US" sz="7200" dirty="0"/>
          </a:p>
        </p:txBody>
      </p:sp>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1825625"/>
            <a:ext cx="11259194" cy="3425644"/>
          </a:xfrm>
        </p:spPr>
        <p:txBody>
          <a:bodyPr/>
          <a:lstStyle/>
          <a:p>
            <a:pPr marL="0" indent="0">
              <a:buNone/>
            </a:pPr>
            <a:r>
              <a:rPr lang="en-US" sz="2400" dirty="0">
                <a:solidFill>
                  <a:schemeClr val="bg1"/>
                </a:solidFill>
              </a:rPr>
              <a:t>The Compassion in Action Program was designed to help partners live the Moorings Park Mission and Values, learn essential skills for managing healthy aging, optimize their delivery approach and feel empowered to deliver “WOW.”</a:t>
            </a:r>
          </a:p>
          <a:p>
            <a:endParaRPr lang="en-US" sz="2400" dirty="0">
              <a:solidFill>
                <a:schemeClr val="bg1"/>
              </a:solidFill>
            </a:endParaRPr>
          </a:p>
          <a:p>
            <a:pPr marL="0" indent="0">
              <a:buNone/>
            </a:pPr>
            <a:r>
              <a:rPr lang="en-US" sz="2400" dirty="0">
                <a:solidFill>
                  <a:schemeClr val="bg1"/>
                </a:solidFill>
              </a:rPr>
              <a:t>To empower partners to provide Simply the Best services to create the joy, satisfaction, and happiness vital to everyone in the Moorings Park communities.</a:t>
            </a:r>
          </a:p>
        </p:txBody>
      </p:sp>
    </p:spTree>
    <p:extLst>
      <p:ext uri="{BB962C8B-B14F-4D97-AF65-F5344CB8AC3E}">
        <p14:creationId xmlns:p14="http://schemas.microsoft.com/office/powerpoint/2010/main" val="2437843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008505"/>
            <a:ext cx="10689277" cy="3080604"/>
          </a:xfrm>
        </p:spPr>
        <p:txBody>
          <a:bodyPr>
            <a:normAutofit/>
          </a:bodyPr>
          <a:lstStyle/>
          <a:p>
            <a:pPr marL="514350" indent="-514350">
              <a:buAutoNum type="arabicPeriod"/>
            </a:pPr>
            <a:r>
              <a:rPr lang="en-US" dirty="0">
                <a:solidFill>
                  <a:schemeClr val="bg1"/>
                </a:solidFill>
              </a:rPr>
              <a:t>Work at asking partners how they would like to approach tasks.</a:t>
            </a:r>
          </a:p>
          <a:p>
            <a:pPr marL="514350" indent="-514350">
              <a:buAutoNum type="arabicPeriod"/>
            </a:pPr>
            <a:r>
              <a:rPr lang="en-US" dirty="0">
                <a:solidFill>
                  <a:schemeClr val="bg1"/>
                </a:solidFill>
              </a:rPr>
              <a:t>Provide a clear goal, then give some latitude in the way the partner approaches the task.</a:t>
            </a:r>
          </a:p>
          <a:p>
            <a:pPr marL="514350" indent="-514350">
              <a:buAutoNum type="arabicPeriod"/>
            </a:pPr>
            <a:r>
              <a:rPr lang="en-US" dirty="0">
                <a:solidFill>
                  <a:schemeClr val="bg1"/>
                </a:solidFill>
              </a:rPr>
              <a:t>Discuss the outcome and help them apply learning for the next opportunity. This promotes autonomy and mastery.</a:t>
            </a:r>
          </a:p>
          <a:p>
            <a:pPr marL="514350" indent="-514350">
              <a:buAutoNum type="arabicPeriod"/>
            </a:pPr>
            <a:r>
              <a:rPr lang="en-US" dirty="0">
                <a:solidFill>
                  <a:schemeClr val="bg1"/>
                </a:solidFill>
              </a:rPr>
              <a:t>Seek ways to reinforce WOW actions. This promotes purpose.</a:t>
            </a:r>
            <a:endParaRPr lang="en-US" sz="36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92D3BFA0-6BF1-7F42-A8B0-5F3693B28F5C}"/>
              </a:ext>
            </a:extLst>
          </p:cNvPr>
          <p:cNvSpPr>
            <a:spLocks noGrp="1"/>
          </p:cNvSpPr>
          <p:nvPr>
            <p:ph type="title"/>
          </p:nvPr>
        </p:nvSpPr>
        <p:spPr/>
        <p:txBody>
          <a:bodyPr/>
          <a:lstStyle/>
          <a:p>
            <a:r>
              <a:rPr lang="en-US" dirty="0"/>
              <a:t>You are Empowered to Deliver WOW</a:t>
            </a:r>
          </a:p>
        </p:txBody>
      </p:sp>
    </p:spTree>
    <p:extLst>
      <p:ext uri="{BB962C8B-B14F-4D97-AF65-F5344CB8AC3E}">
        <p14:creationId xmlns:p14="http://schemas.microsoft.com/office/powerpoint/2010/main" val="224306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588676"/>
            <a:ext cx="10689277" cy="3080604"/>
          </a:xfrm>
        </p:spPr>
        <p:txBody>
          <a:bodyPr>
            <a:normAutofit/>
          </a:bodyPr>
          <a:lstStyle/>
          <a:p>
            <a:pPr marL="0" indent="0">
              <a:buNone/>
            </a:pPr>
            <a:r>
              <a:rPr lang="en-US" sz="3200" dirty="0">
                <a:solidFill>
                  <a:schemeClr val="bg1"/>
                </a:solidFill>
                <a:latin typeface="+mn-lt"/>
                <a:cs typeface="Arial" panose="020B0604020202020204" pitchFamily="34" charset="0"/>
              </a:rPr>
              <a:t>Reinforce LASSIE by reviewing the LASSIE steps to</a:t>
            </a:r>
          </a:p>
          <a:p>
            <a:pPr marL="0" indent="0">
              <a:buNone/>
            </a:pPr>
            <a:r>
              <a:rPr lang="en-US" sz="3200" dirty="0">
                <a:solidFill>
                  <a:schemeClr val="bg1"/>
                </a:solidFill>
                <a:latin typeface="+mn-lt"/>
                <a:cs typeface="Arial" panose="020B0604020202020204" pitchFamily="34" charset="0"/>
              </a:rPr>
              <a:t>service recovery and offering examples of how to use it in</a:t>
            </a:r>
          </a:p>
          <a:p>
            <a:pPr marL="0" indent="0">
              <a:buNone/>
            </a:pPr>
            <a:r>
              <a:rPr lang="en-US" sz="3200" dirty="0">
                <a:solidFill>
                  <a:schemeClr val="bg1"/>
                </a:solidFill>
                <a:latin typeface="+mn-lt"/>
                <a:cs typeface="Arial" panose="020B0604020202020204" pitchFamily="34" charset="0"/>
              </a:rPr>
              <a:t>your department.</a:t>
            </a:r>
          </a:p>
        </p:txBody>
      </p:sp>
      <p:sp>
        <p:nvSpPr>
          <p:cNvPr id="5" name="Title 4">
            <a:extLst>
              <a:ext uri="{FF2B5EF4-FFF2-40B4-BE49-F238E27FC236}">
                <a16:creationId xmlns:a16="http://schemas.microsoft.com/office/drawing/2014/main" id="{39051F20-D619-F843-80CC-391984B7486D}"/>
              </a:ext>
            </a:extLst>
          </p:cNvPr>
          <p:cNvSpPr>
            <a:spLocks noGrp="1"/>
          </p:cNvSpPr>
          <p:nvPr>
            <p:ph type="title"/>
          </p:nvPr>
        </p:nvSpPr>
        <p:spPr/>
        <p:txBody>
          <a:bodyPr/>
          <a:lstStyle/>
          <a:p>
            <a:r>
              <a:rPr lang="en-US" dirty="0"/>
              <a:t>Turning Problems into Solutions</a:t>
            </a:r>
          </a:p>
        </p:txBody>
      </p:sp>
    </p:spTree>
    <p:extLst>
      <p:ext uri="{BB962C8B-B14F-4D97-AF65-F5344CB8AC3E}">
        <p14:creationId xmlns:p14="http://schemas.microsoft.com/office/powerpoint/2010/main" val="250430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251294"/>
            <a:ext cx="10978837" cy="3080604"/>
          </a:xfrm>
        </p:spPr>
        <p:txBody>
          <a:bodyPr>
            <a:normAutofit/>
          </a:bodyPr>
          <a:lstStyle/>
          <a:p>
            <a:r>
              <a:rPr lang="en-US" dirty="0">
                <a:solidFill>
                  <a:schemeClr val="bg1"/>
                </a:solidFill>
                <a:latin typeface="+mj-lt"/>
                <a:cs typeface="Arial" panose="020B0604020202020204" pitchFamily="34" charset="0"/>
              </a:rPr>
              <a:t>The most important function managers can perform is to increase </a:t>
            </a:r>
            <a:r>
              <a:rPr lang="en-US" dirty="0">
                <a:solidFill>
                  <a:schemeClr val="bg1"/>
                </a:solidFill>
                <a:latin typeface="+mj-lt"/>
              </a:rPr>
              <a:t>partner’s  ability to engage in active delegation and empowerment. </a:t>
            </a:r>
          </a:p>
          <a:p>
            <a:r>
              <a:rPr lang="en-US" dirty="0">
                <a:solidFill>
                  <a:schemeClr val="bg1"/>
                </a:solidFill>
                <a:latin typeface="+mj-lt"/>
              </a:rPr>
              <a:t>Partners who are ready for delegation are much more productive, accountable, and engaged. </a:t>
            </a:r>
          </a:p>
          <a:p>
            <a:r>
              <a:rPr lang="en-US" dirty="0">
                <a:solidFill>
                  <a:schemeClr val="bg1"/>
                </a:solidFill>
                <a:latin typeface="+mj-lt"/>
              </a:rPr>
              <a:t>In short, they feel empowered to do the right things. How can you help partners develop from unready to ready to be empowered?</a:t>
            </a:r>
            <a:endParaRPr lang="en-US" dirty="0">
              <a:solidFill>
                <a:schemeClr val="bg1"/>
              </a:solidFill>
              <a:latin typeface="+mj-lt"/>
              <a:cs typeface="Arial" panose="020B0604020202020204" pitchFamily="34" charset="0"/>
            </a:endParaRPr>
          </a:p>
        </p:txBody>
      </p:sp>
      <p:sp>
        <p:nvSpPr>
          <p:cNvPr id="5" name="Title 4">
            <a:extLst>
              <a:ext uri="{FF2B5EF4-FFF2-40B4-BE49-F238E27FC236}">
                <a16:creationId xmlns:a16="http://schemas.microsoft.com/office/drawing/2014/main" id="{18AE4E05-3580-1547-A3E1-6560E91257F7}"/>
              </a:ext>
            </a:extLst>
          </p:cNvPr>
          <p:cNvSpPr>
            <a:spLocks noGrp="1"/>
          </p:cNvSpPr>
          <p:nvPr>
            <p:ph type="title"/>
          </p:nvPr>
        </p:nvSpPr>
        <p:spPr>
          <a:xfrm>
            <a:off x="466403" y="376518"/>
            <a:ext cx="9304614" cy="1230213"/>
          </a:xfrm>
        </p:spPr>
        <p:txBody>
          <a:bodyPr/>
          <a:lstStyle/>
          <a:p>
            <a:r>
              <a:rPr lang="en-US" dirty="0"/>
              <a:t>Learn to Differentiate</a:t>
            </a:r>
            <a:br>
              <a:rPr lang="en-US" dirty="0"/>
            </a:br>
            <a:r>
              <a:rPr lang="en-US" dirty="0"/>
              <a:t>Between Delegating and Empowering</a:t>
            </a:r>
          </a:p>
        </p:txBody>
      </p:sp>
    </p:spTree>
    <p:extLst>
      <p:ext uri="{BB962C8B-B14F-4D97-AF65-F5344CB8AC3E}">
        <p14:creationId xmlns:p14="http://schemas.microsoft.com/office/powerpoint/2010/main" val="214050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1905000"/>
            <a:ext cx="11039797" cy="3063240"/>
          </a:xfrm>
        </p:spPr>
        <p:txBody>
          <a:bodyPr>
            <a:normAutofit fontScale="70000" lnSpcReduction="20000"/>
          </a:bodyPr>
          <a:lstStyle/>
          <a:p>
            <a:endParaRPr lang="en-US" sz="3200" dirty="0">
              <a:solidFill>
                <a:schemeClr val="bg1"/>
              </a:solidFill>
              <a:latin typeface="+mn-lt"/>
              <a:cs typeface="Arial" panose="020B0604020202020204" pitchFamily="34" charset="0"/>
            </a:endParaRPr>
          </a:p>
          <a:p>
            <a:r>
              <a:rPr lang="en-US" sz="3600" dirty="0">
                <a:solidFill>
                  <a:schemeClr val="bg1"/>
                </a:solidFill>
                <a:latin typeface="+mn-lt"/>
                <a:cs typeface="Arial" panose="020B0604020202020204" pitchFamily="34" charset="0"/>
              </a:rPr>
              <a:t>Consider the seven levels of delegation using the cards on your table.</a:t>
            </a:r>
            <a:br>
              <a:rPr lang="en-US" sz="3600" dirty="0">
                <a:solidFill>
                  <a:schemeClr val="bg1"/>
                </a:solidFill>
                <a:latin typeface="+mn-lt"/>
                <a:cs typeface="Arial" panose="020B0604020202020204" pitchFamily="34" charset="0"/>
              </a:rPr>
            </a:br>
            <a:endParaRPr lang="en-US" sz="3600" dirty="0">
              <a:solidFill>
                <a:schemeClr val="bg1"/>
              </a:solidFill>
              <a:latin typeface="+mn-lt"/>
              <a:cs typeface="Arial" panose="020B0604020202020204" pitchFamily="34" charset="0"/>
            </a:endParaRPr>
          </a:p>
          <a:p>
            <a:r>
              <a:rPr lang="en-US" sz="3600" dirty="0">
                <a:solidFill>
                  <a:schemeClr val="bg1"/>
                </a:solidFill>
                <a:latin typeface="+mn-lt"/>
                <a:cs typeface="Arial" panose="020B0604020202020204" pitchFamily="34" charset="0"/>
              </a:rPr>
              <a:t>Review the </a:t>
            </a:r>
            <a:r>
              <a:rPr lang="en-US" sz="3600" dirty="0">
                <a:solidFill>
                  <a:schemeClr val="bg1"/>
                </a:solidFill>
                <a:cs typeface="Arial" panose="020B0604020202020204" pitchFamily="34" charset="0"/>
              </a:rPr>
              <a:t>following case studies and decide which delegation style matches the case study. </a:t>
            </a:r>
            <a:br>
              <a:rPr lang="en-US" sz="3600" dirty="0">
                <a:solidFill>
                  <a:schemeClr val="bg1"/>
                </a:solidFill>
                <a:latin typeface="+mn-lt"/>
                <a:cs typeface="Arial" panose="020B0604020202020204" pitchFamily="34" charset="0"/>
              </a:rPr>
            </a:br>
            <a:endParaRPr lang="en-US" sz="3600" dirty="0">
              <a:solidFill>
                <a:schemeClr val="bg1"/>
              </a:solidFill>
              <a:latin typeface="+mn-lt"/>
              <a:cs typeface="Arial" panose="020B0604020202020204" pitchFamily="34" charset="0"/>
            </a:endParaRPr>
          </a:p>
          <a:p>
            <a:r>
              <a:rPr lang="en-US" sz="3600" dirty="0">
                <a:solidFill>
                  <a:schemeClr val="bg1"/>
                </a:solidFill>
                <a:latin typeface="+mn-lt"/>
                <a:cs typeface="Arial" panose="020B0604020202020204" pitchFamily="34" charset="0"/>
              </a:rPr>
              <a:t>Keep track of your individual points to see who wins at the end of the match.</a:t>
            </a:r>
          </a:p>
        </p:txBody>
      </p:sp>
      <p:sp>
        <p:nvSpPr>
          <p:cNvPr id="5" name="Title 4">
            <a:extLst>
              <a:ext uri="{FF2B5EF4-FFF2-40B4-BE49-F238E27FC236}">
                <a16:creationId xmlns:a16="http://schemas.microsoft.com/office/drawing/2014/main" id="{32C82F3C-2DE1-514A-AECF-21B1BC718C09}"/>
              </a:ext>
            </a:extLst>
          </p:cNvPr>
          <p:cNvSpPr>
            <a:spLocks noGrp="1"/>
          </p:cNvSpPr>
          <p:nvPr>
            <p:ph type="title"/>
          </p:nvPr>
        </p:nvSpPr>
        <p:spPr/>
        <p:txBody>
          <a:bodyPr/>
          <a:lstStyle/>
          <a:p>
            <a:r>
              <a:rPr lang="en-US" dirty="0"/>
              <a:t>Exercise: Delegation Poker</a:t>
            </a:r>
          </a:p>
        </p:txBody>
      </p:sp>
    </p:spTree>
    <p:extLst>
      <p:ext uri="{BB962C8B-B14F-4D97-AF65-F5344CB8AC3E}">
        <p14:creationId xmlns:p14="http://schemas.microsoft.com/office/powerpoint/2010/main" val="102582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F68AA72-9482-4DA9-B98C-630B213EA12C}"/>
              </a:ext>
            </a:extLst>
          </p:cNvPr>
          <p:cNvPicPr>
            <a:picLocks noGrp="1" noChangeAspect="1"/>
          </p:cNvPicPr>
          <p:nvPr>
            <p:ph idx="4294967295"/>
          </p:nvPr>
        </p:nvPicPr>
        <p:blipFill>
          <a:blip r:embed="rId2"/>
          <a:stretch>
            <a:fillRect/>
          </a:stretch>
        </p:blipFill>
        <p:spPr>
          <a:xfrm>
            <a:off x="5532156" y="1788458"/>
            <a:ext cx="6196760" cy="4353787"/>
          </a:xfrm>
        </p:spPr>
      </p:pic>
      <p:sp>
        <p:nvSpPr>
          <p:cNvPr id="9" name="TextBox 8">
            <a:extLst>
              <a:ext uri="{FF2B5EF4-FFF2-40B4-BE49-F238E27FC236}">
                <a16:creationId xmlns:a16="http://schemas.microsoft.com/office/drawing/2014/main" id="{EFA06706-CCD4-4CAC-81D5-6C652E8F22A4}"/>
              </a:ext>
            </a:extLst>
          </p:cNvPr>
          <p:cNvSpPr txBox="1"/>
          <p:nvPr/>
        </p:nvSpPr>
        <p:spPr>
          <a:xfrm>
            <a:off x="565443" y="1997839"/>
            <a:ext cx="4530992" cy="3046988"/>
          </a:xfrm>
          <a:prstGeom prst="rect">
            <a:avLst/>
          </a:prstGeom>
          <a:noFill/>
        </p:spPr>
        <p:txBody>
          <a:bodyPr wrap="square">
            <a:spAutoFit/>
          </a:bodyPr>
          <a:lstStyle/>
          <a:p>
            <a:r>
              <a:rPr lang="en-US" sz="2400" b="1" dirty="0">
                <a:solidFill>
                  <a:schemeClr val="bg1"/>
                </a:solidFill>
              </a:rPr>
              <a:t>The following are seven levels of delegation: </a:t>
            </a:r>
          </a:p>
          <a:p>
            <a:endParaRPr lang="en-US" dirty="0">
              <a:solidFill>
                <a:schemeClr val="bg1"/>
              </a:solidFill>
            </a:endParaRPr>
          </a:p>
          <a:p>
            <a:r>
              <a:rPr lang="en-US" dirty="0">
                <a:solidFill>
                  <a:schemeClr val="bg1"/>
                </a:solidFill>
              </a:rPr>
              <a:t>1. </a:t>
            </a:r>
            <a:r>
              <a:rPr lang="en-US" b="1" dirty="0">
                <a:solidFill>
                  <a:schemeClr val="bg1"/>
                </a:solidFill>
              </a:rPr>
              <a:t>Tell: </a:t>
            </a:r>
            <a:r>
              <a:rPr lang="en-US" dirty="0">
                <a:solidFill>
                  <a:schemeClr val="bg1"/>
                </a:solidFill>
              </a:rPr>
              <a:t>I will tell them </a:t>
            </a:r>
          </a:p>
          <a:p>
            <a:r>
              <a:rPr lang="en-US" dirty="0">
                <a:solidFill>
                  <a:schemeClr val="bg1"/>
                </a:solidFill>
              </a:rPr>
              <a:t>2. </a:t>
            </a:r>
            <a:r>
              <a:rPr lang="en-US" b="1" dirty="0">
                <a:solidFill>
                  <a:schemeClr val="bg1"/>
                </a:solidFill>
              </a:rPr>
              <a:t>Sell: </a:t>
            </a:r>
            <a:r>
              <a:rPr lang="en-US" dirty="0">
                <a:solidFill>
                  <a:schemeClr val="bg1"/>
                </a:solidFill>
              </a:rPr>
              <a:t>I will try and sell it to them </a:t>
            </a:r>
          </a:p>
          <a:p>
            <a:r>
              <a:rPr lang="en-US" dirty="0">
                <a:solidFill>
                  <a:schemeClr val="bg1"/>
                </a:solidFill>
              </a:rPr>
              <a:t>3.</a:t>
            </a:r>
            <a:r>
              <a:rPr lang="en-US" b="1" dirty="0">
                <a:solidFill>
                  <a:schemeClr val="bg1"/>
                </a:solidFill>
              </a:rPr>
              <a:t> Consult: </a:t>
            </a:r>
            <a:r>
              <a:rPr lang="en-US" dirty="0">
                <a:solidFill>
                  <a:schemeClr val="bg1"/>
                </a:solidFill>
              </a:rPr>
              <a:t>I will consult and then decide</a:t>
            </a:r>
          </a:p>
          <a:p>
            <a:r>
              <a:rPr lang="en-US" dirty="0">
                <a:solidFill>
                  <a:schemeClr val="bg1"/>
                </a:solidFill>
              </a:rPr>
              <a:t>4. </a:t>
            </a:r>
            <a:r>
              <a:rPr lang="en-US" b="1" dirty="0">
                <a:solidFill>
                  <a:schemeClr val="bg1"/>
                </a:solidFill>
              </a:rPr>
              <a:t>Agree: </a:t>
            </a:r>
            <a:r>
              <a:rPr lang="en-US" dirty="0">
                <a:solidFill>
                  <a:schemeClr val="bg1"/>
                </a:solidFill>
              </a:rPr>
              <a:t>We will agree together </a:t>
            </a:r>
          </a:p>
          <a:p>
            <a:r>
              <a:rPr lang="en-US" dirty="0">
                <a:solidFill>
                  <a:schemeClr val="bg1"/>
                </a:solidFill>
              </a:rPr>
              <a:t>5. </a:t>
            </a:r>
            <a:r>
              <a:rPr lang="en-US" b="1" dirty="0">
                <a:solidFill>
                  <a:schemeClr val="bg1"/>
                </a:solidFill>
              </a:rPr>
              <a:t>Advise: </a:t>
            </a:r>
            <a:r>
              <a:rPr lang="en-US" dirty="0">
                <a:solidFill>
                  <a:schemeClr val="bg1"/>
                </a:solidFill>
              </a:rPr>
              <a:t>I will advise but they decide </a:t>
            </a:r>
          </a:p>
          <a:p>
            <a:r>
              <a:rPr lang="en-US" dirty="0">
                <a:solidFill>
                  <a:schemeClr val="bg1"/>
                </a:solidFill>
              </a:rPr>
              <a:t>6. </a:t>
            </a:r>
            <a:r>
              <a:rPr lang="en-US" b="1" dirty="0">
                <a:solidFill>
                  <a:schemeClr val="bg1"/>
                </a:solidFill>
              </a:rPr>
              <a:t>Inquire: </a:t>
            </a:r>
            <a:r>
              <a:rPr lang="en-US" dirty="0">
                <a:solidFill>
                  <a:schemeClr val="bg1"/>
                </a:solidFill>
              </a:rPr>
              <a:t>I will inquire after they decide </a:t>
            </a:r>
          </a:p>
          <a:p>
            <a:r>
              <a:rPr lang="en-US" dirty="0">
                <a:solidFill>
                  <a:schemeClr val="bg1"/>
                </a:solidFill>
              </a:rPr>
              <a:t>7. </a:t>
            </a:r>
            <a:r>
              <a:rPr lang="en-US" b="1" dirty="0">
                <a:solidFill>
                  <a:schemeClr val="bg1"/>
                </a:solidFill>
              </a:rPr>
              <a:t>Delegate: </a:t>
            </a:r>
            <a:r>
              <a:rPr lang="en-US" dirty="0">
                <a:solidFill>
                  <a:schemeClr val="bg1"/>
                </a:solidFill>
              </a:rPr>
              <a:t>I will fully delegate</a:t>
            </a:r>
          </a:p>
        </p:txBody>
      </p:sp>
      <p:sp>
        <p:nvSpPr>
          <p:cNvPr id="4" name="Title 3">
            <a:extLst>
              <a:ext uri="{FF2B5EF4-FFF2-40B4-BE49-F238E27FC236}">
                <a16:creationId xmlns:a16="http://schemas.microsoft.com/office/drawing/2014/main" id="{B56B4E0F-11AE-9F4F-B783-F7C8496ACC26}"/>
              </a:ext>
            </a:extLst>
          </p:cNvPr>
          <p:cNvSpPr>
            <a:spLocks noGrp="1"/>
          </p:cNvSpPr>
          <p:nvPr>
            <p:ph type="title"/>
          </p:nvPr>
        </p:nvSpPr>
        <p:spPr/>
        <p:txBody>
          <a:bodyPr/>
          <a:lstStyle/>
          <a:p>
            <a:r>
              <a:rPr lang="en-US" dirty="0"/>
              <a:t>The Seven Levels of Delegation</a:t>
            </a:r>
          </a:p>
        </p:txBody>
      </p:sp>
    </p:spTree>
    <p:extLst>
      <p:ext uri="{BB962C8B-B14F-4D97-AF65-F5344CB8AC3E}">
        <p14:creationId xmlns:p14="http://schemas.microsoft.com/office/powerpoint/2010/main" val="8701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560626" y="1706918"/>
            <a:ext cx="10689277" cy="3654469"/>
          </a:xfrm>
        </p:spPr>
        <p:txBody>
          <a:bodyPr>
            <a:normAutofit/>
          </a:bodyPr>
          <a:lstStyle/>
          <a:p>
            <a:pPr marL="0" indent="0">
              <a:lnSpc>
                <a:spcPct val="160000"/>
              </a:lnSpc>
              <a:spcBef>
                <a:spcPts val="0"/>
              </a:spcBef>
              <a:buNone/>
            </a:pPr>
            <a:r>
              <a:rPr lang="en-US" sz="1800" dirty="0">
                <a:solidFill>
                  <a:schemeClr val="bg1"/>
                </a:solidFill>
                <a:latin typeface="+mn-lt"/>
              </a:rPr>
              <a:t>1. A case study will be displayed on the screen. </a:t>
            </a:r>
          </a:p>
          <a:p>
            <a:pPr marL="0" indent="0">
              <a:lnSpc>
                <a:spcPct val="160000"/>
              </a:lnSpc>
              <a:spcBef>
                <a:spcPts val="0"/>
              </a:spcBef>
              <a:buNone/>
            </a:pPr>
            <a:r>
              <a:rPr lang="en-US" sz="1800" dirty="0">
                <a:solidFill>
                  <a:schemeClr val="bg1"/>
                </a:solidFill>
                <a:latin typeface="+mn-lt"/>
              </a:rPr>
              <a:t>2. Each player responds to the case study by choosing one of the seven delegation cards privately, reflecting on how he/she would delegate the decision in that situation. </a:t>
            </a:r>
          </a:p>
          <a:p>
            <a:pPr marL="0" indent="0">
              <a:lnSpc>
                <a:spcPct val="160000"/>
              </a:lnSpc>
              <a:spcBef>
                <a:spcPts val="0"/>
              </a:spcBef>
              <a:buNone/>
            </a:pPr>
            <a:r>
              <a:rPr lang="en-US" sz="1800" dirty="0">
                <a:solidFill>
                  <a:schemeClr val="bg1"/>
                </a:solidFill>
                <a:latin typeface="+mn-lt"/>
              </a:rPr>
              <a:t>3. Once all players have decided, they can then reveal their selected cards. </a:t>
            </a:r>
          </a:p>
          <a:p>
            <a:pPr marL="0" indent="0">
              <a:lnSpc>
                <a:spcPct val="160000"/>
              </a:lnSpc>
              <a:spcBef>
                <a:spcPts val="0"/>
              </a:spcBef>
              <a:buNone/>
            </a:pPr>
            <a:r>
              <a:rPr lang="en-US" sz="1800" dirty="0">
                <a:solidFill>
                  <a:schemeClr val="bg1"/>
                </a:solidFill>
                <a:latin typeface="+mn-lt"/>
              </a:rPr>
              <a:t>4. Everyone earns points according to the value of their card. </a:t>
            </a:r>
          </a:p>
          <a:p>
            <a:pPr marL="0" indent="0">
              <a:lnSpc>
                <a:spcPct val="160000"/>
              </a:lnSpc>
              <a:spcBef>
                <a:spcPts val="0"/>
              </a:spcBef>
              <a:buNone/>
            </a:pPr>
            <a:r>
              <a:rPr lang="en-US" sz="1800" dirty="0">
                <a:solidFill>
                  <a:schemeClr val="bg1"/>
                </a:solidFill>
                <a:latin typeface="+mn-lt"/>
              </a:rPr>
              <a:t>5. The partners with the highest and the lowest cards explain the reasoning behind their choices. </a:t>
            </a:r>
          </a:p>
          <a:p>
            <a:pPr marL="0" indent="0">
              <a:lnSpc>
                <a:spcPct val="160000"/>
              </a:lnSpc>
              <a:spcBef>
                <a:spcPts val="0"/>
              </a:spcBef>
              <a:buNone/>
            </a:pPr>
            <a:r>
              <a:rPr lang="en-US" sz="1800" dirty="0">
                <a:solidFill>
                  <a:schemeClr val="bg1"/>
                </a:solidFill>
                <a:latin typeface="+mn-lt"/>
              </a:rPr>
              <a:t>6. Keep track of your points. </a:t>
            </a:r>
          </a:p>
          <a:p>
            <a:pPr marL="0" indent="0">
              <a:lnSpc>
                <a:spcPct val="160000"/>
              </a:lnSpc>
              <a:spcBef>
                <a:spcPts val="0"/>
              </a:spcBef>
              <a:buNone/>
            </a:pPr>
            <a:r>
              <a:rPr lang="en-US" sz="1800" dirty="0">
                <a:solidFill>
                  <a:schemeClr val="bg1"/>
                </a:solidFill>
                <a:latin typeface="+mn-lt"/>
              </a:rPr>
              <a:t>7. There will be 5 rounds of case studies.</a:t>
            </a:r>
            <a:endParaRPr lang="en-US"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914A1D5B-2E54-9F4B-9A4A-1447A8F52FB2}"/>
              </a:ext>
            </a:extLst>
          </p:cNvPr>
          <p:cNvSpPr>
            <a:spLocks noGrp="1"/>
          </p:cNvSpPr>
          <p:nvPr>
            <p:ph type="title"/>
          </p:nvPr>
        </p:nvSpPr>
        <p:spPr/>
        <p:txBody>
          <a:bodyPr/>
          <a:lstStyle/>
          <a:p>
            <a:r>
              <a:rPr lang="en-US" dirty="0"/>
              <a:t>Directions</a:t>
            </a:r>
          </a:p>
        </p:txBody>
      </p:sp>
    </p:spTree>
    <p:extLst>
      <p:ext uri="{BB962C8B-B14F-4D97-AF65-F5344CB8AC3E}">
        <p14:creationId xmlns:p14="http://schemas.microsoft.com/office/powerpoint/2010/main" val="290499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F7D709-C363-104D-B558-CA763FCE2D51}"/>
              </a:ext>
            </a:extLst>
          </p:cNvPr>
          <p:cNvSpPr>
            <a:spLocks noGrp="1"/>
          </p:cNvSpPr>
          <p:nvPr>
            <p:ph type="title"/>
          </p:nvPr>
        </p:nvSpPr>
        <p:spPr/>
        <p:txBody>
          <a:bodyPr/>
          <a:lstStyle/>
          <a:p>
            <a:r>
              <a:rPr lang="en-US" dirty="0"/>
              <a:t>Delegation Poker Case Study 1</a:t>
            </a:r>
          </a:p>
        </p:txBody>
      </p:sp>
      <p:sp>
        <p:nvSpPr>
          <p:cNvPr id="6" name="TextBox 5">
            <a:extLst>
              <a:ext uri="{FF2B5EF4-FFF2-40B4-BE49-F238E27FC236}">
                <a16:creationId xmlns:a16="http://schemas.microsoft.com/office/drawing/2014/main" id="{86683DE6-C91D-D747-A9A3-15F03CB35100}"/>
              </a:ext>
            </a:extLst>
          </p:cNvPr>
          <p:cNvSpPr txBox="1"/>
          <p:nvPr/>
        </p:nvSpPr>
        <p:spPr>
          <a:xfrm>
            <a:off x="600891" y="2076994"/>
            <a:ext cx="10842172" cy="1200329"/>
          </a:xfrm>
          <a:prstGeom prst="rect">
            <a:avLst/>
          </a:prstGeom>
          <a:noFill/>
        </p:spPr>
        <p:txBody>
          <a:bodyPr wrap="square" rtlCol="0">
            <a:spAutoFit/>
          </a:bodyPr>
          <a:lstStyle/>
          <a:p>
            <a:r>
              <a:rPr lang="en-US" sz="2400" dirty="0">
                <a:solidFill>
                  <a:schemeClr val="bg1"/>
                </a:solidFill>
              </a:rPr>
              <a:t>Johnny has been working for your department for 20 years. He has been a star player in the past but has periods of  low motivation. Recently he seems to be unmotivated again. What style do you use? </a:t>
            </a:r>
          </a:p>
        </p:txBody>
      </p:sp>
    </p:spTree>
    <p:extLst>
      <p:ext uri="{BB962C8B-B14F-4D97-AF65-F5344CB8AC3E}">
        <p14:creationId xmlns:p14="http://schemas.microsoft.com/office/powerpoint/2010/main" val="373422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902B8E-1DA6-5E48-9A4B-ADA839E16B9F}"/>
              </a:ext>
            </a:extLst>
          </p:cNvPr>
          <p:cNvSpPr>
            <a:spLocks noGrp="1"/>
          </p:cNvSpPr>
          <p:nvPr>
            <p:ph type="title"/>
          </p:nvPr>
        </p:nvSpPr>
        <p:spPr/>
        <p:txBody>
          <a:bodyPr/>
          <a:lstStyle/>
          <a:p>
            <a:r>
              <a:rPr lang="en-US" dirty="0"/>
              <a:t>Delegation Poker Case Study 2</a:t>
            </a:r>
          </a:p>
        </p:txBody>
      </p:sp>
      <p:sp>
        <p:nvSpPr>
          <p:cNvPr id="2" name="TextBox 1">
            <a:extLst>
              <a:ext uri="{FF2B5EF4-FFF2-40B4-BE49-F238E27FC236}">
                <a16:creationId xmlns:a16="http://schemas.microsoft.com/office/drawing/2014/main" id="{56D4C61C-52B9-D54B-A312-9C2C99640D2D}"/>
              </a:ext>
            </a:extLst>
          </p:cNvPr>
          <p:cNvSpPr txBox="1"/>
          <p:nvPr/>
        </p:nvSpPr>
        <p:spPr>
          <a:xfrm>
            <a:off x="653143" y="2155372"/>
            <a:ext cx="10306594" cy="1200329"/>
          </a:xfrm>
          <a:prstGeom prst="rect">
            <a:avLst/>
          </a:prstGeom>
          <a:noFill/>
        </p:spPr>
        <p:txBody>
          <a:bodyPr wrap="square" rtlCol="0">
            <a:spAutoFit/>
          </a:bodyPr>
          <a:lstStyle/>
          <a:p>
            <a:r>
              <a:rPr lang="en-US" sz="2400" dirty="0">
                <a:solidFill>
                  <a:schemeClr val="bg1"/>
                </a:solidFill>
              </a:rPr>
              <a:t>You have a new employee who can’t seem to understand how to perform the requirements of her job. She seemed very eager when she was first hired.  </a:t>
            </a:r>
          </a:p>
        </p:txBody>
      </p:sp>
    </p:spTree>
    <p:extLst>
      <p:ext uri="{BB962C8B-B14F-4D97-AF65-F5344CB8AC3E}">
        <p14:creationId xmlns:p14="http://schemas.microsoft.com/office/powerpoint/2010/main" val="414291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8D0F77-71BD-A142-B950-FFCF9BBD5B29}"/>
              </a:ext>
            </a:extLst>
          </p:cNvPr>
          <p:cNvSpPr>
            <a:spLocks noGrp="1"/>
          </p:cNvSpPr>
          <p:nvPr>
            <p:ph type="title"/>
          </p:nvPr>
        </p:nvSpPr>
        <p:spPr/>
        <p:txBody>
          <a:bodyPr/>
          <a:lstStyle/>
          <a:p>
            <a:r>
              <a:rPr lang="en-US" dirty="0"/>
              <a:t>Delegation Poker Case Study 3</a:t>
            </a:r>
          </a:p>
        </p:txBody>
      </p:sp>
      <p:sp>
        <p:nvSpPr>
          <p:cNvPr id="2" name="TextBox 1">
            <a:extLst>
              <a:ext uri="{FF2B5EF4-FFF2-40B4-BE49-F238E27FC236}">
                <a16:creationId xmlns:a16="http://schemas.microsoft.com/office/drawing/2014/main" id="{D2DD932A-9E97-EC40-B9C2-2947A0DB844C}"/>
              </a:ext>
            </a:extLst>
          </p:cNvPr>
          <p:cNvSpPr txBox="1"/>
          <p:nvPr/>
        </p:nvSpPr>
        <p:spPr>
          <a:xfrm>
            <a:off x="692331" y="2090056"/>
            <a:ext cx="9784080" cy="1569660"/>
          </a:xfrm>
          <a:prstGeom prst="rect">
            <a:avLst/>
          </a:prstGeom>
          <a:noFill/>
        </p:spPr>
        <p:txBody>
          <a:bodyPr wrap="square" rtlCol="0">
            <a:spAutoFit/>
          </a:bodyPr>
          <a:lstStyle/>
          <a:p>
            <a:r>
              <a:rPr lang="en-US" sz="2400" dirty="0">
                <a:solidFill>
                  <a:schemeClr val="bg1"/>
                </a:solidFill>
              </a:rPr>
              <a:t>Mario has surprised you. He has been with your department for five years. He is always coming up with great solutions to problems and is truly committed to his job. But sometimes he goes too far with a risky innovation, and it backfires. </a:t>
            </a:r>
            <a:endParaRPr lang="en-US" sz="2400" dirty="0"/>
          </a:p>
        </p:txBody>
      </p:sp>
    </p:spTree>
    <p:extLst>
      <p:ext uri="{BB962C8B-B14F-4D97-AF65-F5344CB8AC3E}">
        <p14:creationId xmlns:p14="http://schemas.microsoft.com/office/powerpoint/2010/main" val="390472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6CC4A0-4EAE-4346-9C53-1CE2088B5B17}"/>
              </a:ext>
            </a:extLst>
          </p:cNvPr>
          <p:cNvSpPr>
            <a:spLocks noGrp="1"/>
          </p:cNvSpPr>
          <p:nvPr>
            <p:ph type="title"/>
          </p:nvPr>
        </p:nvSpPr>
        <p:spPr/>
        <p:txBody>
          <a:bodyPr/>
          <a:lstStyle/>
          <a:p>
            <a:r>
              <a:rPr lang="en-US" dirty="0"/>
              <a:t>Delegation Poker Case Study 4</a:t>
            </a:r>
          </a:p>
        </p:txBody>
      </p:sp>
      <p:sp>
        <p:nvSpPr>
          <p:cNvPr id="2" name="TextBox 1">
            <a:extLst>
              <a:ext uri="{FF2B5EF4-FFF2-40B4-BE49-F238E27FC236}">
                <a16:creationId xmlns:a16="http://schemas.microsoft.com/office/drawing/2014/main" id="{2E986CA6-1432-5D4A-9F7C-D9A7AF35ED25}"/>
              </a:ext>
            </a:extLst>
          </p:cNvPr>
          <p:cNvSpPr txBox="1"/>
          <p:nvPr/>
        </p:nvSpPr>
        <p:spPr>
          <a:xfrm>
            <a:off x="613954" y="2228671"/>
            <a:ext cx="10659292" cy="1569660"/>
          </a:xfrm>
          <a:prstGeom prst="rect">
            <a:avLst/>
          </a:prstGeom>
          <a:noFill/>
        </p:spPr>
        <p:txBody>
          <a:bodyPr wrap="square" rtlCol="0">
            <a:spAutoFit/>
          </a:bodyPr>
          <a:lstStyle/>
          <a:p>
            <a:r>
              <a:rPr lang="en-US" sz="2400" dirty="0">
                <a:solidFill>
                  <a:schemeClr val="bg1"/>
                </a:solidFill>
              </a:rPr>
              <a:t>Maria is a great, consistent employee. She really blends in well and is always there when you need her. However, she backs down when a challenge presents itself. Maria does not like change, and you have several planned changes coming up that will affect her.  </a:t>
            </a:r>
          </a:p>
        </p:txBody>
      </p:sp>
    </p:spTree>
    <p:extLst>
      <p:ext uri="{BB962C8B-B14F-4D97-AF65-F5344CB8AC3E}">
        <p14:creationId xmlns:p14="http://schemas.microsoft.com/office/powerpoint/2010/main" val="228729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AF7CAF-F54A-6244-BC05-0CBE54E12748}"/>
              </a:ext>
            </a:extLst>
          </p:cNvPr>
          <p:cNvSpPr/>
          <p:nvPr/>
        </p:nvSpPr>
        <p:spPr>
          <a:xfrm>
            <a:off x="631617" y="1895708"/>
            <a:ext cx="11560383" cy="33565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B759077-0FE3-B947-A606-8AE00E800879}"/>
              </a:ext>
            </a:extLst>
          </p:cNvPr>
          <p:cNvSpPr>
            <a:spLocks noGrp="1"/>
          </p:cNvSpPr>
          <p:nvPr>
            <p:ph type="title"/>
          </p:nvPr>
        </p:nvSpPr>
        <p:spPr>
          <a:xfrm>
            <a:off x="466403" y="365126"/>
            <a:ext cx="9304614" cy="1241606"/>
          </a:xfrm>
        </p:spPr>
        <p:txBody>
          <a:bodyPr>
            <a:normAutofit fontScale="90000"/>
          </a:bodyPr>
          <a:lstStyle/>
          <a:p>
            <a:br>
              <a:rPr lang="en-US" sz="4400" dirty="0"/>
            </a:br>
            <a:r>
              <a:rPr lang="en-US" sz="4400" dirty="0"/>
              <a:t>Your Role </a:t>
            </a:r>
          </a:p>
        </p:txBody>
      </p:sp>
      <p:pic>
        <p:nvPicPr>
          <p:cNvPr id="4" name="Content Placeholder 3">
            <a:extLst>
              <a:ext uri="{FF2B5EF4-FFF2-40B4-BE49-F238E27FC236}">
                <a16:creationId xmlns:a16="http://schemas.microsoft.com/office/drawing/2014/main" id="{06FACF6E-B345-1849-A34F-07817DCA4326}"/>
              </a:ext>
            </a:extLst>
          </p:cNvPr>
          <p:cNvPicPr>
            <a:picLocks noGrp="1" noChangeAspect="1"/>
          </p:cNvPicPr>
          <p:nvPr>
            <p:ph idx="4294967295"/>
          </p:nvPr>
        </p:nvPicPr>
        <p:blipFill>
          <a:blip r:embed="rId2"/>
          <a:stretch>
            <a:fillRect/>
          </a:stretch>
        </p:blipFill>
        <p:spPr>
          <a:xfrm>
            <a:off x="796832" y="2076994"/>
            <a:ext cx="8974185" cy="2991395"/>
          </a:xfrm>
          <a:prstGeom prst="rect">
            <a:avLst/>
          </a:prstGeom>
        </p:spPr>
      </p:pic>
    </p:spTree>
    <p:extLst>
      <p:ext uri="{BB962C8B-B14F-4D97-AF65-F5344CB8AC3E}">
        <p14:creationId xmlns:p14="http://schemas.microsoft.com/office/powerpoint/2010/main" val="3768093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CEAA7A-3F5F-4E4B-A324-04BAFDE7AB34}"/>
              </a:ext>
            </a:extLst>
          </p:cNvPr>
          <p:cNvSpPr>
            <a:spLocks noGrp="1"/>
          </p:cNvSpPr>
          <p:nvPr>
            <p:ph type="title"/>
          </p:nvPr>
        </p:nvSpPr>
        <p:spPr/>
        <p:txBody>
          <a:bodyPr/>
          <a:lstStyle/>
          <a:p>
            <a:r>
              <a:rPr lang="en-US" dirty="0"/>
              <a:t>Delegation Poker Case Study 5</a:t>
            </a:r>
          </a:p>
        </p:txBody>
      </p:sp>
      <p:sp>
        <p:nvSpPr>
          <p:cNvPr id="2" name="TextBox 1">
            <a:extLst>
              <a:ext uri="{FF2B5EF4-FFF2-40B4-BE49-F238E27FC236}">
                <a16:creationId xmlns:a16="http://schemas.microsoft.com/office/drawing/2014/main" id="{56E5348C-C4E7-E74C-90BC-A0B80D87B9D3}"/>
              </a:ext>
            </a:extLst>
          </p:cNvPr>
          <p:cNvSpPr txBox="1"/>
          <p:nvPr/>
        </p:nvSpPr>
        <p:spPr>
          <a:xfrm>
            <a:off x="796834" y="2285999"/>
            <a:ext cx="10110652" cy="1200329"/>
          </a:xfrm>
          <a:prstGeom prst="rect">
            <a:avLst/>
          </a:prstGeom>
          <a:noFill/>
        </p:spPr>
        <p:txBody>
          <a:bodyPr wrap="square" rtlCol="0">
            <a:spAutoFit/>
          </a:bodyPr>
          <a:lstStyle/>
          <a:p>
            <a:r>
              <a:rPr lang="en-US" sz="2400" dirty="0">
                <a:solidFill>
                  <a:schemeClr val="bg1"/>
                </a:solidFill>
              </a:rPr>
              <a:t>You don’t really trust David. He is smart, assertive and fast. He accomplishes things that normally require two employees. But he can rub you the wrong way. Sometimes you think he wants your job. </a:t>
            </a:r>
          </a:p>
        </p:txBody>
      </p:sp>
    </p:spTree>
    <p:extLst>
      <p:ext uri="{BB962C8B-B14F-4D97-AF65-F5344CB8AC3E}">
        <p14:creationId xmlns:p14="http://schemas.microsoft.com/office/powerpoint/2010/main" val="401116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3CE03-8B8B-C440-BEBA-1929255D44E9}"/>
              </a:ext>
            </a:extLst>
          </p:cNvPr>
          <p:cNvSpPr>
            <a:spLocks noGrp="1"/>
          </p:cNvSpPr>
          <p:nvPr>
            <p:ph type="title"/>
          </p:nvPr>
        </p:nvSpPr>
        <p:spPr/>
        <p:txBody>
          <a:bodyPr/>
          <a:lstStyle/>
          <a:p>
            <a:r>
              <a:rPr lang="en-US" dirty="0"/>
              <a:t>Tally your Points!</a:t>
            </a:r>
          </a:p>
        </p:txBody>
      </p:sp>
      <p:sp>
        <p:nvSpPr>
          <p:cNvPr id="3" name="Content Placeholder 2">
            <a:extLst>
              <a:ext uri="{FF2B5EF4-FFF2-40B4-BE49-F238E27FC236}">
                <a16:creationId xmlns:a16="http://schemas.microsoft.com/office/drawing/2014/main" id="{F8089693-A36F-AD45-9B77-4B2B7C160F58}"/>
              </a:ext>
            </a:extLst>
          </p:cNvPr>
          <p:cNvSpPr>
            <a:spLocks noGrp="1"/>
          </p:cNvSpPr>
          <p:nvPr>
            <p:ph idx="1"/>
          </p:nvPr>
        </p:nvSpPr>
        <p:spPr/>
        <p:txBody>
          <a:bodyPr/>
          <a:lstStyle/>
          <a:p>
            <a:r>
              <a:rPr lang="en-US" dirty="0"/>
              <a:t>The object of the game is to become more aware of your delegation style, and how to best delegate and empower others. </a:t>
            </a:r>
          </a:p>
          <a:p>
            <a:r>
              <a:rPr lang="en-US" dirty="0"/>
              <a:t>Knowing your preferences is the first step to becoming more effective at delegation. </a:t>
            </a:r>
          </a:p>
        </p:txBody>
      </p:sp>
    </p:spTree>
    <p:extLst>
      <p:ext uri="{BB962C8B-B14F-4D97-AF65-F5344CB8AC3E}">
        <p14:creationId xmlns:p14="http://schemas.microsoft.com/office/powerpoint/2010/main" val="42827947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516853" y="2103447"/>
            <a:ext cx="10689277" cy="3080604"/>
          </a:xfrm>
        </p:spPr>
        <p:txBody>
          <a:bodyPr>
            <a:normAutofit/>
          </a:bodyPr>
          <a:lstStyle/>
          <a:p>
            <a:pPr marL="0" indent="0">
              <a:buNone/>
            </a:pPr>
            <a:r>
              <a:rPr lang="en-US" sz="3200" dirty="0">
                <a:solidFill>
                  <a:schemeClr val="bg1"/>
                </a:solidFill>
              </a:rPr>
              <a:t>Number your</a:t>
            </a:r>
            <a:br>
              <a:rPr lang="en-US" sz="3200" dirty="0">
                <a:solidFill>
                  <a:schemeClr val="bg1"/>
                </a:solidFill>
              </a:rPr>
            </a:br>
            <a:r>
              <a:rPr lang="en-US" sz="3200" dirty="0">
                <a:solidFill>
                  <a:schemeClr val="bg1"/>
                </a:solidFill>
              </a:rPr>
              <a:t>most-least preferred</a:t>
            </a:r>
            <a:br>
              <a:rPr lang="en-US" sz="3200" dirty="0">
                <a:solidFill>
                  <a:schemeClr val="bg1"/>
                </a:solidFill>
              </a:rPr>
            </a:br>
            <a:r>
              <a:rPr lang="en-US" sz="3200" dirty="0">
                <a:solidFill>
                  <a:schemeClr val="bg1"/>
                </a:solidFill>
              </a:rPr>
              <a:t>approach from 1-8</a:t>
            </a:r>
            <a:endParaRPr lang="en-US" sz="8000" dirty="0">
              <a:solidFill>
                <a:schemeClr val="bg1"/>
              </a:solidFill>
              <a:latin typeface="+mn-lt"/>
              <a:cs typeface="Arial" panose="020B0604020202020204" pitchFamily="34" charset="0"/>
            </a:endParaRPr>
          </a:p>
        </p:txBody>
      </p:sp>
      <p:pic>
        <p:nvPicPr>
          <p:cNvPr id="5" name="Picture 4">
            <a:extLst>
              <a:ext uri="{FF2B5EF4-FFF2-40B4-BE49-F238E27FC236}">
                <a16:creationId xmlns:a16="http://schemas.microsoft.com/office/drawing/2014/main" id="{B1AFFAC6-BC22-4A78-8493-5752F64EA95A}"/>
              </a:ext>
            </a:extLst>
          </p:cNvPr>
          <p:cNvPicPr>
            <a:picLocks noChangeAspect="1"/>
          </p:cNvPicPr>
          <p:nvPr/>
        </p:nvPicPr>
        <p:blipFill>
          <a:blip r:embed="rId2"/>
          <a:stretch>
            <a:fillRect/>
          </a:stretch>
        </p:blipFill>
        <p:spPr>
          <a:xfrm>
            <a:off x="4478490" y="2154589"/>
            <a:ext cx="7713510" cy="2921886"/>
          </a:xfrm>
          <a:prstGeom prst="rect">
            <a:avLst/>
          </a:prstGeom>
        </p:spPr>
      </p:pic>
      <p:sp>
        <p:nvSpPr>
          <p:cNvPr id="6" name="Title 5">
            <a:extLst>
              <a:ext uri="{FF2B5EF4-FFF2-40B4-BE49-F238E27FC236}">
                <a16:creationId xmlns:a16="http://schemas.microsoft.com/office/drawing/2014/main" id="{58F57464-D2C0-E944-9CC5-B0EAB37959CC}"/>
              </a:ext>
            </a:extLst>
          </p:cNvPr>
          <p:cNvSpPr>
            <a:spLocks noGrp="1"/>
          </p:cNvSpPr>
          <p:nvPr>
            <p:ph type="title"/>
          </p:nvPr>
        </p:nvSpPr>
        <p:spPr>
          <a:xfrm>
            <a:off x="466403" y="376518"/>
            <a:ext cx="9304614" cy="1230213"/>
          </a:xfrm>
        </p:spPr>
        <p:txBody>
          <a:bodyPr/>
          <a:lstStyle/>
          <a:p>
            <a:r>
              <a:rPr lang="en-US" dirty="0"/>
              <a:t>Self-Assessment:</a:t>
            </a:r>
            <a:br>
              <a:rPr lang="en-US" dirty="0"/>
            </a:br>
            <a:r>
              <a:rPr lang="en-US" dirty="0"/>
              <a:t>Assess your Preferred Delegation Approach</a:t>
            </a:r>
          </a:p>
        </p:txBody>
      </p:sp>
      <p:sp>
        <p:nvSpPr>
          <p:cNvPr id="2" name="TextBox 1">
            <a:extLst>
              <a:ext uri="{FF2B5EF4-FFF2-40B4-BE49-F238E27FC236}">
                <a16:creationId xmlns:a16="http://schemas.microsoft.com/office/drawing/2014/main" id="{A9744307-98DC-0F4D-80B6-A2D2F6800B1A}"/>
              </a:ext>
            </a:extLst>
          </p:cNvPr>
          <p:cNvSpPr txBox="1"/>
          <p:nvPr/>
        </p:nvSpPr>
        <p:spPr>
          <a:xfrm>
            <a:off x="4552900" y="4591508"/>
            <a:ext cx="811580" cy="369332"/>
          </a:xfrm>
          <a:prstGeom prst="rect">
            <a:avLst/>
          </a:prstGeom>
          <a:noFill/>
        </p:spPr>
        <p:txBody>
          <a:bodyPr wrap="square" rtlCol="0">
            <a:spAutoFit/>
          </a:bodyPr>
          <a:lstStyle/>
          <a:p>
            <a:r>
              <a:rPr lang="en-US" dirty="0">
                <a:solidFill>
                  <a:schemeClr val="bg1">
                    <a:lumMod val="50000"/>
                  </a:schemeClr>
                </a:solidFill>
              </a:rPr>
              <a:t>____</a:t>
            </a:r>
          </a:p>
        </p:txBody>
      </p:sp>
    </p:spTree>
    <p:extLst>
      <p:ext uri="{BB962C8B-B14F-4D97-AF65-F5344CB8AC3E}">
        <p14:creationId xmlns:p14="http://schemas.microsoft.com/office/powerpoint/2010/main" val="141668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15954" y="2252818"/>
            <a:ext cx="10689277" cy="3080604"/>
          </a:xfrm>
        </p:spPr>
        <p:txBody>
          <a:bodyPr>
            <a:normAutofit fontScale="77500" lnSpcReduction="20000"/>
          </a:bodyPr>
          <a:lstStyle/>
          <a:p>
            <a:pPr marL="520700" indent="-520700">
              <a:lnSpc>
                <a:spcPct val="120000"/>
              </a:lnSpc>
              <a:buSzPct val="125000"/>
              <a:buBlip>
                <a:blip r:embed="rId2"/>
              </a:buBlip>
            </a:pPr>
            <a:r>
              <a:rPr lang="en-US" dirty="0">
                <a:solidFill>
                  <a:schemeClr val="bg1"/>
                </a:solidFill>
              </a:rPr>
              <a:t>The Compassion in Action program supports the notion of partner empowerment. </a:t>
            </a:r>
          </a:p>
          <a:p>
            <a:pPr marL="520700" indent="-520700">
              <a:lnSpc>
                <a:spcPct val="120000"/>
              </a:lnSpc>
              <a:buSzPct val="125000"/>
              <a:buBlip>
                <a:blip r:embed="rId2"/>
              </a:buBlip>
            </a:pPr>
            <a:r>
              <a:rPr lang="en-US" dirty="0">
                <a:solidFill>
                  <a:schemeClr val="bg1"/>
                </a:solidFill>
              </a:rPr>
              <a:t>This in turn creates a sense of autonomy, mastery and purpose for partners. </a:t>
            </a:r>
          </a:p>
          <a:p>
            <a:pPr marL="520700" indent="-520700">
              <a:lnSpc>
                <a:spcPct val="120000"/>
              </a:lnSpc>
              <a:buSzPct val="125000"/>
              <a:buBlip>
                <a:blip r:embed="rId2"/>
              </a:buBlip>
            </a:pPr>
            <a:r>
              <a:rPr lang="en-US" dirty="0">
                <a:solidFill>
                  <a:schemeClr val="bg1"/>
                </a:solidFill>
              </a:rPr>
              <a:t>Share your preferred approach. </a:t>
            </a:r>
          </a:p>
          <a:p>
            <a:pPr marL="520700" indent="-520700">
              <a:lnSpc>
                <a:spcPct val="120000"/>
              </a:lnSpc>
              <a:buSzPct val="125000"/>
              <a:buBlip>
                <a:blip r:embed="rId2"/>
              </a:buBlip>
            </a:pPr>
            <a:r>
              <a:rPr lang="en-US" dirty="0">
                <a:solidFill>
                  <a:schemeClr val="bg1"/>
                </a:solidFill>
              </a:rPr>
              <a:t>What are your strengths as you think about your preferred approach? </a:t>
            </a:r>
          </a:p>
          <a:p>
            <a:pPr marL="520700" indent="-520700">
              <a:lnSpc>
                <a:spcPct val="120000"/>
              </a:lnSpc>
              <a:buSzPct val="125000"/>
              <a:buBlip>
                <a:blip r:embed="rId2"/>
              </a:buBlip>
            </a:pPr>
            <a:r>
              <a:rPr lang="en-US" dirty="0">
                <a:solidFill>
                  <a:schemeClr val="bg1"/>
                </a:solidFill>
              </a:rPr>
              <a:t>What are your challenges as you think about your preferred approach?</a:t>
            </a:r>
          </a:p>
          <a:p>
            <a:pPr marL="520700" indent="-520700">
              <a:lnSpc>
                <a:spcPct val="120000"/>
              </a:lnSpc>
              <a:buSzPct val="125000"/>
              <a:buBlip>
                <a:blip r:embed="rId2"/>
              </a:buBlip>
            </a:pPr>
            <a:r>
              <a:rPr lang="en-US" sz="2900" dirty="0">
                <a:solidFill>
                  <a:schemeClr val="bg1"/>
                </a:solidFill>
                <a:latin typeface="+mn-lt"/>
                <a:cs typeface="Arial" panose="020B0604020202020204" pitchFamily="34" charset="0"/>
              </a:rPr>
              <a:t>Regardless of your preference, how can you improve your empowering skills?</a:t>
            </a:r>
          </a:p>
        </p:txBody>
      </p:sp>
      <p:sp>
        <p:nvSpPr>
          <p:cNvPr id="5" name="Title 4">
            <a:extLst>
              <a:ext uri="{FF2B5EF4-FFF2-40B4-BE49-F238E27FC236}">
                <a16:creationId xmlns:a16="http://schemas.microsoft.com/office/drawing/2014/main" id="{F6D6C3A5-4FEC-CD4D-9333-EEFF9AB3C5BC}"/>
              </a:ext>
            </a:extLst>
          </p:cNvPr>
          <p:cNvSpPr>
            <a:spLocks noGrp="1"/>
          </p:cNvSpPr>
          <p:nvPr>
            <p:ph type="title"/>
          </p:nvPr>
        </p:nvSpPr>
        <p:spPr/>
        <p:txBody>
          <a:bodyPr/>
          <a:lstStyle/>
          <a:p>
            <a:r>
              <a:rPr lang="en-US" dirty="0"/>
              <a:t>Table Discussion</a:t>
            </a:r>
          </a:p>
        </p:txBody>
      </p:sp>
    </p:spTree>
    <p:extLst>
      <p:ext uri="{BB962C8B-B14F-4D97-AF65-F5344CB8AC3E}">
        <p14:creationId xmlns:p14="http://schemas.microsoft.com/office/powerpoint/2010/main" val="3010748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421191"/>
            <a:ext cx="10689277" cy="3080604"/>
          </a:xfrm>
        </p:spPr>
        <p:txBody>
          <a:bodyPr>
            <a:normAutofit/>
          </a:bodyPr>
          <a:lstStyle/>
          <a:p>
            <a:pPr marL="0" indent="0">
              <a:buNone/>
            </a:pPr>
            <a:r>
              <a:rPr lang="en-US" sz="2400" b="1" dirty="0">
                <a:solidFill>
                  <a:schemeClr val="bg1"/>
                </a:solidFill>
              </a:rPr>
              <a:t>Delegation</a:t>
            </a:r>
            <a:r>
              <a:rPr lang="en-US" sz="2400" dirty="0">
                <a:solidFill>
                  <a:schemeClr val="bg1"/>
                </a:solidFill>
              </a:rPr>
              <a:t> is often task-based, giving employees the opportunity to act on your behalf as their manager. </a:t>
            </a:r>
          </a:p>
          <a:p>
            <a:pPr marL="0" indent="0">
              <a:buNone/>
            </a:pPr>
            <a:endParaRPr lang="en-US" sz="2400" dirty="0">
              <a:solidFill>
                <a:schemeClr val="bg1"/>
              </a:solidFill>
            </a:endParaRPr>
          </a:p>
          <a:p>
            <a:pPr marL="0" indent="0">
              <a:buNone/>
            </a:pPr>
            <a:r>
              <a:rPr lang="en-US" sz="2400" b="1" dirty="0">
                <a:solidFill>
                  <a:schemeClr val="bg1"/>
                </a:solidFill>
              </a:rPr>
              <a:t>Empowerment</a:t>
            </a:r>
            <a:r>
              <a:rPr lang="en-US" sz="2400" dirty="0">
                <a:solidFill>
                  <a:schemeClr val="bg1"/>
                </a:solidFill>
              </a:rPr>
              <a:t> allows partners to act on their own behalf so that they can take initiative and make decisions. Navigating between delegation and empowerment can be tricky.</a:t>
            </a:r>
            <a:endParaRPr lang="en-US" sz="66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15701344-9516-DC42-964C-7DB978A14AA0}"/>
              </a:ext>
            </a:extLst>
          </p:cNvPr>
          <p:cNvSpPr>
            <a:spLocks noGrp="1"/>
          </p:cNvSpPr>
          <p:nvPr>
            <p:ph type="title"/>
          </p:nvPr>
        </p:nvSpPr>
        <p:spPr>
          <a:xfrm>
            <a:off x="466402" y="964502"/>
            <a:ext cx="11044279" cy="642229"/>
          </a:xfrm>
        </p:spPr>
        <p:txBody>
          <a:bodyPr/>
          <a:lstStyle/>
          <a:p>
            <a:r>
              <a:rPr lang="en-US" dirty="0"/>
              <a:t>Key Differences Between Delegating and Empowering</a:t>
            </a:r>
          </a:p>
        </p:txBody>
      </p:sp>
    </p:spTree>
    <p:extLst>
      <p:ext uri="{BB962C8B-B14F-4D97-AF65-F5344CB8AC3E}">
        <p14:creationId xmlns:p14="http://schemas.microsoft.com/office/powerpoint/2010/main" val="100446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1765539"/>
            <a:ext cx="6855102" cy="3805818"/>
          </a:xfrm>
        </p:spPr>
        <p:txBody>
          <a:bodyPr>
            <a:normAutofit fontScale="92500" lnSpcReduction="10000"/>
          </a:bodyPr>
          <a:lstStyle/>
          <a:p>
            <a:pPr marL="0" indent="0">
              <a:buNone/>
            </a:pPr>
            <a:r>
              <a:rPr lang="en-US" sz="2100" b="1" dirty="0">
                <a:solidFill>
                  <a:schemeClr val="bg1"/>
                </a:solidFill>
                <a:latin typeface="Arial" panose="020B0604020202020204" pitchFamily="34" charset="0"/>
                <a:cs typeface="Arial" panose="020B0604020202020204" pitchFamily="34" charset="0"/>
              </a:rPr>
              <a:t>Delegation is--: </a:t>
            </a:r>
          </a:p>
          <a:p>
            <a:pPr>
              <a:buAutoNum type="arabicPeriod"/>
            </a:pPr>
            <a:r>
              <a:rPr lang="en-US" sz="2100" dirty="0">
                <a:solidFill>
                  <a:schemeClr val="bg1"/>
                </a:solidFill>
                <a:latin typeface="Arial" panose="020B0604020202020204" pitchFamily="34" charset="0"/>
                <a:cs typeface="Arial" panose="020B0604020202020204" pitchFamily="34" charset="0"/>
              </a:rPr>
              <a:t>Useful for assigning short-term tasks, tasks of high importance (where employee skill is low), technical or low-human touch tasks. </a:t>
            </a:r>
          </a:p>
          <a:p>
            <a:pPr>
              <a:buAutoNum type="arabicPeriod"/>
            </a:pPr>
            <a:r>
              <a:rPr lang="en-US" sz="2100" dirty="0">
                <a:solidFill>
                  <a:schemeClr val="bg1"/>
                </a:solidFill>
                <a:latin typeface="Arial" panose="020B0604020202020204" pitchFamily="34" charset="0"/>
                <a:cs typeface="Arial" panose="020B0604020202020204" pitchFamily="34" charset="0"/>
              </a:rPr>
              <a:t>Useful for distributing work across a team. </a:t>
            </a:r>
          </a:p>
          <a:p>
            <a:pPr>
              <a:buAutoNum type="arabicPeriod"/>
            </a:pPr>
            <a:r>
              <a:rPr lang="en-US" sz="2100" dirty="0">
                <a:solidFill>
                  <a:schemeClr val="bg1"/>
                </a:solidFill>
                <a:latin typeface="Arial" panose="020B0604020202020204" pitchFamily="34" charset="0"/>
                <a:cs typeface="Arial" panose="020B0604020202020204" pitchFamily="34" charset="0"/>
              </a:rPr>
              <a:t>Useful for maintaining control over an outcome with no or little authority granted . </a:t>
            </a:r>
          </a:p>
          <a:p>
            <a:pPr>
              <a:buAutoNum type="arabicPeriod"/>
            </a:pPr>
            <a:r>
              <a:rPr lang="en-US" sz="2100" dirty="0">
                <a:solidFill>
                  <a:schemeClr val="bg1"/>
                </a:solidFill>
                <a:latin typeface="Arial" panose="020B0604020202020204" pitchFamily="34" charset="0"/>
                <a:cs typeface="Arial" panose="020B0604020202020204" pitchFamily="34" charset="0"/>
              </a:rPr>
              <a:t>Useful when partner development is secondary.</a:t>
            </a:r>
          </a:p>
          <a:p>
            <a:pPr>
              <a:buAutoNum type="arabicPeriod"/>
            </a:pPr>
            <a:r>
              <a:rPr lang="en-US" sz="2100" dirty="0">
                <a:solidFill>
                  <a:schemeClr val="bg1"/>
                </a:solidFill>
                <a:latin typeface="Arial" panose="020B0604020202020204" pitchFamily="34" charset="0"/>
                <a:cs typeface="Arial" panose="020B0604020202020204" pitchFamily="34" charset="0"/>
              </a:rPr>
              <a:t>Useful when there is little time for the task to be completed.  </a:t>
            </a:r>
          </a:p>
          <a:p>
            <a:pPr>
              <a:buAutoNum type="arabicPeriod"/>
            </a:pPr>
            <a:r>
              <a:rPr lang="en-US" sz="2100" dirty="0">
                <a:solidFill>
                  <a:schemeClr val="bg1"/>
                </a:solidFill>
                <a:latin typeface="Arial" panose="020B0604020202020204" pitchFamily="34" charset="0"/>
                <a:cs typeface="Arial" panose="020B0604020202020204" pitchFamily="34" charset="0"/>
              </a:rPr>
              <a:t>Useful when there are very tight parameters for success.  </a:t>
            </a:r>
          </a:p>
          <a:p>
            <a:pPr>
              <a:buAutoNum type="arabicPeriod"/>
            </a:pPr>
            <a:r>
              <a:rPr lang="en-US" sz="2100" dirty="0">
                <a:solidFill>
                  <a:schemeClr val="bg1"/>
                </a:solidFill>
                <a:latin typeface="Arial" panose="020B0604020202020204" pitchFamily="34" charset="0"/>
                <a:cs typeface="Arial" panose="020B0604020202020204" pitchFamily="34" charset="0"/>
              </a:rPr>
              <a:t>Useful when someone must represent you. </a:t>
            </a:r>
          </a:p>
          <a:p>
            <a:pPr>
              <a:buAutoNum type="arabicPeriod"/>
            </a:pPr>
            <a:endParaRPr lang="en-US" sz="11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5CF71005-718B-4C5C-995F-049ED6100414}"/>
              </a:ext>
            </a:extLst>
          </p:cNvPr>
          <p:cNvSpPr txBox="1"/>
          <p:nvPr/>
        </p:nvSpPr>
        <p:spPr>
          <a:xfrm>
            <a:off x="8013706" y="2414102"/>
            <a:ext cx="3860423" cy="2308324"/>
          </a:xfrm>
          <a:prstGeom prst="rect">
            <a:avLst/>
          </a:prstGeom>
          <a:noFill/>
        </p:spPr>
        <p:txBody>
          <a:bodyPr wrap="square">
            <a:spAutoFit/>
          </a:bodyPr>
          <a:lstStyle/>
          <a:p>
            <a:r>
              <a:rPr lang="en-US" sz="1800" b="1" dirty="0">
                <a:solidFill>
                  <a:schemeClr val="bg1"/>
                </a:solidFill>
                <a:latin typeface="Arial" panose="020B0604020202020204" pitchFamily="34" charset="0"/>
                <a:cs typeface="Arial" panose="020B0604020202020204" pitchFamily="34" charset="0"/>
              </a:rPr>
              <a:t>Use These</a:t>
            </a:r>
            <a:br>
              <a:rPr lang="en-US" sz="1800" b="1" dirty="0">
                <a:solidFill>
                  <a:schemeClr val="bg1"/>
                </a:solidFill>
                <a:latin typeface="Arial" panose="020B0604020202020204" pitchFamily="34" charset="0"/>
                <a:cs typeface="Arial" panose="020B0604020202020204" pitchFamily="34" charset="0"/>
              </a:rPr>
            </a:br>
            <a:r>
              <a:rPr lang="en-US" sz="1800" b="1" dirty="0">
                <a:solidFill>
                  <a:schemeClr val="bg1"/>
                </a:solidFill>
                <a:latin typeface="Arial" panose="020B0604020202020204" pitchFamily="34" charset="0"/>
                <a:cs typeface="Arial" panose="020B0604020202020204" pitchFamily="34" charset="0"/>
              </a:rPr>
              <a:t>Delegating Words: </a:t>
            </a:r>
            <a:br>
              <a:rPr lang="en-US" sz="1800" b="1" dirty="0">
                <a:solidFill>
                  <a:schemeClr val="bg1"/>
                </a:solidFill>
                <a:latin typeface="Arial" panose="020B0604020202020204" pitchFamily="34" charset="0"/>
                <a:cs typeface="Arial" panose="020B0604020202020204" pitchFamily="34" charset="0"/>
              </a:rPr>
            </a:br>
            <a:endParaRPr lang="en-US" sz="1800" b="1" dirty="0">
              <a:solidFill>
                <a:schemeClr val="bg1"/>
              </a:solidFill>
              <a:latin typeface="Arial" panose="020B0604020202020204" pitchFamily="34" charset="0"/>
              <a:cs typeface="Arial" panose="020B0604020202020204" pitchFamily="34" charset="0"/>
            </a:endParaRPr>
          </a:p>
          <a:p>
            <a:pPr marL="285750" indent="-285750">
              <a:buSzPct val="125000"/>
              <a:buBlip>
                <a:blip r:embed="rId2"/>
              </a:buBlip>
            </a:pPr>
            <a:r>
              <a:rPr lang="en-US" sz="1800" dirty="0">
                <a:solidFill>
                  <a:schemeClr val="bg1"/>
                </a:solidFill>
                <a:latin typeface="Arial" panose="020B0604020202020204" pitchFamily="34" charset="0"/>
                <a:cs typeface="Arial" panose="020B0604020202020204" pitchFamily="34" charset="0"/>
              </a:rPr>
              <a:t>Plan to… </a:t>
            </a:r>
            <a:endParaRPr lang="en-US" dirty="0">
              <a:solidFill>
                <a:schemeClr val="bg1"/>
              </a:solidFill>
              <a:latin typeface="Arial" panose="020B0604020202020204" pitchFamily="34" charset="0"/>
              <a:cs typeface="Arial" panose="020B0604020202020204" pitchFamily="34" charset="0"/>
            </a:endParaRPr>
          </a:p>
          <a:p>
            <a:pPr marL="285750" indent="-285750">
              <a:buSzPct val="125000"/>
              <a:buBlip>
                <a:blip r:embed="rId2"/>
              </a:buBlip>
            </a:pPr>
            <a:r>
              <a:rPr lang="en-US" sz="1800" dirty="0">
                <a:solidFill>
                  <a:schemeClr val="bg1"/>
                </a:solidFill>
                <a:latin typeface="Arial" panose="020B0604020202020204" pitchFamily="34" charset="0"/>
                <a:cs typeface="Arial" panose="020B0604020202020204" pitchFamily="34" charset="0"/>
              </a:rPr>
              <a:t>The project requires you to… </a:t>
            </a:r>
            <a:endParaRPr lang="en-US" dirty="0">
              <a:solidFill>
                <a:schemeClr val="bg1"/>
              </a:solidFill>
              <a:latin typeface="Arial" panose="020B0604020202020204" pitchFamily="34" charset="0"/>
              <a:cs typeface="Arial" panose="020B0604020202020204" pitchFamily="34" charset="0"/>
            </a:endParaRPr>
          </a:p>
          <a:p>
            <a:pPr marL="285750" indent="-285750">
              <a:buSzPct val="125000"/>
              <a:buBlip>
                <a:blip r:embed="rId2"/>
              </a:buBlip>
            </a:pPr>
            <a:r>
              <a:rPr lang="en-US" sz="1800" dirty="0">
                <a:solidFill>
                  <a:schemeClr val="bg1"/>
                </a:solidFill>
                <a:latin typeface="Arial" panose="020B0604020202020204" pitchFamily="34" charset="0"/>
                <a:cs typeface="Arial" panose="020B0604020202020204" pitchFamily="34" charset="0"/>
              </a:rPr>
              <a:t>Start…and complete…due by… </a:t>
            </a:r>
            <a:endParaRPr lang="en-US" dirty="0">
              <a:solidFill>
                <a:schemeClr val="bg1"/>
              </a:solidFill>
              <a:latin typeface="Arial" panose="020B0604020202020204" pitchFamily="34" charset="0"/>
              <a:cs typeface="Arial" panose="020B0604020202020204" pitchFamily="34" charset="0"/>
            </a:endParaRPr>
          </a:p>
          <a:p>
            <a:pPr marL="285750" indent="-285750">
              <a:buSzPct val="125000"/>
              <a:buBlip>
                <a:blip r:embed="rId2"/>
              </a:buBlip>
            </a:pPr>
            <a:r>
              <a:rPr lang="en-US" sz="1800" dirty="0">
                <a:solidFill>
                  <a:schemeClr val="bg1"/>
                </a:solidFill>
                <a:latin typeface="Arial" panose="020B0604020202020204" pitchFamily="34" charset="0"/>
                <a:cs typeface="Arial" panose="020B0604020202020204" pitchFamily="34" charset="0"/>
              </a:rPr>
              <a:t>Your job is to… </a:t>
            </a:r>
            <a:endParaRPr lang="en-US" dirty="0">
              <a:solidFill>
                <a:schemeClr val="bg1"/>
              </a:solidFill>
              <a:latin typeface="Arial" panose="020B0604020202020204" pitchFamily="34" charset="0"/>
              <a:cs typeface="Arial" panose="020B0604020202020204" pitchFamily="34" charset="0"/>
            </a:endParaRPr>
          </a:p>
          <a:p>
            <a:pPr marL="285750" indent="-285750">
              <a:buSzPct val="125000"/>
              <a:buBlip>
                <a:blip r:embed="rId2"/>
              </a:buBlip>
            </a:pPr>
            <a:r>
              <a:rPr lang="en-US" sz="1800" dirty="0">
                <a:solidFill>
                  <a:schemeClr val="bg1"/>
                </a:solidFill>
                <a:latin typeface="Arial" panose="020B0604020202020204" pitchFamily="34" charset="0"/>
                <a:cs typeface="Arial" panose="020B0604020202020204" pitchFamily="34" charset="0"/>
              </a:rPr>
              <a:t>To be successful, do this…</a:t>
            </a:r>
            <a:endParaRPr lang="en-US" sz="9600" dirty="0">
              <a:solidFill>
                <a:schemeClr val="bg1"/>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1438C627-E501-1C47-A7CE-E52CCA9C09B6}"/>
              </a:ext>
            </a:extLst>
          </p:cNvPr>
          <p:cNvSpPr>
            <a:spLocks noGrp="1"/>
          </p:cNvSpPr>
          <p:nvPr>
            <p:ph type="title"/>
          </p:nvPr>
        </p:nvSpPr>
        <p:spPr/>
        <p:txBody>
          <a:bodyPr/>
          <a:lstStyle/>
          <a:p>
            <a:r>
              <a:rPr lang="en-US" dirty="0"/>
              <a:t>Delegating Skills</a:t>
            </a:r>
          </a:p>
        </p:txBody>
      </p:sp>
    </p:spTree>
    <p:extLst>
      <p:ext uri="{BB962C8B-B14F-4D97-AF65-F5344CB8AC3E}">
        <p14:creationId xmlns:p14="http://schemas.microsoft.com/office/powerpoint/2010/main" val="1539999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510547" y="2877671"/>
            <a:ext cx="10689277" cy="2589810"/>
          </a:xfrm>
        </p:spPr>
        <p:txBody>
          <a:bodyPr>
            <a:normAutofit/>
          </a:bodyPr>
          <a:lstStyle/>
          <a:p>
            <a:r>
              <a:rPr lang="en-US" dirty="0">
                <a:solidFill>
                  <a:schemeClr val="bg1"/>
                </a:solidFill>
              </a:rPr>
              <a:t>How are you doing on a 1-10 (10 high) with the idea of supporting  the Compassion in Action program as a manager?</a:t>
            </a:r>
          </a:p>
          <a:p>
            <a:r>
              <a:rPr lang="en-US" dirty="0">
                <a:solidFill>
                  <a:schemeClr val="bg1"/>
                </a:solidFill>
              </a:rPr>
              <a:t>Can you share an example of a time you recently delegated a task?</a:t>
            </a:r>
            <a:endParaRPr lang="en-US" sz="96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0C268437-7D58-6740-BF82-5CE2E162A2FC}"/>
              </a:ext>
            </a:extLst>
          </p:cNvPr>
          <p:cNvSpPr>
            <a:spLocks noGrp="1"/>
          </p:cNvSpPr>
          <p:nvPr>
            <p:ph type="title"/>
          </p:nvPr>
        </p:nvSpPr>
        <p:spPr/>
        <p:txBody>
          <a:bodyPr/>
          <a:lstStyle/>
          <a:p>
            <a:r>
              <a:rPr lang="en-US" dirty="0"/>
              <a:t>Table Discussion</a:t>
            </a:r>
          </a:p>
        </p:txBody>
      </p:sp>
    </p:spTree>
    <p:extLst>
      <p:ext uri="{BB962C8B-B14F-4D97-AF65-F5344CB8AC3E}">
        <p14:creationId xmlns:p14="http://schemas.microsoft.com/office/powerpoint/2010/main" val="336904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07067D-0181-4468-89AF-AED870888CA5}"/>
              </a:ext>
            </a:extLst>
          </p:cNvPr>
          <p:cNvPicPr>
            <a:picLocks noChangeAspect="1"/>
          </p:cNvPicPr>
          <p:nvPr/>
        </p:nvPicPr>
        <p:blipFill>
          <a:blip r:embed="rId2"/>
          <a:stretch>
            <a:fillRect/>
          </a:stretch>
        </p:blipFill>
        <p:spPr>
          <a:xfrm>
            <a:off x="5455088" y="838469"/>
            <a:ext cx="4801880" cy="4465050"/>
          </a:xfrm>
          <a:prstGeom prst="rect">
            <a:avLst/>
          </a:prstGeom>
        </p:spPr>
      </p:pic>
      <p:sp>
        <p:nvSpPr>
          <p:cNvPr id="5" name="Title 4">
            <a:extLst>
              <a:ext uri="{FF2B5EF4-FFF2-40B4-BE49-F238E27FC236}">
                <a16:creationId xmlns:a16="http://schemas.microsoft.com/office/drawing/2014/main" id="{F7E69666-69D7-6F4D-97DD-8BF99F027FBA}"/>
              </a:ext>
            </a:extLst>
          </p:cNvPr>
          <p:cNvSpPr>
            <a:spLocks noGrp="1"/>
          </p:cNvSpPr>
          <p:nvPr>
            <p:ph type="title"/>
          </p:nvPr>
        </p:nvSpPr>
        <p:spPr>
          <a:xfrm>
            <a:off x="361900" y="838470"/>
            <a:ext cx="9304614" cy="642229"/>
          </a:xfrm>
        </p:spPr>
        <p:txBody>
          <a:bodyPr/>
          <a:lstStyle/>
          <a:p>
            <a:r>
              <a:rPr lang="en-US" dirty="0"/>
              <a:t>Delegating Template</a:t>
            </a:r>
          </a:p>
        </p:txBody>
      </p:sp>
    </p:spTree>
    <p:extLst>
      <p:ext uri="{BB962C8B-B14F-4D97-AF65-F5344CB8AC3E}">
        <p14:creationId xmlns:p14="http://schemas.microsoft.com/office/powerpoint/2010/main" val="20557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756646"/>
            <a:ext cx="10689277" cy="2792815"/>
          </a:xfrm>
        </p:spPr>
        <p:txBody>
          <a:bodyPr>
            <a:normAutofit/>
          </a:bodyPr>
          <a:lstStyle/>
          <a:p>
            <a:r>
              <a:rPr lang="en-US" dirty="0">
                <a:solidFill>
                  <a:schemeClr val="bg1"/>
                </a:solidFill>
              </a:rPr>
              <a:t>If you are having a difficult time delegating, consider using a template like this. </a:t>
            </a:r>
          </a:p>
          <a:p>
            <a:r>
              <a:rPr lang="en-US" dirty="0">
                <a:solidFill>
                  <a:schemeClr val="bg1"/>
                </a:solidFill>
              </a:rPr>
              <a:t>How can a more structured approach help you delegate and empower effectively?</a:t>
            </a:r>
            <a:endParaRPr lang="en-US" sz="9600" dirty="0">
              <a:solidFill>
                <a:schemeClr val="bg1"/>
              </a:solidFill>
              <a:latin typeface="+mn-lt"/>
              <a:cs typeface="Arial" panose="020B0604020202020204" pitchFamily="34" charset="0"/>
            </a:endParaRPr>
          </a:p>
        </p:txBody>
      </p:sp>
      <p:sp>
        <p:nvSpPr>
          <p:cNvPr id="7" name="Title 6">
            <a:extLst>
              <a:ext uri="{FF2B5EF4-FFF2-40B4-BE49-F238E27FC236}">
                <a16:creationId xmlns:a16="http://schemas.microsoft.com/office/drawing/2014/main" id="{6BB4A116-254B-F042-9CC2-D5A8A74E0920}"/>
              </a:ext>
            </a:extLst>
          </p:cNvPr>
          <p:cNvSpPr>
            <a:spLocks noGrp="1"/>
          </p:cNvSpPr>
          <p:nvPr>
            <p:ph type="title"/>
          </p:nvPr>
        </p:nvSpPr>
        <p:spPr/>
        <p:txBody>
          <a:bodyPr/>
          <a:lstStyle/>
          <a:p>
            <a:r>
              <a:rPr lang="en-US" dirty="0"/>
              <a:t>Table Discussion</a:t>
            </a:r>
          </a:p>
        </p:txBody>
      </p:sp>
    </p:spTree>
    <p:extLst>
      <p:ext uri="{BB962C8B-B14F-4D97-AF65-F5344CB8AC3E}">
        <p14:creationId xmlns:p14="http://schemas.microsoft.com/office/powerpoint/2010/main" val="274689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1830715"/>
            <a:ext cx="5049490" cy="3529932"/>
          </a:xfrm>
        </p:spPr>
        <p:txBody>
          <a:bodyPr>
            <a:normAutofit fontScale="70000" lnSpcReduction="20000"/>
          </a:bodyPr>
          <a:lstStyle/>
          <a:p>
            <a:pPr marL="0" indent="0">
              <a:lnSpc>
                <a:spcPct val="120000"/>
              </a:lnSpc>
              <a:buNone/>
            </a:pPr>
            <a:r>
              <a:rPr lang="en-US" sz="2600" b="1" dirty="0">
                <a:solidFill>
                  <a:schemeClr val="bg1"/>
                </a:solidFill>
              </a:rPr>
              <a:t>Empowerment IS: </a:t>
            </a:r>
          </a:p>
          <a:p>
            <a:pPr marL="342900" indent="-342900">
              <a:lnSpc>
                <a:spcPct val="120000"/>
              </a:lnSpc>
              <a:buFont typeface="+mj-lt"/>
              <a:buAutoNum type="arabicPeriod"/>
            </a:pPr>
            <a:r>
              <a:rPr lang="en-US" sz="1800" dirty="0">
                <a:solidFill>
                  <a:schemeClr val="bg1"/>
                </a:solidFill>
              </a:rPr>
              <a:t>Useful for developing skills in partners and teams </a:t>
            </a:r>
          </a:p>
          <a:p>
            <a:pPr marL="342900" indent="-342900">
              <a:lnSpc>
                <a:spcPct val="120000"/>
              </a:lnSpc>
              <a:buFont typeface="+mj-lt"/>
              <a:buAutoNum type="arabicPeriod"/>
            </a:pPr>
            <a:r>
              <a:rPr lang="en-US" sz="1800" dirty="0">
                <a:solidFill>
                  <a:schemeClr val="bg1"/>
                </a:solidFill>
              </a:rPr>
              <a:t>Useful for building confidence </a:t>
            </a:r>
          </a:p>
          <a:p>
            <a:pPr marL="342900" indent="-342900">
              <a:lnSpc>
                <a:spcPct val="120000"/>
              </a:lnSpc>
              <a:buFont typeface="+mj-lt"/>
              <a:buAutoNum type="arabicPeriod"/>
            </a:pPr>
            <a:r>
              <a:rPr lang="en-US" sz="1800" dirty="0">
                <a:solidFill>
                  <a:schemeClr val="bg1"/>
                </a:solidFill>
              </a:rPr>
              <a:t>Useful for building long-term skills and capabilities </a:t>
            </a:r>
          </a:p>
          <a:p>
            <a:pPr marL="342900" indent="-342900">
              <a:lnSpc>
                <a:spcPct val="120000"/>
              </a:lnSpc>
              <a:buFont typeface="+mj-lt"/>
              <a:buAutoNum type="arabicPeriod"/>
            </a:pPr>
            <a:r>
              <a:rPr lang="en-US" sz="1800" dirty="0">
                <a:solidFill>
                  <a:schemeClr val="bg1"/>
                </a:solidFill>
              </a:rPr>
              <a:t>Useful for letting go of control over an outcome with increased authority granted </a:t>
            </a:r>
          </a:p>
          <a:p>
            <a:pPr marL="342900" indent="-342900">
              <a:lnSpc>
                <a:spcPct val="120000"/>
              </a:lnSpc>
              <a:buFont typeface="+mj-lt"/>
              <a:buAutoNum type="arabicPeriod"/>
            </a:pPr>
            <a:r>
              <a:rPr lang="en-US" sz="1800" dirty="0">
                <a:solidFill>
                  <a:schemeClr val="bg1"/>
                </a:solidFill>
              </a:rPr>
              <a:t>Useful when partner development is critical </a:t>
            </a:r>
          </a:p>
          <a:p>
            <a:pPr marL="342900" indent="-342900">
              <a:lnSpc>
                <a:spcPct val="120000"/>
              </a:lnSpc>
              <a:buFont typeface="+mj-lt"/>
              <a:buAutoNum type="arabicPeriod"/>
            </a:pPr>
            <a:r>
              <a:rPr lang="en-US" sz="1800" dirty="0">
                <a:solidFill>
                  <a:schemeClr val="bg1"/>
                </a:solidFill>
              </a:rPr>
              <a:t>Useful when there is more time for the task to be completed </a:t>
            </a:r>
          </a:p>
          <a:p>
            <a:pPr marL="342900" indent="-342900">
              <a:lnSpc>
                <a:spcPct val="120000"/>
              </a:lnSpc>
              <a:buFont typeface="+mj-lt"/>
              <a:buAutoNum type="arabicPeriod"/>
            </a:pPr>
            <a:r>
              <a:rPr lang="en-US" sz="1800" dirty="0">
                <a:solidFill>
                  <a:schemeClr val="bg1"/>
                </a:solidFill>
              </a:rPr>
              <a:t>Useful when there are broader parameters for success </a:t>
            </a:r>
          </a:p>
          <a:p>
            <a:pPr marL="342900" indent="-342900">
              <a:lnSpc>
                <a:spcPct val="120000"/>
              </a:lnSpc>
              <a:buFont typeface="+mj-lt"/>
              <a:buAutoNum type="arabicPeriod"/>
            </a:pPr>
            <a:r>
              <a:rPr lang="en-US" sz="1800" dirty="0">
                <a:solidFill>
                  <a:schemeClr val="bg1"/>
                </a:solidFill>
              </a:rPr>
              <a:t>Useful when you want the partner to feel ownership and responsible</a:t>
            </a:r>
            <a:endParaRPr lang="en-US" sz="7200" dirty="0">
              <a:solidFill>
                <a:schemeClr val="bg1"/>
              </a:solidFill>
              <a:latin typeface="+mn-lt"/>
              <a:cs typeface="Arial" panose="020B0604020202020204" pitchFamily="34" charset="0"/>
            </a:endParaRPr>
          </a:p>
        </p:txBody>
      </p:sp>
      <p:sp>
        <p:nvSpPr>
          <p:cNvPr id="5" name="TextBox 4">
            <a:extLst>
              <a:ext uri="{FF2B5EF4-FFF2-40B4-BE49-F238E27FC236}">
                <a16:creationId xmlns:a16="http://schemas.microsoft.com/office/drawing/2014/main" id="{F88BD2FD-266E-46A6-931D-68FBDD202681}"/>
              </a:ext>
            </a:extLst>
          </p:cNvPr>
          <p:cNvSpPr txBox="1"/>
          <p:nvPr/>
        </p:nvSpPr>
        <p:spPr>
          <a:xfrm>
            <a:off x="5893121" y="1830715"/>
            <a:ext cx="6049755" cy="3231654"/>
          </a:xfrm>
          <a:prstGeom prst="rect">
            <a:avLst/>
          </a:prstGeom>
          <a:noFill/>
        </p:spPr>
        <p:txBody>
          <a:bodyPr wrap="square">
            <a:spAutoFit/>
          </a:bodyPr>
          <a:lstStyle/>
          <a:p>
            <a:r>
              <a:rPr lang="en-US" b="1" dirty="0">
                <a:solidFill>
                  <a:schemeClr val="bg1"/>
                </a:solidFill>
              </a:rPr>
              <a:t>Use These Empowering Words: </a:t>
            </a:r>
            <a:br>
              <a:rPr lang="en-US" b="1" dirty="0">
                <a:solidFill>
                  <a:schemeClr val="bg1"/>
                </a:solidFill>
              </a:rPr>
            </a:br>
            <a:endParaRPr lang="en-US" b="1" dirty="0">
              <a:solidFill>
                <a:schemeClr val="bg1"/>
              </a:solidFill>
            </a:endParaRPr>
          </a:p>
          <a:p>
            <a:pPr marL="285750" indent="-285750">
              <a:buFont typeface="Arial" panose="020B0604020202020204" pitchFamily="34" charset="0"/>
              <a:buChar char="•"/>
            </a:pPr>
            <a:r>
              <a:rPr lang="en-US" sz="1400" dirty="0">
                <a:solidFill>
                  <a:schemeClr val="bg1"/>
                </a:solidFill>
              </a:rPr>
              <a:t>Let me describe what the goal and what success looks like here… </a:t>
            </a:r>
            <a:br>
              <a:rPr lang="en-US" sz="1400" dirty="0">
                <a:solidFill>
                  <a:schemeClr val="bg1"/>
                </a:solidFill>
              </a:rPr>
            </a:b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What do you think is important to do to make sure </a:t>
            </a:r>
            <a:br>
              <a:rPr lang="en-US" sz="1400" dirty="0">
                <a:solidFill>
                  <a:schemeClr val="bg1"/>
                </a:solidFill>
              </a:rPr>
            </a:br>
            <a:r>
              <a:rPr lang="en-US" sz="1400" dirty="0">
                <a:solidFill>
                  <a:schemeClr val="bg1"/>
                </a:solidFill>
              </a:rPr>
              <a:t>that this task is completed? </a:t>
            </a:r>
            <a:br>
              <a:rPr lang="en-US" sz="1400" dirty="0">
                <a:solidFill>
                  <a:schemeClr val="bg1"/>
                </a:solidFill>
              </a:rPr>
            </a:b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If the project must start now, what do you need to do, and when? </a:t>
            </a:r>
            <a:br>
              <a:rPr lang="en-US" sz="1400" dirty="0">
                <a:solidFill>
                  <a:schemeClr val="bg1"/>
                </a:solidFill>
              </a:rPr>
            </a:b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Here is the task, what is your role? </a:t>
            </a:r>
            <a:br>
              <a:rPr lang="en-US" sz="1400" dirty="0">
                <a:solidFill>
                  <a:schemeClr val="bg1"/>
                </a:solidFill>
              </a:rPr>
            </a:br>
            <a:r>
              <a:rPr lang="en-US" sz="1400" dirty="0">
                <a:solidFill>
                  <a:schemeClr val="bg1"/>
                </a:solidFill>
              </a:rPr>
              <a:t>And how will you approach this task? </a:t>
            </a:r>
            <a:br>
              <a:rPr lang="en-US" sz="1400" dirty="0">
                <a:solidFill>
                  <a:schemeClr val="bg1"/>
                </a:solidFill>
              </a:rPr>
            </a:br>
            <a:endParaRPr lang="en-US" sz="1400" dirty="0">
              <a:solidFill>
                <a:schemeClr val="bg1"/>
              </a:solidFill>
            </a:endParaRPr>
          </a:p>
          <a:p>
            <a:pPr marL="285750" indent="-285750">
              <a:buFont typeface="Arial" panose="020B0604020202020204" pitchFamily="34" charset="0"/>
              <a:buChar char="•"/>
            </a:pPr>
            <a:r>
              <a:rPr lang="en-US" sz="1400" dirty="0">
                <a:solidFill>
                  <a:schemeClr val="bg1"/>
                </a:solidFill>
              </a:rPr>
              <a:t>To be successful, what can you do to ensure this is done well? How would you like to approach this task?</a:t>
            </a:r>
          </a:p>
        </p:txBody>
      </p:sp>
      <p:sp>
        <p:nvSpPr>
          <p:cNvPr id="6" name="Title 5">
            <a:extLst>
              <a:ext uri="{FF2B5EF4-FFF2-40B4-BE49-F238E27FC236}">
                <a16:creationId xmlns:a16="http://schemas.microsoft.com/office/drawing/2014/main" id="{2924AA95-3CC5-AC42-BE67-509E0612AD8A}"/>
              </a:ext>
            </a:extLst>
          </p:cNvPr>
          <p:cNvSpPr>
            <a:spLocks noGrp="1"/>
          </p:cNvSpPr>
          <p:nvPr>
            <p:ph type="title"/>
          </p:nvPr>
        </p:nvSpPr>
        <p:spPr/>
        <p:txBody>
          <a:bodyPr/>
          <a:lstStyle/>
          <a:p>
            <a:r>
              <a:rPr lang="en-US" dirty="0"/>
              <a:t>Empowerment Skills</a:t>
            </a:r>
          </a:p>
        </p:txBody>
      </p:sp>
    </p:spTree>
    <p:extLst>
      <p:ext uri="{BB962C8B-B14F-4D97-AF65-F5344CB8AC3E}">
        <p14:creationId xmlns:p14="http://schemas.microsoft.com/office/powerpoint/2010/main" val="1378195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05E3C-062E-0045-9142-0E833526FE0B}"/>
              </a:ext>
            </a:extLst>
          </p:cNvPr>
          <p:cNvSpPr>
            <a:spLocks noGrp="1"/>
          </p:cNvSpPr>
          <p:nvPr>
            <p:ph type="title"/>
          </p:nvPr>
        </p:nvSpPr>
        <p:spPr>
          <a:xfrm>
            <a:off x="466403" y="365126"/>
            <a:ext cx="9304614" cy="1241606"/>
          </a:xfrm>
        </p:spPr>
        <p:txBody>
          <a:bodyPr>
            <a:noAutofit/>
          </a:bodyPr>
          <a:lstStyle/>
          <a:p>
            <a:br>
              <a:rPr lang="en-US" sz="4400" dirty="0"/>
            </a:br>
            <a:r>
              <a:rPr lang="en-US" sz="4400" dirty="0"/>
              <a:t>Icebreaker: Mingle, Mingle  </a:t>
            </a:r>
          </a:p>
        </p:txBody>
      </p:sp>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624469" y="2486722"/>
            <a:ext cx="10583462" cy="2482580"/>
          </a:xfrm>
        </p:spPr>
        <p:txBody>
          <a:bodyPr>
            <a:normAutofit lnSpcReduction="10000"/>
          </a:bodyPr>
          <a:lstStyle/>
          <a:p>
            <a:r>
              <a:rPr lang="en-US" sz="3200" dirty="0">
                <a:solidFill>
                  <a:schemeClr val="bg1"/>
                </a:solidFill>
              </a:rPr>
              <a:t>Mingle, mingle is an activity to share and communicate perspectives. </a:t>
            </a:r>
          </a:p>
          <a:p>
            <a:r>
              <a:rPr lang="en-US" sz="3200" dirty="0">
                <a:solidFill>
                  <a:schemeClr val="bg1"/>
                </a:solidFill>
              </a:rPr>
              <a:t>Please find 2 or 3 others to stand with.</a:t>
            </a:r>
          </a:p>
          <a:p>
            <a:r>
              <a:rPr lang="en-US" sz="3200" dirty="0">
                <a:solidFill>
                  <a:schemeClr val="bg1"/>
                </a:solidFill>
              </a:rPr>
              <a:t>You will be asked question to answer.</a:t>
            </a:r>
          </a:p>
          <a:p>
            <a:r>
              <a:rPr lang="en-US" sz="3200" dirty="0">
                <a:solidFill>
                  <a:schemeClr val="bg1"/>
                </a:solidFill>
              </a:rPr>
              <a:t>After you answer, you will break and find a new team. </a:t>
            </a:r>
          </a:p>
        </p:txBody>
      </p:sp>
    </p:spTree>
    <p:extLst>
      <p:ext uri="{BB962C8B-B14F-4D97-AF65-F5344CB8AC3E}">
        <p14:creationId xmlns:p14="http://schemas.microsoft.com/office/powerpoint/2010/main" val="81781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523159" y="2475164"/>
            <a:ext cx="10689277" cy="3080604"/>
          </a:xfrm>
        </p:spPr>
        <p:txBody>
          <a:bodyPr>
            <a:normAutofit/>
          </a:bodyPr>
          <a:lstStyle/>
          <a:p>
            <a:pPr marL="346075" indent="-346075">
              <a:buBlip>
                <a:blip r:embed="rId2"/>
              </a:buBlip>
            </a:pPr>
            <a:r>
              <a:rPr lang="en-US" sz="3200" dirty="0">
                <a:solidFill>
                  <a:schemeClr val="bg1"/>
                </a:solidFill>
              </a:rPr>
              <a:t>Can you share an example when you recently empowered a partner? </a:t>
            </a:r>
          </a:p>
          <a:p>
            <a:pPr marL="346075" indent="-346075">
              <a:buBlip>
                <a:blip r:embed="rId2"/>
              </a:buBlip>
            </a:pPr>
            <a:r>
              <a:rPr lang="en-US" sz="3200" dirty="0">
                <a:solidFill>
                  <a:schemeClr val="bg1"/>
                </a:solidFill>
              </a:rPr>
              <a:t>Which approach are you better at, delegating or empowering? </a:t>
            </a:r>
          </a:p>
          <a:p>
            <a:pPr marL="346075" indent="-346075">
              <a:buBlip>
                <a:blip r:embed="rId2"/>
              </a:buBlip>
            </a:pPr>
            <a:r>
              <a:rPr lang="en-US" sz="3200" dirty="0">
                <a:solidFill>
                  <a:schemeClr val="bg1"/>
                </a:solidFill>
              </a:rPr>
              <a:t>Which do you need to improve at?</a:t>
            </a:r>
            <a:endParaRPr lang="en-US" sz="199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B18197AA-B1FF-8747-AEFE-271D89849C10}"/>
              </a:ext>
            </a:extLst>
          </p:cNvPr>
          <p:cNvSpPr>
            <a:spLocks noGrp="1"/>
          </p:cNvSpPr>
          <p:nvPr>
            <p:ph type="title"/>
          </p:nvPr>
        </p:nvSpPr>
        <p:spPr/>
        <p:txBody>
          <a:bodyPr/>
          <a:lstStyle/>
          <a:p>
            <a:r>
              <a:rPr lang="en-US" dirty="0"/>
              <a:t>Table Discussion</a:t>
            </a:r>
          </a:p>
        </p:txBody>
      </p:sp>
    </p:spTree>
    <p:extLst>
      <p:ext uri="{BB962C8B-B14F-4D97-AF65-F5344CB8AC3E}">
        <p14:creationId xmlns:p14="http://schemas.microsoft.com/office/powerpoint/2010/main" val="1186025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1748118"/>
            <a:ext cx="11098068" cy="3644153"/>
          </a:xfrm>
        </p:spPr>
        <p:txBody>
          <a:bodyPr>
            <a:normAutofit fontScale="62500" lnSpcReduction="20000"/>
          </a:bodyPr>
          <a:lstStyle/>
          <a:p>
            <a:pPr marL="0" indent="0">
              <a:lnSpc>
                <a:spcPct val="120000"/>
              </a:lnSpc>
              <a:buNone/>
            </a:pPr>
            <a:r>
              <a:rPr lang="en-US" sz="2900" b="1" dirty="0">
                <a:solidFill>
                  <a:schemeClr val="bg1"/>
                </a:solidFill>
              </a:rPr>
              <a:t>Grow your Empowerment Capabilities: </a:t>
            </a:r>
            <a:br>
              <a:rPr lang="en-US" sz="2900" b="1" dirty="0">
                <a:solidFill>
                  <a:schemeClr val="bg1"/>
                </a:solidFill>
              </a:rPr>
            </a:br>
            <a:r>
              <a:rPr lang="en-US" sz="2900" dirty="0">
                <a:solidFill>
                  <a:schemeClr val="bg1"/>
                </a:solidFill>
              </a:rPr>
              <a:t>Key indicators that you're off target (and wearing a manager’s hat and using delegating instead of empowering!) </a:t>
            </a:r>
            <a:endParaRPr lang="en-US" sz="1600" dirty="0">
              <a:solidFill>
                <a:schemeClr val="bg1"/>
              </a:solidFill>
            </a:endParaRPr>
          </a:p>
          <a:p>
            <a:pPr>
              <a:lnSpc>
                <a:spcPct val="120000"/>
              </a:lnSpc>
            </a:pPr>
            <a:r>
              <a:rPr lang="en-US" sz="2000" dirty="0">
                <a:solidFill>
                  <a:schemeClr val="bg1"/>
                </a:solidFill>
              </a:rPr>
              <a:t>You are assigning work tasks to the team. You focus more on your to-do lists — the completion of the tasks — and less on the person. </a:t>
            </a:r>
          </a:p>
          <a:p>
            <a:pPr>
              <a:lnSpc>
                <a:spcPct val="120000"/>
              </a:lnSpc>
            </a:pPr>
            <a:r>
              <a:rPr lang="en-US" sz="2000" dirty="0">
                <a:solidFill>
                  <a:schemeClr val="bg1"/>
                </a:solidFill>
              </a:rPr>
              <a:t>You are allowing someone to represent you by acting on your behalf without truly granting them authority. </a:t>
            </a:r>
          </a:p>
          <a:p>
            <a:pPr>
              <a:lnSpc>
                <a:spcPct val="120000"/>
              </a:lnSpc>
            </a:pPr>
            <a:r>
              <a:rPr lang="en-US" sz="2000" dirty="0">
                <a:solidFill>
                  <a:schemeClr val="bg1"/>
                </a:solidFill>
              </a:rPr>
              <a:t>You are issuing direct assignments that offer little opportunity to grow. Hence, development is secondary. </a:t>
            </a:r>
          </a:p>
          <a:p>
            <a:pPr>
              <a:lnSpc>
                <a:spcPct val="120000"/>
              </a:lnSpc>
            </a:pPr>
            <a:r>
              <a:rPr lang="en-US" sz="2000" dirty="0">
                <a:solidFill>
                  <a:schemeClr val="bg1"/>
                </a:solidFill>
              </a:rPr>
              <a:t>You are likely still focused, at some level, on control, especially if you're setting upfront protocols for what/how to do tasks and checking up on how the work is getting done. </a:t>
            </a:r>
          </a:p>
          <a:p>
            <a:pPr>
              <a:lnSpc>
                <a:spcPct val="120000"/>
              </a:lnSpc>
            </a:pPr>
            <a:r>
              <a:rPr lang="en-US" sz="2000" dirty="0">
                <a:solidFill>
                  <a:schemeClr val="bg1"/>
                </a:solidFill>
              </a:rPr>
              <a:t>Through these actions, you're only empowering yourself — getting things done which you otherwise would have not been able to do alone. While this means less work for you in the short run, it can also turn into more work for you in the long run. </a:t>
            </a:r>
          </a:p>
          <a:p>
            <a:pPr>
              <a:lnSpc>
                <a:spcPct val="120000"/>
              </a:lnSpc>
            </a:pPr>
            <a:r>
              <a:rPr lang="en-US" sz="2000" dirty="0">
                <a:solidFill>
                  <a:schemeClr val="bg1"/>
                </a:solidFill>
              </a:rPr>
              <a:t>It also ensures that you are your own leadership legacy — for good or ill. It holds you at the center of leadership activity and allows you to raise more followers, but not to cultivate leaders within your organization.</a:t>
            </a:r>
            <a:endParaRPr lang="en-US" sz="77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46EB49AD-67C4-6C42-A15D-7E37E8F4E9C0}"/>
              </a:ext>
            </a:extLst>
          </p:cNvPr>
          <p:cNvSpPr>
            <a:spLocks noGrp="1"/>
          </p:cNvSpPr>
          <p:nvPr>
            <p:ph type="title"/>
          </p:nvPr>
        </p:nvSpPr>
        <p:spPr/>
        <p:txBody>
          <a:bodyPr/>
          <a:lstStyle/>
          <a:p>
            <a:r>
              <a:rPr lang="en-US" dirty="0"/>
              <a:t>Empowering Others: Key Indicators</a:t>
            </a:r>
          </a:p>
        </p:txBody>
      </p:sp>
    </p:spTree>
    <p:extLst>
      <p:ext uri="{BB962C8B-B14F-4D97-AF65-F5344CB8AC3E}">
        <p14:creationId xmlns:p14="http://schemas.microsoft.com/office/powerpoint/2010/main" val="64102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1775012"/>
            <a:ext cx="11866818" cy="3035109"/>
          </a:xfrm>
        </p:spPr>
        <p:txBody>
          <a:bodyPr>
            <a:noAutofit/>
          </a:bodyPr>
          <a:lstStyle/>
          <a:p>
            <a:pPr marL="0" indent="0">
              <a:lnSpc>
                <a:spcPct val="100000"/>
              </a:lnSpc>
              <a:buNone/>
            </a:pPr>
            <a:r>
              <a:rPr lang="en-US" sz="2000" dirty="0">
                <a:solidFill>
                  <a:schemeClr val="bg1"/>
                </a:solidFill>
                <a:latin typeface="+mn-lt"/>
                <a:cs typeface="Arial" panose="020B0604020202020204" pitchFamily="34" charset="0"/>
              </a:rPr>
              <a:t>1. Give your followers enough space to represent themselves and take initiative.</a:t>
            </a:r>
          </a:p>
          <a:p>
            <a:pPr marL="0" indent="0">
              <a:lnSpc>
                <a:spcPct val="100000"/>
              </a:lnSpc>
              <a:buNone/>
            </a:pPr>
            <a:r>
              <a:rPr lang="en-US" sz="2000" dirty="0">
                <a:solidFill>
                  <a:schemeClr val="bg1"/>
                </a:solidFill>
                <a:latin typeface="+mn-lt"/>
                <a:cs typeface="Arial" panose="020B0604020202020204" pitchFamily="34" charset="0"/>
              </a:rPr>
              <a:t>2. Give decision-making responsibility and ownership to them.</a:t>
            </a:r>
          </a:p>
          <a:p>
            <a:pPr marL="0" indent="0">
              <a:lnSpc>
                <a:spcPct val="100000"/>
              </a:lnSpc>
              <a:buNone/>
            </a:pPr>
            <a:r>
              <a:rPr lang="en-US" sz="2000" dirty="0">
                <a:solidFill>
                  <a:schemeClr val="bg1"/>
                </a:solidFill>
                <a:latin typeface="+mn-lt"/>
                <a:cs typeface="Arial" panose="020B0604020202020204" pitchFamily="34" charset="0"/>
              </a:rPr>
              <a:t>3. The development of your followers and their growth should become one of your primary focuses.</a:t>
            </a:r>
          </a:p>
          <a:p>
            <a:pPr marL="0" indent="0">
              <a:lnSpc>
                <a:spcPct val="100000"/>
              </a:lnSpc>
              <a:buNone/>
            </a:pPr>
            <a:r>
              <a:rPr lang="en-US" sz="2000" dirty="0">
                <a:solidFill>
                  <a:schemeClr val="bg1"/>
                </a:solidFill>
                <a:latin typeface="+mn-lt"/>
                <a:cs typeface="Arial" panose="020B0604020202020204" pitchFamily="34" charset="0"/>
              </a:rPr>
              <a:t>4. Have a support-learn-apply mindset in place to ensure the team’s success.</a:t>
            </a:r>
          </a:p>
          <a:p>
            <a:pPr marL="0" indent="0">
              <a:lnSpc>
                <a:spcPct val="100000"/>
              </a:lnSpc>
              <a:buNone/>
            </a:pPr>
            <a:r>
              <a:rPr lang="en-US" sz="2000" dirty="0">
                <a:solidFill>
                  <a:schemeClr val="bg1"/>
                </a:solidFill>
                <a:latin typeface="+mn-lt"/>
                <a:cs typeface="Arial" panose="020B0604020202020204" pitchFamily="34" charset="0"/>
              </a:rPr>
              <a:t>5. Work to gain a comfort level with your followers’ capability, and in turn, empower them more.</a:t>
            </a:r>
          </a:p>
          <a:p>
            <a:pPr marL="0" indent="0">
              <a:lnSpc>
                <a:spcPct val="100000"/>
              </a:lnSpc>
              <a:buNone/>
            </a:pPr>
            <a:r>
              <a:rPr lang="en-US" sz="2000" dirty="0">
                <a:solidFill>
                  <a:schemeClr val="bg1"/>
                </a:solidFill>
                <a:cs typeface="Arial" panose="020B0604020202020204" pitchFamily="34" charset="0"/>
              </a:rPr>
              <a:t>6. Establish a regular back-and-forth question and answer dialogue with your followers and watch your focus on guidance take the place of your need to control.</a:t>
            </a:r>
          </a:p>
          <a:p>
            <a:pPr marL="0" indent="0">
              <a:lnSpc>
                <a:spcPct val="100000"/>
              </a:lnSpc>
              <a:buNone/>
            </a:pPr>
            <a:r>
              <a:rPr lang="en-US" sz="2000" dirty="0">
                <a:solidFill>
                  <a:schemeClr val="bg1"/>
                </a:solidFill>
                <a:cs typeface="Arial" panose="020B0604020202020204" pitchFamily="34" charset="0"/>
              </a:rPr>
              <a:t>7. Empowering your followers is time-consuming and complicated work in the beginning, especially when you must give problems back to followers to solve themselves. </a:t>
            </a:r>
          </a:p>
          <a:p>
            <a:pPr marL="0" indent="0">
              <a:lnSpc>
                <a:spcPct val="100000"/>
              </a:lnSpc>
              <a:buNone/>
            </a:pPr>
            <a:endParaRPr lang="en-US" sz="20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8E0CB85A-363E-A347-BC8F-F85C9F5D0A1A}"/>
              </a:ext>
            </a:extLst>
          </p:cNvPr>
          <p:cNvSpPr>
            <a:spLocks noGrp="1"/>
          </p:cNvSpPr>
          <p:nvPr>
            <p:ph type="title"/>
          </p:nvPr>
        </p:nvSpPr>
        <p:spPr/>
        <p:txBody>
          <a:bodyPr/>
          <a:lstStyle/>
          <a:p>
            <a:r>
              <a:rPr lang="en-US" dirty="0"/>
              <a:t>10 Tips for Empowering Others</a:t>
            </a:r>
          </a:p>
        </p:txBody>
      </p:sp>
    </p:spTree>
    <p:extLst>
      <p:ext uri="{BB962C8B-B14F-4D97-AF65-F5344CB8AC3E}">
        <p14:creationId xmlns:p14="http://schemas.microsoft.com/office/powerpoint/2010/main" val="353198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178423"/>
            <a:ext cx="11866818" cy="3586439"/>
          </a:xfrm>
        </p:spPr>
        <p:txBody>
          <a:bodyPr>
            <a:noAutofit/>
          </a:bodyPr>
          <a:lstStyle/>
          <a:p>
            <a:pPr marL="0" indent="0">
              <a:lnSpc>
                <a:spcPct val="100000"/>
              </a:lnSpc>
              <a:buNone/>
            </a:pPr>
            <a:r>
              <a:rPr lang="en-US" sz="2000" dirty="0">
                <a:solidFill>
                  <a:schemeClr val="bg1"/>
                </a:solidFill>
                <a:cs typeface="Arial" panose="020B0604020202020204" pitchFamily="34" charset="0"/>
              </a:rPr>
              <a:t>8. When you do this, you have to be sure that they have both the desire and the ability to find a solid solution. However, investing the initial time and resources to develop your followers creates less work for you in the long run.</a:t>
            </a:r>
          </a:p>
          <a:p>
            <a:pPr marL="0" indent="0">
              <a:lnSpc>
                <a:spcPct val="100000"/>
              </a:lnSpc>
              <a:buNone/>
            </a:pPr>
            <a:r>
              <a:rPr lang="en-US" sz="2000" dirty="0">
                <a:solidFill>
                  <a:schemeClr val="bg1"/>
                </a:solidFill>
                <a:cs typeface="Arial" panose="020B0604020202020204" pitchFamily="34" charset="0"/>
              </a:rPr>
              <a:t>9. Making followers feel responsible for meaningful tasks and making them believe that they are competent creates a healthier working relationship and fosters mutual trust. </a:t>
            </a:r>
          </a:p>
          <a:p>
            <a:pPr marL="0" indent="0">
              <a:lnSpc>
                <a:spcPct val="100000"/>
              </a:lnSpc>
              <a:buNone/>
            </a:pPr>
            <a:r>
              <a:rPr lang="en-US" sz="2000" dirty="0">
                <a:solidFill>
                  <a:schemeClr val="bg1"/>
                </a:solidFill>
                <a:cs typeface="Arial" panose="020B0604020202020204" pitchFamily="34" charset="0"/>
              </a:rPr>
              <a:t>10.You are giving others more authority and power to achieve objectives with the aim of developing follower commitment, enthusiasm and expertise while simultaneously encouraging innovative initiatives that benefit the organization over time.</a:t>
            </a:r>
          </a:p>
        </p:txBody>
      </p:sp>
      <p:sp>
        <p:nvSpPr>
          <p:cNvPr id="5" name="Title 4">
            <a:extLst>
              <a:ext uri="{FF2B5EF4-FFF2-40B4-BE49-F238E27FC236}">
                <a16:creationId xmlns:a16="http://schemas.microsoft.com/office/drawing/2014/main" id="{8E0CB85A-363E-A347-BC8F-F85C9F5D0A1A}"/>
              </a:ext>
            </a:extLst>
          </p:cNvPr>
          <p:cNvSpPr>
            <a:spLocks noGrp="1"/>
          </p:cNvSpPr>
          <p:nvPr>
            <p:ph type="title"/>
          </p:nvPr>
        </p:nvSpPr>
        <p:spPr/>
        <p:txBody>
          <a:bodyPr/>
          <a:lstStyle/>
          <a:p>
            <a:r>
              <a:rPr lang="en-US" dirty="0"/>
              <a:t>10 Tips for Empowering Others</a:t>
            </a:r>
          </a:p>
        </p:txBody>
      </p:sp>
    </p:spTree>
    <p:extLst>
      <p:ext uri="{BB962C8B-B14F-4D97-AF65-F5344CB8AC3E}">
        <p14:creationId xmlns:p14="http://schemas.microsoft.com/office/powerpoint/2010/main" val="1882279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770094"/>
            <a:ext cx="10689277" cy="2886574"/>
          </a:xfrm>
        </p:spPr>
        <p:txBody>
          <a:bodyPr>
            <a:normAutofit/>
          </a:bodyPr>
          <a:lstStyle/>
          <a:p>
            <a:pPr marL="0" indent="0">
              <a:buNone/>
            </a:pPr>
            <a:r>
              <a:rPr lang="en-US" sz="3600" dirty="0">
                <a:solidFill>
                  <a:schemeClr val="bg1"/>
                </a:solidFill>
              </a:rPr>
              <a:t>Find your favorite tip and share</a:t>
            </a:r>
            <a:br>
              <a:rPr lang="en-US" sz="3600" dirty="0">
                <a:solidFill>
                  <a:schemeClr val="bg1"/>
                </a:solidFill>
              </a:rPr>
            </a:br>
            <a:r>
              <a:rPr lang="en-US" sz="3600" dirty="0">
                <a:solidFill>
                  <a:schemeClr val="bg1"/>
                </a:solidFill>
              </a:rPr>
              <a:t>it, and explain why you chose it. </a:t>
            </a:r>
            <a:endParaRPr lang="en-US" sz="138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16081099-2CE3-534A-9EC4-2F80E8F0399D}"/>
              </a:ext>
            </a:extLst>
          </p:cNvPr>
          <p:cNvSpPr>
            <a:spLocks noGrp="1"/>
          </p:cNvSpPr>
          <p:nvPr>
            <p:ph type="title"/>
          </p:nvPr>
        </p:nvSpPr>
        <p:spPr/>
        <p:txBody>
          <a:bodyPr/>
          <a:lstStyle/>
          <a:p>
            <a:r>
              <a:rPr lang="en-US" dirty="0"/>
              <a:t>Table Discussion</a:t>
            </a:r>
          </a:p>
        </p:txBody>
      </p:sp>
    </p:spTree>
    <p:extLst>
      <p:ext uri="{BB962C8B-B14F-4D97-AF65-F5344CB8AC3E}">
        <p14:creationId xmlns:p14="http://schemas.microsoft.com/office/powerpoint/2010/main" val="151360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0F5FD-FF00-DB4A-9269-D6531C95567A}"/>
              </a:ext>
            </a:extLst>
          </p:cNvPr>
          <p:cNvSpPr>
            <a:spLocks noGrp="1"/>
          </p:cNvSpPr>
          <p:nvPr>
            <p:ph type="title"/>
          </p:nvPr>
        </p:nvSpPr>
        <p:spPr>
          <a:xfrm>
            <a:off x="466403" y="608525"/>
            <a:ext cx="10338757" cy="642229"/>
          </a:xfrm>
        </p:spPr>
        <p:txBody>
          <a:bodyPr/>
          <a:lstStyle/>
          <a:p>
            <a:r>
              <a:rPr lang="en-US" sz="2400" b="1" i="1" dirty="0">
                <a:latin typeface="Helvetica Neue" panose="02000503000000020004" pitchFamily="2" charset="0"/>
              </a:rPr>
              <a:t>This Just In!  </a:t>
            </a:r>
            <a:br>
              <a:rPr lang="en-US" dirty="0"/>
            </a:br>
            <a:r>
              <a:rPr lang="en-US" dirty="0"/>
              <a:t>Research Bulletin from Harvard Business Review </a:t>
            </a:r>
          </a:p>
        </p:txBody>
      </p:sp>
      <p:sp>
        <p:nvSpPr>
          <p:cNvPr id="3" name="Content Placeholder 2">
            <a:extLst>
              <a:ext uri="{FF2B5EF4-FFF2-40B4-BE49-F238E27FC236}">
                <a16:creationId xmlns:a16="http://schemas.microsoft.com/office/drawing/2014/main" id="{F22F0704-E6EF-A048-96F0-71EE7BA2CD9D}"/>
              </a:ext>
            </a:extLst>
          </p:cNvPr>
          <p:cNvSpPr>
            <a:spLocks noGrp="1"/>
          </p:cNvSpPr>
          <p:nvPr>
            <p:ph idx="1"/>
          </p:nvPr>
        </p:nvSpPr>
        <p:spPr/>
        <p:txBody>
          <a:bodyPr>
            <a:normAutofit fontScale="92500" lnSpcReduction="10000"/>
          </a:bodyPr>
          <a:lstStyle/>
          <a:p>
            <a:r>
              <a:rPr lang="en-US" dirty="0"/>
              <a:t> At work, we show kindness by doing things like paying someone a compliment with no ulterior motive or holding the door open for a colleague. Now think about the rare occasions when we’re feeling stressed and snap at a coworker or criticize their ideas. Are we still kind?</a:t>
            </a:r>
          </a:p>
          <a:p>
            <a:r>
              <a:rPr lang="en-US" dirty="0"/>
              <a:t>It turns out we may not be nearly as kind as we think we are. A study shows that the brain responds more strongly to bad experiences than good ones and that it retains the memory of bad experiences longer. In fact, about five positive experiences are equal to one negative experience.</a:t>
            </a:r>
          </a:p>
          <a:p>
            <a:endParaRPr lang="en-US" dirty="0"/>
          </a:p>
        </p:txBody>
      </p:sp>
    </p:spTree>
    <p:extLst>
      <p:ext uri="{BB962C8B-B14F-4D97-AF65-F5344CB8AC3E}">
        <p14:creationId xmlns:p14="http://schemas.microsoft.com/office/powerpoint/2010/main" val="203237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D020-FC26-9043-9A06-716854F7E509}"/>
              </a:ext>
            </a:extLst>
          </p:cNvPr>
          <p:cNvSpPr>
            <a:spLocks noGrp="1"/>
          </p:cNvSpPr>
          <p:nvPr>
            <p:ph type="title"/>
          </p:nvPr>
        </p:nvSpPr>
        <p:spPr/>
        <p:txBody>
          <a:bodyPr/>
          <a:lstStyle/>
          <a:p>
            <a:r>
              <a:rPr lang="en-US" dirty="0"/>
              <a:t>Switch From Blame to a Teaching Approach</a:t>
            </a:r>
          </a:p>
        </p:txBody>
      </p:sp>
      <p:sp>
        <p:nvSpPr>
          <p:cNvPr id="4" name="Content Placeholder 3">
            <a:extLst>
              <a:ext uri="{FF2B5EF4-FFF2-40B4-BE49-F238E27FC236}">
                <a16:creationId xmlns:a16="http://schemas.microsoft.com/office/drawing/2014/main" id="{681A2C0A-4B77-3041-89E0-DFB78D7F42AB}"/>
              </a:ext>
            </a:extLst>
          </p:cNvPr>
          <p:cNvSpPr txBox="1">
            <a:spLocks noGrp="1"/>
          </p:cNvSpPr>
          <p:nvPr>
            <p:ph idx="1"/>
          </p:nvPr>
        </p:nvSpPr>
        <p:spPr>
          <a:xfrm>
            <a:off x="414646" y="1606731"/>
            <a:ext cx="11259194" cy="4081117"/>
          </a:xfrm>
          <a:prstGeom prst="rect">
            <a:avLst/>
          </a:prstGeom>
          <a:noFill/>
        </p:spPr>
        <p:txBody>
          <a:bodyPr wrap="square">
            <a:spAutoFit/>
          </a:bodyPr>
          <a:lstStyle/>
          <a:p>
            <a:pPr marL="0" marR="0">
              <a:spcBef>
                <a:spcPts val="0"/>
              </a:spcBef>
              <a:spcAft>
                <a:spcPts val="0"/>
              </a:spcAft>
            </a:pPr>
            <a:r>
              <a:rPr lang="en-US" sz="2400" dirty="0">
                <a:effectLst/>
                <a:latin typeface="Helvetica Neue" panose="02000503000000020004" pitchFamily="2" charset="0"/>
                <a:ea typeface="Helvetica Neue" panose="02000503000000020004" pitchFamily="2" charset="0"/>
                <a:cs typeface="Helvetica Neue" panose="02000503000000020004" pitchFamily="2" charset="0"/>
              </a:rPr>
              <a:t>Our brains interpret blame the same way they interpret a physical attack. When we’re blamed, our prefrontal cortices effectively shut down and direct all our energy to defending ourselves, which, ironically, sabotages our ability to solve the problem for which we are being blamed.</a:t>
            </a:r>
            <a:br>
              <a:rPr lang="en-US" sz="2400" dirty="0">
                <a:effectLst/>
                <a:latin typeface="Helvetica Neue" panose="02000503000000020004" pitchFamily="2" charset="0"/>
                <a:ea typeface="Helvetica Neue" panose="02000503000000020004" pitchFamily="2" charset="0"/>
                <a:cs typeface="Helvetica Neue" panose="02000503000000020004" pitchFamily="2" charset="0"/>
              </a:rPr>
            </a:br>
            <a:endParaRPr lang="en-US" sz="2400" dirty="0">
              <a:effectLst/>
              <a:latin typeface="Helvetica Neue" panose="02000503000000020004" pitchFamily="2" charset="0"/>
              <a:ea typeface="Helvetica Neue" panose="02000503000000020004" pitchFamily="2" charset="0"/>
              <a:cs typeface="Helvetica Neue" panose="02000503000000020004" pitchFamily="2" charset="0"/>
            </a:endParaRPr>
          </a:p>
          <a:p>
            <a:pPr marL="0" marR="0">
              <a:spcBef>
                <a:spcPts val="0"/>
              </a:spcBef>
              <a:spcAft>
                <a:spcPts val="0"/>
              </a:spcAft>
            </a:pPr>
            <a:r>
              <a:rPr lang="en-US" sz="2400" dirty="0"/>
              <a:t>Switch your mindset to “We’re all still learning,” and share your mistakes. Use problems and mistakes as teaching moments, not shaming moments. As a manager, discuss your own mistakes and the lessons learned from them. When a problem surfaces, partners will be more likely to acknowledge their part in creating them and stop passing the buck. Ask “where did the process break down?,” instead of “Who is to blame?”</a:t>
            </a:r>
          </a:p>
          <a:p>
            <a:pPr marL="0" marR="0">
              <a:spcBef>
                <a:spcPts val="0"/>
              </a:spcBef>
              <a:spcAft>
                <a:spcPts val="0"/>
              </a:spcAft>
            </a:pPr>
            <a:endParaRPr lang="en-US" sz="2400" dirty="0">
              <a:effectLst/>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4556831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563325"/>
            <a:ext cx="10689277" cy="1920262"/>
          </a:xfrm>
        </p:spPr>
        <p:txBody>
          <a:bodyPr>
            <a:normAutofit/>
          </a:bodyPr>
          <a:lstStyle/>
          <a:p>
            <a:pPr marL="466725" indent="-466725">
              <a:buSzPct val="125000"/>
              <a:buBlip>
                <a:blip r:embed="rId2"/>
              </a:buBlip>
            </a:pPr>
            <a:r>
              <a:rPr lang="en-US" sz="2400" dirty="0">
                <a:solidFill>
                  <a:schemeClr val="bg1"/>
                </a:solidFill>
                <a:latin typeface="Arial" panose="020B0604020202020204" pitchFamily="34" charset="0"/>
                <a:cs typeface="Arial" panose="020B0604020202020204" pitchFamily="34" charset="0"/>
              </a:rPr>
              <a:t>Great leadership requires a fine mix of all kinds of skills to create the conditions for engagement, happiness and performance.</a:t>
            </a:r>
          </a:p>
          <a:p>
            <a:pPr marL="466725" indent="-466725">
              <a:buSzPct val="125000"/>
              <a:buBlip>
                <a:blip r:embed="rId2"/>
              </a:buBlip>
            </a:pPr>
            <a:r>
              <a:rPr lang="en-US" sz="2400" dirty="0">
                <a:solidFill>
                  <a:schemeClr val="bg1"/>
                </a:solidFill>
                <a:latin typeface="Arial" panose="020B0604020202020204" pitchFamily="34" charset="0"/>
                <a:cs typeface="Arial" panose="020B0604020202020204" pitchFamily="34" charset="0"/>
              </a:rPr>
              <a:t>Empathy contributes to positive outcomes.</a:t>
            </a:r>
          </a:p>
          <a:p>
            <a:pPr marL="466725" indent="-466725">
              <a:buSzPct val="125000"/>
              <a:buBlip>
                <a:blip r:embed="rId2"/>
              </a:buBlip>
            </a:pPr>
            <a:r>
              <a:rPr lang="en-US" sz="2400" dirty="0">
                <a:solidFill>
                  <a:schemeClr val="bg1"/>
                </a:solidFill>
                <a:latin typeface="Arial" panose="020B0604020202020204" pitchFamily="34" charset="0"/>
                <a:cs typeface="Arial" panose="020B0604020202020204" pitchFamily="34" charset="0"/>
              </a:rPr>
              <a:t>Can be a powerful antidote to struggle and burnout.</a:t>
            </a:r>
            <a:endParaRPr lang="en-US" sz="360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1ECED25-B5AC-4E6A-964B-1E05F3C9B97B}"/>
              </a:ext>
            </a:extLst>
          </p:cNvPr>
          <p:cNvSpPr txBox="1"/>
          <p:nvPr/>
        </p:nvSpPr>
        <p:spPr>
          <a:xfrm>
            <a:off x="5788629" y="4286019"/>
            <a:ext cx="6094948" cy="2308324"/>
          </a:xfrm>
          <a:prstGeom prst="rect">
            <a:avLst/>
          </a:prstGeom>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square">
            <a:spAutoFit/>
          </a:bodyPr>
          <a:lstStyle/>
          <a:p>
            <a:r>
              <a:rPr lang="en-US" b="1" dirty="0"/>
              <a:t>Innovation. </a:t>
            </a:r>
            <a:r>
              <a:rPr lang="en-US" dirty="0"/>
              <a:t>When people reported their leaders were empathetic, they were more likely to report they were able to be innovative—61% of employees compared to only 13% of employees with less empathetic leaders. </a:t>
            </a:r>
          </a:p>
          <a:p>
            <a:endParaRPr lang="en-US" dirty="0"/>
          </a:p>
          <a:p>
            <a:r>
              <a:rPr lang="en-US" b="1" dirty="0"/>
              <a:t>Engagement. </a:t>
            </a:r>
            <a:r>
              <a:rPr lang="en-US" dirty="0"/>
              <a:t>76% of people who experienced empathy from their leaders reported they were engaged compared with only 32% who experienced less empathy</a:t>
            </a:r>
          </a:p>
        </p:txBody>
      </p:sp>
      <p:sp>
        <p:nvSpPr>
          <p:cNvPr id="6" name="Title 5">
            <a:extLst>
              <a:ext uri="{FF2B5EF4-FFF2-40B4-BE49-F238E27FC236}">
                <a16:creationId xmlns:a16="http://schemas.microsoft.com/office/drawing/2014/main" id="{B1910BB5-3CCC-4740-9E01-25E917A9D037}"/>
              </a:ext>
            </a:extLst>
          </p:cNvPr>
          <p:cNvSpPr>
            <a:spLocks noGrp="1"/>
          </p:cNvSpPr>
          <p:nvPr>
            <p:ph type="title"/>
          </p:nvPr>
        </p:nvSpPr>
        <p:spPr/>
        <p:txBody>
          <a:bodyPr/>
          <a:lstStyle/>
          <a:p>
            <a:r>
              <a:rPr lang="en-US" dirty="0"/>
              <a:t>Empathy: A Key Leadership Skill</a:t>
            </a:r>
          </a:p>
        </p:txBody>
      </p:sp>
    </p:spTree>
    <p:extLst>
      <p:ext uri="{BB962C8B-B14F-4D97-AF65-F5344CB8AC3E}">
        <p14:creationId xmlns:p14="http://schemas.microsoft.com/office/powerpoint/2010/main" val="229436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649072"/>
            <a:ext cx="10689277" cy="2837328"/>
          </a:xfrm>
        </p:spPr>
        <p:txBody>
          <a:bodyPr>
            <a:normAutofit/>
          </a:bodyPr>
          <a:lstStyle/>
          <a:p>
            <a:pPr marL="0" indent="0">
              <a:buNone/>
            </a:pPr>
            <a:r>
              <a:rPr lang="en-US" sz="3600" dirty="0">
                <a:solidFill>
                  <a:schemeClr val="bg1"/>
                </a:solidFill>
              </a:rPr>
              <a:t>Is innovation important in your department? </a:t>
            </a:r>
            <a:br>
              <a:rPr lang="en-US" sz="3600" dirty="0">
                <a:solidFill>
                  <a:schemeClr val="bg1"/>
                </a:solidFill>
              </a:rPr>
            </a:br>
            <a:br>
              <a:rPr lang="en-US" sz="3600" dirty="0">
                <a:solidFill>
                  <a:schemeClr val="bg1"/>
                </a:solidFill>
              </a:rPr>
            </a:br>
            <a:r>
              <a:rPr lang="en-US" sz="3600" dirty="0">
                <a:solidFill>
                  <a:schemeClr val="bg1"/>
                </a:solidFill>
              </a:rPr>
              <a:t>Is engagement important in your department?</a:t>
            </a:r>
            <a:endParaRPr lang="en-US" sz="138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CE398CA2-EB00-A54A-93B3-0B318B5B0715}"/>
              </a:ext>
            </a:extLst>
          </p:cNvPr>
          <p:cNvSpPr>
            <a:spLocks noGrp="1"/>
          </p:cNvSpPr>
          <p:nvPr>
            <p:ph type="title"/>
          </p:nvPr>
        </p:nvSpPr>
        <p:spPr/>
        <p:txBody>
          <a:bodyPr/>
          <a:lstStyle/>
          <a:p>
            <a:r>
              <a:rPr lang="en-US" dirty="0"/>
              <a:t>Table Discussion</a:t>
            </a:r>
          </a:p>
        </p:txBody>
      </p:sp>
    </p:spTree>
    <p:extLst>
      <p:ext uri="{BB962C8B-B14F-4D97-AF65-F5344CB8AC3E}">
        <p14:creationId xmlns:p14="http://schemas.microsoft.com/office/powerpoint/2010/main" val="109681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043952"/>
            <a:ext cx="10896362" cy="2925349"/>
          </a:xfrm>
        </p:spPr>
        <p:txBody>
          <a:bodyPr>
            <a:normAutofit/>
          </a:bodyPr>
          <a:lstStyle/>
          <a:p>
            <a:pPr marL="0" indent="0">
              <a:lnSpc>
                <a:spcPct val="100000"/>
              </a:lnSpc>
              <a:spcBef>
                <a:spcPts val="600"/>
              </a:spcBef>
              <a:buNone/>
            </a:pPr>
            <a:r>
              <a:rPr lang="en-US" sz="2400" b="1" dirty="0">
                <a:solidFill>
                  <a:schemeClr val="bg1"/>
                </a:solidFill>
                <a:latin typeface="Arial" panose="020B0604020202020204" pitchFamily="34" charset="0"/>
                <a:cs typeface="Arial" panose="020B0604020202020204" pitchFamily="34" charset="0"/>
              </a:rPr>
              <a:t>Get your followers ready </a:t>
            </a:r>
            <a:r>
              <a:rPr lang="en-US" sz="2400" dirty="0">
                <a:solidFill>
                  <a:schemeClr val="bg1"/>
                </a:solidFill>
                <a:latin typeface="Arial" panose="020B0604020202020204" pitchFamily="34" charset="0"/>
                <a:cs typeface="Arial" panose="020B0604020202020204" pitchFamily="34" charset="0"/>
              </a:rPr>
              <a:t>for delegation and</a:t>
            </a:r>
            <a:br>
              <a:rPr lang="en-US" sz="2400"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empowerment with these three steps: </a:t>
            </a:r>
            <a:br>
              <a:rPr lang="en-US" sz="2400" dirty="0">
                <a:solidFill>
                  <a:schemeClr val="bg1"/>
                </a:solidFill>
                <a:latin typeface="Arial" panose="020B0604020202020204" pitchFamily="34" charset="0"/>
                <a:cs typeface="Arial" panose="020B0604020202020204" pitchFamily="34" charset="0"/>
              </a:rPr>
            </a:br>
            <a:endParaRPr lang="en-US" sz="2400" dirty="0">
              <a:solidFill>
                <a:schemeClr val="bg1"/>
              </a:solidFill>
              <a:latin typeface="Arial" panose="020B0604020202020204" pitchFamily="34" charset="0"/>
              <a:cs typeface="Arial" panose="020B0604020202020204" pitchFamily="34" charset="0"/>
            </a:endParaRPr>
          </a:p>
          <a:p>
            <a:pPr marL="0" indent="0">
              <a:lnSpc>
                <a:spcPct val="100000"/>
              </a:lnSpc>
              <a:spcBef>
                <a:spcPts val="600"/>
              </a:spcBef>
              <a:buNone/>
            </a:pPr>
            <a:r>
              <a:rPr lang="en-US" sz="2400" dirty="0">
                <a:solidFill>
                  <a:schemeClr val="bg1"/>
                </a:solidFill>
                <a:latin typeface="Arial" panose="020B0604020202020204" pitchFamily="34" charset="0"/>
                <a:cs typeface="Arial" panose="020B0604020202020204" pitchFamily="34" charset="0"/>
              </a:rPr>
              <a:t>1. Start conducting check-ins to listen and understand your followers’ needs. </a:t>
            </a:r>
          </a:p>
          <a:p>
            <a:pPr marL="0" indent="0">
              <a:lnSpc>
                <a:spcPct val="100000"/>
              </a:lnSpc>
              <a:spcBef>
                <a:spcPts val="600"/>
              </a:spcBef>
              <a:buNone/>
            </a:pPr>
            <a:r>
              <a:rPr lang="en-US" sz="2400" dirty="0">
                <a:solidFill>
                  <a:schemeClr val="bg1"/>
                </a:solidFill>
                <a:latin typeface="Arial" panose="020B0604020202020204" pitchFamily="34" charset="0"/>
                <a:cs typeface="Arial" panose="020B0604020202020204" pitchFamily="34" charset="0"/>
              </a:rPr>
              <a:t>2. Start holding regular huddles to share information. </a:t>
            </a:r>
          </a:p>
          <a:p>
            <a:pPr marL="0" indent="0">
              <a:lnSpc>
                <a:spcPct val="100000"/>
              </a:lnSpc>
              <a:spcBef>
                <a:spcPts val="600"/>
              </a:spcBef>
              <a:buNone/>
            </a:pPr>
            <a:r>
              <a:rPr lang="en-US" sz="2400" dirty="0">
                <a:solidFill>
                  <a:schemeClr val="bg1"/>
                </a:solidFill>
                <a:latin typeface="Arial" panose="020B0604020202020204" pitchFamily="34" charset="0"/>
                <a:cs typeface="Arial" panose="020B0604020202020204" pitchFamily="34" charset="0"/>
              </a:rPr>
              <a:t>3. Use the SBI Model to ensure adequate feedback and build skills.</a:t>
            </a:r>
            <a:endParaRPr lang="en-US" sz="8800" dirty="0">
              <a:solidFill>
                <a:schemeClr val="bg1"/>
              </a:solidFill>
              <a:latin typeface="Arial" panose="020B0604020202020204" pitchFamily="34" charset="0"/>
              <a:cs typeface="Arial" panose="020B0604020202020204" pitchFamily="34" charset="0"/>
            </a:endParaRPr>
          </a:p>
        </p:txBody>
      </p:sp>
      <p:sp>
        <p:nvSpPr>
          <p:cNvPr id="6" name="Title 5">
            <a:extLst>
              <a:ext uri="{FF2B5EF4-FFF2-40B4-BE49-F238E27FC236}">
                <a16:creationId xmlns:a16="http://schemas.microsoft.com/office/drawing/2014/main" id="{7FF6B27A-6086-9346-AAD9-95FC94907459}"/>
              </a:ext>
            </a:extLst>
          </p:cNvPr>
          <p:cNvSpPr>
            <a:spLocks noGrp="1"/>
          </p:cNvSpPr>
          <p:nvPr>
            <p:ph type="title"/>
          </p:nvPr>
        </p:nvSpPr>
        <p:spPr/>
        <p:txBody>
          <a:bodyPr/>
          <a:lstStyle/>
          <a:p>
            <a:r>
              <a:rPr lang="en-US" dirty="0"/>
              <a:t>Steps For Preparing Your Followers</a:t>
            </a:r>
          </a:p>
        </p:txBody>
      </p:sp>
    </p:spTree>
    <p:extLst>
      <p:ext uri="{BB962C8B-B14F-4D97-AF65-F5344CB8AC3E}">
        <p14:creationId xmlns:p14="http://schemas.microsoft.com/office/powerpoint/2010/main" val="381910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614916"/>
            <a:ext cx="10584456" cy="1715310"/>
          </a:xfrm>
        </p:spPr>
        <p:txBody>
          <a:bodyPr>
            <a:noAutofit/>
          </a:bodyPr>
          <a:lstStyle/>
          <a:p>
            <a:pPr marL="0" indent="0">
              <a:buNone/>
            </a:pPr>
            <a:r>
              <a:rPr lang="en-US" sz="3600" dirty="0">
                <a:solidFill>
                  <a:schemeClr val="bg1"/>
                </a:solidFill>
                <a:latin typeface="Arial" panose="020B0604020202020204" pitchFamily="34" charset="0"/>
                <a:cs typeface="Arial" panose="020B0604020202020204" pitchFamily="34" charset="0"/>
              </a:rPr>
              <a:t>According to Harvard Business Review, managers are the engine of a business, making things work, the glue that keeps organizations together. Weigh in. Is that true here at Moorings Park for you?</a:t>
            </a:r>
          </a:p>
        </p:txBody>
      </p:sp>
      <p:sp>
        <p:nvSpPr>
          <p:cNvPr id="5" name="Title 4">
            <a:extLst>
              <a:ext uri="{FF2B5EF4-FFF2-40B4-BE49-F238E27FC236}">
                <a16:creationId xmlns:a16="http://schemas.microsoft.com/office/drawing/2014/main" id="{AA18D0C2-9928-844F-B040-674A583B30AC}"/>
              </a:ext>
            </a:extLst>
          </p:cNvPr>
          <p:cNvSpPr>
            <a:spLocks noGrp="1"/>
          </p:cNvSpPr>
          <p:nvPr>
            <p:ph type="title"/>
          </p:nvPr>
        </p:nvSpPr>
        <p:spPr/>
        <p:txBody>
          <a:bodyPr/>
          <a:lstStyle/>
          <a:p>
            <a:r>
              <a:rPr lang="en-US" dirty="0"/>
              <a:t>Question 1</a:t>
            </a:r>
          </a:p>
        </p:txBody>
      </p:sp>
    </p:spTree>
    <p:extLst>
      <p:ext uri="{BB962C8B-B14F-4D97-AF65-F5344CB8AC3E}">
        <p14:creationId xmlns:p14="http://schemas.microsoft.com/office/powerpoint/2010/main" val="2234060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FF6B27A-6086-9346-AAD9-95FC94907459}"/>
              </a:ext>
            </a:extLst>
          </p:cNvPr>
          <p:cNvSpPr>
            <a:spLocks noGrp="1"/>
          </p:cNvSpPr>
          <p:nvPr>
            <p:ph type="title"/>
          </p:nvPr>
        </p:nvSpPr>
        <p:spPr/>
        <p:txBody>
          <a:bodyPr/>
          <a:lstStyle/>
          <a:p>
            <a:r>
              <a:rPr lang="en-US" dirty="0"/>
              <a:t>Steps For Preparing Your Followers</a:t>
            </a:r>
          </a:p>
        </p:txBody>
      </p:sp>
      <p:sp>
        <p:nvSpPr>
          <p:cNvPr id="4" name="TextBox 3">
            <a:extLst>
              <a:ext uri="{FF2B5EF4-FFF2-40B4-BE49-F238E27FC236}">
                <a16:creationId xmlns:a16="http://schemas.microsoft.com/office/drawing/2014/main" id="{D91143E8-1DF7-6E4F-BCB1-DAB9C1D75596}"/>
              </a:ext>
            </a:extLst>
          </p:cNvPr>
          <p:cNvSpPr txBox="1"/>
          <p:nvPr/>
        </p:nvSpPr>
        <p:spPr>
          <a:xfrm>
            <a:off x="466403" y="1867829"/>
            <a:ext cx="6469701" cy="830997"/>
          </a:xfrm>
          <a:prstGeom prst="rect">
            <a:avLst/>
          </a:prstGeom>
          <a:noFill/>
        </p:spPr>
        <p:txBody>
          <a:bodyPr wrap="square">
            <a:spAutoFit/>
          </a:bodyPr>
          <a:lstStyle/>
          <a:p>
            <a:r>
              <a:rPr lang="en-US" sz="1600" b="1" dirty="0">
                <a:solidFill>
                  <a:schemeClr val="bg1"/>
                </a:solidFill>
              </a:rPr>
              <a:t>The 1-10 Check-In </a:t>
            </a:r>
            <a:r>
              <a:rPr lang="en-US" sz="1600" dirty="0">
                <a:solidFill>
                  <a:schemeClr val="bg1"/>
                </a:solidFill>
              </a:rPr>
              <a:t>Hold regular information team or individual</a:t>
            </a:r>
            <a:br>
              <a:rPr lang="en-US" sz="1600" dirty="0">
                <a:solidFill>
                  <a:schemeClr val="bg1"/>
                </a:solidFill>
              </a:rPr>
            </a:br>
            <a:r>
              <a:rPr lang="en-US" sz="1600" dirty="0">
                <a:solidFill>
                  <a:schemeClr val="bg1"/>
                </a:solidFill>
              </a:rPr>
              <a:t>check-ins with followers to “take the pulse” of everyone. </a:t>
            </a:r>
            <a:br>
              <a:rPr lang="en-US" sz="1600" dirty="0">
                <a:solidFill>
                  <a:schemeClr val="bg1"/>
                </a:solidFill>
              </a:rPr>
            </a:br>
            <a:r>
              <a:rPr lang="en-US" sz="1600" dirty="0">
                <a:solidFill>
                  <a:schemeClr val="bg1"/>
                </a:solidFill>
              </a:rPr>
              <a:t>Here is how to conduct a 1-10 Check In:</a:t>
            </a:r>
          </a:p>
        </p:txBody>
      </p:sp>
      <p:pic>
        <p:nvPicPr>
          <p:cNvPr id="5" name="Picture 4">
            <a:extLst>
              <a:ext uri="{FF2B5EF4-FFF2-40B4-BE49-F238E27FC236}">
                <a16:creationId xmlns:a16="http://schemas.microsoft.com/office/drawing/2014/main" id="{5DA88F77-D3CF-194A-8B86-41D08B40F182}"/>
              </a:ext>
            </a:extLst>
          </p:cNvPr>
          <p:cNvPicPr>
            <a:picLocks noChangeAspect="1"/>
          </p:cNvPicPr>
          <p:nvPr/>
        </p:nvPicPr>
        <p:blipFill>
          <a:blip r:embed="rId2"/>
          <a:stretch>
            <a:fillRect/>
          </a:stretch>
        </p:blipFill>
        <p:spPr>
          <a:xfrm>
            <a:off x="574331" y="2959924"/>
            <a:ext cx="6469701" cy="2310206"/>
          </a:xfrm>
          <a:prstGeom prst="rect">
            <a:avLst/>
          </a:prstGeom>
        </p:spPr>
      </p:pic>
      <p:sp>
        <p:nvSpPr>
          <p:cNvPr id="7" name="TextBox 6">
            <a:extLst>
              <a:ext uri="{FF2B5EF4-FFF2-40B4-BE49-F238E27FC236}">
                <a16:creationId xmlns:a16="http://schemas.microsoft.com/office/drawing/2014/main" id="{802950D0-72DD-AF4A-971B-81F34145FEB5}"/>
              </a:ext>
            </a:extLst>
          </p:cNvPr>
          <p:cNvSpPr txBox="1"/>
          <p:nvPr/>
        </p:nvSpPr>
        <p:spPr>
          <a:xfrm>
            <a:off x="7241627" y="2544426"/>
            <a:ext cx="4691818" cy="830997"/>
          </a:xfrm>
          <a:prstGeom prst="rect">
            <a:avLst/>
          </a:prstGeom>
          <a:noFill/>
        </p:spPr>
        <p:txBody>
          <a:bodyPr wrap="square" rtlCol="0">
            <a:spAutoFit/>
          </a:bodyPr>
          <a:lstStyle/>
          <a:p>
            <a:r>
              <a:rPr lang="en-US" sz="1600" b="1" dirty="0">
                <a:solidFill>
                  <a:schemeClr val="bg1"/>
                </a:solidFill>
              </a:rPr>
              <a:t>Empathy and understanding </a:t>
            </a:r>
            <a:r>
              <a:rPr lang="en-US" sz="1600" dirty="0">
                <a:solidFill>
                  <a:schemeClr val="bg1"/>
                </a:solidFill>
              </a:rPr>
              <a:t>an employees’ struggles and offering to be present, if possible, helps build mutual trust.</a:t>
            </a:r>
          </a:p>
        </p:txBody>
      </p:sp>
      <p:sp>
        <p:nvSpPr>
          <p:cNvPr id="8" name="TextBox 7">
            <a:extLst>
              <a:ext uri="{FF2B5EF4-FFF2-40B4-BE49-F238E27FC236}">
                <a16:creationId xmlns:a16="http://schemas.microsoft.com/office/drawing/2014/main" id="{389D1E71-D9EF-144C-AD0A-B74BA30BDD77}"/>
              </a:ext>
            </a:extLst>
          </p:cNvPr>
          <p:cNvSpPr txBox="1"/>
          <p:nvPr/>
        </p:nvSpPr>
        <p:spPr>
          <a:xfrm>
            <a:off x="7241627" y="3572651"/>
            <a:ext cx="4461150" cy="1815882"/>
          </a:xfrm>
          <a:prstGeom prst="rect">
            <a:avLst/>
          </a:prstGeom>
          <a:noFill/>
        </p:spPr>
        <p:txBody>
          <a:bodyPr wrap="square">
            <a:spAutoFit/>
          </a:bodyPr>
          <a:lstStyle/>
          <a:p>
            <a:r>
              <a:rPr lang="en-US" sz="1600" b="1" dirty="0">
                <a:solidFill>
                  <a:schemeClr val="bg1"/>
                </a:solidFill>
              </a:rPr>
              <a:t>Role Play: </a:t>
            </a:r>
            <a:r>
              <a:rPr lang="en-US" sz="1600" dirty="0">
                <a:solidFill>
                  <a:schemeClr val="bg1"/>
                </a:solidFill>
              </a:rPr>
              <a:t>Work with a partner you are leading who is struggling with a difficult task. They are feeling unsuccessful. Work in pairs with one of you playing the role of the manager and one the role of the partner. Decide which department and task before starting, then work through the conversation.</a:t>
            </a:r>
          </a:p>
        </p:txBody>
      </p:sp>
      <p:sp>
        <p:nvSpPr>
          <p:cNvPr id="9" name="Oval 8">
            <a:extLst>
              <a:ext uri="{FF2B5EF4-FFF2-40B4-BE49-F238E27FC236}">
                <a16:creationId xmlns:a16="http://schemas.microsoft.com/office/drawing/2014/main" id="{60C648D1-73B7-304D-95E7-2E22D5F66985}"/>
              </a:ext>
            </a:extLst>
          </p:cNvPr>
          <p:cNvSpPr/>
          <p:nvPr/>
        </p:nvSpPr>
        <p:spPr>
          <a:xfrm>
            <a:off x="574331" y="276266"/>
            <a:ext cx="716587" cy="716587"/>
          </a:xfrm>
          <a:prstGeom prst="ellipse">
            <a:avLst/>
          </a:prstGeom>
          <a:solidFill>
            <a:schemeClr val="bg1"/>
          </a:solid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lumMod val="50000"/>
                    <a:lumOff val="50000"/>
                  </a:schemeClr>
                </a:solidFill>
              </a:rPr>
              <a:t>1</a:t>
            </a:r>
          </a:p>
        </p:txBody>
      </p:sp>
    </p:spTree>
    <p:extLst>
      <p:ext uri="{BB962C8B-B14F-4D97-AF65-F5344CB8AC3E}">
        <p14:creationId xmlns:p14="http://schemas.microsoft.com/office/powerpoint/2010/main" val="2871961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4269" y="1909482"/>
            <a:ext cx="10689277" cy="2793598"/>
          </a:xfrm>
        </p:spPr>
        <p:txBody>
          <a:bodyPr>
            <a:noAutofit/>
          </a:bodyPr>
          <a:lstStyle/>
          <a:p>
            <a:pPr marL="0" indent="0">
              <a:buNone/>
            </a:pPr>
            <a:r>
              <a:rPr lang="en-US" sz="2400" b="1" dirty="0">
                <a:solidFill>
                  <a:schemeClr val="bg1"/>
                </a:solidFill>
              </a:rPr>
              <a:t>HOW TO USE HUDDLES EFFECTIVELY:</a:t>
            </a:r>
          </a:p>
          <a:p>
            <a:pPr marL="0" indent="0">
              <a:buNone/>
            </a:pPr>
            <a:r>
              <a:rPr lang="en-US" sz="2400" dirty="0">
                <a:solidFill>
                  <a:schemeClr val="bg1"/>
                </a:solidFill>
              </a:rPr>
              <a:t>A huddle is an opportunity to meet with your team to share information and reinforce learning concepts. Huddles let your people explore information together and allow them to learn from each other. </a:t>
            </a:r>
          </a:p>
          <a:p>
            <a:pPr marL="0" indent="0">
              <a:buNone/>
            </a:pPr>
            <a:r>
              <a:rPr lang="en-US" sz="2400" dirty="0">
                <a:solidFill>
                  <a:schemeClr val="bg1"/>
                </a:solidFill>
              </a:rPr>
              <a:t>Keep your huddles interesting, short and sweet! </a:t>
            </a:r>
          </a:p>
          <a:p>
            <a:pPr marL="0" indent="0">
              <a:buNone/>
            </a:pPr>
            <a:r>
              <a:rPr lang="en-US" sz="2400" b="1" dirty="0">
                <a:solidFill>
                  <a:schemeClr val="bg1"/>
                </a:solidFill>
              </a:rPr>
              <a:t>A good huddle: </a:t>
            </a:r>
          </a:p>
          <a:p>
            <a:pPr marL="0" indent="0">
              <a:buNone/>
            </a:pPr>
            <a:r>
              <a:rPr lang="en-US" sz="2400" dirty="0">
                <a:solidFill>
                  <a:schemeClr val="bg1"/>
                </a:solidFill>
              </a:rPr>
              <a:t>Is interesting to the listener Supports recent learning content </a:t>
            </a:r>
          </a:p>
          <a:p>
            <a:pPr marL="0" indent="0">
              <a:buNone/>
            </a:pPr>
            <a:r>
              <a:rPr lang="en-US" sz="2400" dirty="0">
                <a:solidFill>
                  <a:schemeClr val="bg1"/>
                </a:solidFill>
              </a:rPr>
              <a:t>Allows team members to answer questions</a:t>
            </a:r>
          </a:p>
        </p:txBody>
      </p:sp>
      <p:sp>
        <p:nvSpPr>
          <p:cNvPr id="5" name="Title 4">
            <a:extLst>
              <a:ext uri="{FF2B5EF4-FFF2-40B4-BE49-F238E27FC236}">
                <a16:creationId xmlns:a16="http://schemas.microsoft.com/office/drawing/2014/main" id="{87A627FD-B606-394E-8655-AC29A76B9603}"/>
              </a:ext>
            </a:extLst>
          </p:cNvPr>
          <p:cNvSpPr>
            <a:spLocks noGrp="1"/>
          </p:cNvSpPr>
          <p:nvPr>
            <p:ph type="title"/>
          </p:nvPr>
        </p:nvSpPr>
        <p:spPr/>
        <p:txBody>
          <a:bodyPr/>
          <a:lstStyle/>
          <a:p>
            <a:r>
              <a:rPr lang="en-US" dirty="0"/>
              <a:t>Use Team Huddles to Communicate</a:t>
            </a:r>
          </a:p>
        </p:txBody>
      </p:sp>
      <p:sp>
        <p:nvSpPr>
          <p:cNvPr id="6" name="Oval 5">
            <a:extLst>
              <a:ext uri="{FF2B5EF4-FFF2-40B4-BE49-F238E27FC236}">
                <a16:creationId xmlns:a16="http://schemas.microsoft.com/office/drawing/2014/main" id="{5B43E235-6D4B-A04A-BFF3-A6A532539E44}"/>
              </a:ext>
            </a:extLst>
          </p:cNvPr>
          <p:cNvSpPr/>
          <p:nvPr/>
        </p:nvSpPr>
        <p:spPr>
          <a:xfrm>
            <a:off x="574331" y="276266"/>
            <a:ext cx="716587" cy="716587"/>
          </a:xfrm>
          <a:prstGeom prst="ellipse">
            <a:avLst/>
          </a:prstGeom>
          <a:solidFill>
            <a:schemeClr val="bg1"/>
          </a:solid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lumMod val="50000"/>
                    <a:lumOff val="50000"/>
                  </a:schemeClr>
                </a:solidFill>
              </a:rPr>
              <a:t>2</a:t>
            </a:r>
          </a:p>
        </p:txBody>
      </p:sp>
    </p:spTree>
    <p:extLst>
      <p:ext uri="{BB962C8B-B14F-4D97-AF65-F5344CB8AC3E}">
        <p14:creationId xmlns:p14="http://schemas.microsoft.com/office/powerpoint/2010/main" val="5753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0100C-85B3-1548-A617-29B34F944204}"/>
              </a:ext>
            </a:extLst>
          </p:cNvPr>
          <p:cNvSpPr>
            <a:spLocks noGrp="1"/>
          </p:cNvSpPr>
          <p:nvPr>
            <p:ph type="title"/>
          </p:nvPr>
        </p:nvSpPr>
        <p:spPr/>
        <p:txBody>
          <a:bodyPr/>
          <a:lstStyle/>
          <a:p>
            <a:r>
              <a:rPr lang="en-US" dirty="0"/>
              <a:t>Practice a Huddle </a:t>
            </a:r>
          </a:p>
        </p:txBody>
      </p:sp>
      <p:sp>
        <p:nvSpPr>
          <p:cNvPr id="3" name="Content Placeholder 2">
            <a:extLst>
              <a:ext uri="{FF2B5EF4-FFF2-40B4-BE49-F238E27FC236}">
                <a16:creationId xmlns:a16="http://schemas.microsoft.com/office/drawing/2014/main" id="{BCD05578-AB8E-7240-A4F8-A316C7919992}"/>
              </a:ext>
            </a:extLst>
          </p:cNvPr>
          <p:cNvSpPr>
            <a:spLocks noGrp="1"/>
          </p:cNvSpPr>
          <p:nvPr>
            <p:ph idx="1"/>
          </p:nvPr>
        </p:nvSpPr>
        <p:spPr/>
        <p:txBody>
          <a:bodyPr>
            <a:normAutofit/>
          </a:bodyPr>
          <a:lstStyle/>
          <a:p>
            <a:r>
              <a:rPr lang="en-US" sz="3200" dirty="0"/>
              <a:t>At your table, read through the following huddle and share tips to personalize it for your team. </a:t>
            </a:r>
          </a:p>
        </p:txBody>
      </p:sp>
    </p:spTree>
    <p:extLst>
      <p:ext uri="{BB962C8B-B14F-4D97-AF65-F5344CB8AC3E}">
        <p14:creationId xmlns:p14="http://schemas.microsoft.com/office/powerpoint/2010/main" val="1911194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BD815A9-0896-5046-9BDD-353F9CC5C1FE}"/>
              </a:ext>
            </a:extLst>
          </p:cNvPr>
          <p:cNvSpPr>
            <a:spLocks noGrp="1"/>
          </p:cNvSpPr>
          <p:nvPr>
            <p:ph type="title"/>
          </p:nvPr>
        </p:nvSpPr>
        <p:spPr>
          <a:xfrm>
            <a:off x="418225" y="2417459"/>
            <a:ext cx="3201366" cy="3556621"/>
          </a:xfrm>
        </p:spPr>
        <p:txBody>
          <a:bodyPr vert="horz" lIns="91440" tIns="45720" rIns="91440" bIns="45720" rtlCol="0" anchor="b">
            <a:normAutofit fontScale="90000"/>
          </a:bodyPr>
          <a:lstStyle/>
          <a:p>
            <a:r>
              <a:rPr lang="en-US" b="1" dirty="0">
                <a:solidFill>
                  <a:schemeClr val="bg1"/>
                </a:solidFill>
              </a:rPr>
              <a:t>March 16-31 </a:t>
            </a:r>
            <a:br>
              <a:rPr lang="en-US" b="1" dirty="0">
                <a:solidFill>
                  <a:schemeClr val="bg1"/>
                </a:solidFill>
              </a:rPr>
            </a:br>
            <a:r>
              <a:rPr lang="en-US" b="1" i="1" dirty="0">
                <a:solidFill>
                  <a:schemeClr val="bg1"/>
                </a:solidFill>
              </a:rPr>
              <a:t>Each of us, whatever our talents, has compassion service to give -  and to do it well always involves continuous learning. </a:t>
            </a:r>
            <a:br>
              <a:rPr lang="en-US" b="1" i="1" dirty="0">
                <a:solidFill>
                  <a:schemeClr val="tx1"/>
                </a:solidFill>
              </a:rPr>
            </a:br>
            <a:r>
              <a:rPr lang="en-US" i="1" kern="1200" dirty="0">
                <a:solidFill>
                  <a:srgbClr val="FFFFFF"/>
                </a:solidFill>
                <a:latin typeface="+mj-lt"/>
                <a:ea typeface="+mj-ea"/>
                <a:cs typeface="+mj-cs"/>
              </a:rPr>
              <a:t> </a:t>
            </a:r>
          </a:p>
        </p:txBody>
      </p:sp>
      <p:sp>
        <p:nvSpPr>
          <p:cNvPr id="3" name="Content Placeholder 2">
            <a:extLst>
              <a:ext uri="{FF2B5EF4-FFF2-40B4-BE49-F238E27FC236}">
                <a16:creationId xmlns:a16="http://schemas.microsoft.com/office/drawing/2014/main" id="{4CA2B2D8-6563-D046-9CB5-9D89865AB7B2}"/>
              </a:ext>
            </a:extLst>
          </p:cNvPr>
          <p:cNvSpPr>
            <a:spLocks noGrp="1"/>
          </p:cNvSpPr>
          <p:nvPr>
            <p:ph idx="1"/>
          </p:nvPr>
        </p:nvSpPr>
        <p:spPr>
          <a:xfrm>
            <a:off x="4491162" y="1167640"/>
            <a:ext cx="7282613" cy="5546047"/>
          </a:xfrm>
        </p:spPr>
        <p:txBody>
          <a:bodyPr vert="horz" lIns="91440" tIns="45720" rIns="91440" bIns="45720" rtlCol="0" anchor="ctr">
            <a:noAutofit/>
          </a:bodyPr>
          <a:lstStyle/>
          <a:p>
            <a:pPr marL="0" indent="0">
              <a:buNone/>
            </a:pPr>
            <a:r>
              <a:rPr lang="en-US" sz="1600" dirty="0">
                <a:solidFill>
                  <a:schemeClr val="tx1"/>
                </a:solidFill>
                <a:effectLst/>
                <a:latin typeface="+mn-lt"/>
                <a:ea typeface="+mn-ea"/>
                <a:cs typeface="+mn-cs"/>
              </a:rPr>
              <a:t>1. </a:t>
            </a:r>
            <a:r>
              <a:rPr lang="en-US" sz="1600" b="1" dirty="0">
                <a:solidFill>
                  <a:schemeClr val="tx1"/>
                </a:solidFill>
                <a:effectLst/>
                <a:latin typeface="+mn-lt"/>
                <a:ea typeface="+mn-ea"/>
                <a:cs typeface="+mn-cs"/>
              </a:rPr>
              <a:t>Why do you need to be open to newer education in the workplace? </a:t>
            </a:r>
          </a:p>
          <a:p>
            <a:pPr marL="0" indent="0">
              <a:buNone/>
            </a:pPr>
            <a:r>
              <a:rPr lang="en-US" sz="1600" dirty="0">
                <a:solidFill>
                  <a:schemeClr val="tx1"/>
                </a:solidFill>
                <a:effectLst/>
                <a:latin typeface="+mn-lt"/>
                <a:ea typeface="+mn-ea"/>
                <a:cs typeface="+mn-cs"/>
              </a:rPr>
              <a:t>• It opens your world to higher learning to improve your work skills. </a:t>
            </a:r>
          </a:p>
          <a:p>
            <a:pPr marL="0" indent="0">
              <a:buNone/>
            </a:pPr>
            <a:r>
              <a:rPr lang="en-US" sz="1600" dirty="0">
                <a:solidFill>
                  <a:schemeClr val="tx1"/>
                </a:solidFill>
                <a:effectLst/>
                <a:latin typeface="+mn-lt"/>
                <a:ea typeface="+mn-ea"/>
                <a:cs typeface="+mn-cs"/>
              </a:rPr>
              <a:t>• When you learn something new you are exercising your brain, which can help improve cognitive functions such as concentration, attention to detail, memory recall and problem solving, and reduce the chance of developing dementia. </a:t>
            </a:r>
          </a:p>
          <a:p>
            <a:pPr marL="0" indent="0">
              <a:buNone/>
            </a:pPr>
            <a:r>
              <a:rPr lang="en-US" sz="1600" dirty="0">
                <a:solidFill>
                  <a:schemeClr val="tx1"/>
                </a:solidFill>
                <a:effectLst/>
                <a:latin typeface="+mn-lt"/>
                <a:ea typeface="+mn-ea"/>
                <a:cs typeface="+mn-cs"/>
              </a:rPr>
              <a:t>• Education has the power to change people's lives. The knowledge that is gained can be used to shape your future and educate generations to come. </a:t>
            </a:r>
          </a:p>
          <a:p>
            <a:pPr marL="0" indent="0">
              <a:buNone/>
            </a:pPr>
            <a:r>
              <a:rPr lang="en-US" sz="1600" dirty="0">
                <a:solidFill>
                  <a:schemeClr val="tx1"/>
                </a:solidFill>
                <a:effectLst/>
                <a:latin typeface="+mn-lt"/>
                <a:ea typeface="+mn-ea"/>
                <a:cs typeface="+mn-cs"/>
              </a:rPr>
              <a:t>2. </a:t>
            </a:r>
            <a:r>
              <a:rPr lang="en-US" sz="1600" b="1" dirty="0">
                <a:solidFill>
                  <a:schemeClr val="tx1"/>
                </a:solidFill>
                <a:effectLst/>
                <a:latin typeface="+mn-lt"/>
                <a:ea typeface="+mn-ea"/>
                <a:cs typeface="+mn-cs"/>
              </a:rPr>
              <a:t>What type of compassionate action can you show another partner? </a:t>
            </a:r>
          </a:p>
          <a:p>
            <a:pPr marL="0" indent="0">
              <a:buNone/>
            </a:pPr>
            <a:r>
              <a:rPr lang="en-US" sz="1600" dirty="0">
                <a:solidFill>
                  <a:schemeClr val="tx1"/>
                </a:solidFill>
                <a:effectLst/>
                <a:latin typeface="+mn-lt"/>
                <a:ea typeface="+mn-ea"/>
                <a:cs typeface="+mn-cs"/>
              </a:rPr>
              <a:t>• Be that lending ear – actively listen without judgement </a:t>
            </a:r>
          </a:p>
          <a:p>
            <a:pPr marL="0" indent="0">
              <a:buNone/>
            </a:pPr>
            <a:r>
              <a:rPr lang="en-US" sz="1600" dirty="0">
                <a:solidFill>
                  <a:schemeClr val="tx1"/>
                </a:solidFill>
                <a:effectLst/>
                <a:latin typeface="+mn-lt"/>
                <a:ea typeface="+mn-ea"/>
                <a:cs typeface="+mn-cs"/>
              </a:rPr>
              <a:t>• Praise the Partner in front of other Partners </a:t>
            </a:r>
          </a:p>
          <a:p>
            <a:pPr marL="0" indent="0">
              <a:buNone/>
            </a:pPr>
            <a:r>
              <a:rPr lang="en-US" sz="1600" dirty="0">
                <a:solidFill>
                  <a:schemeClr val="tx1"/>
                </a:solidFill>
                <a:effectLst/>
                <a:latin typeface="+mn-lt"/>
                <a:ea typeface="+mn-ea"/>
                <a:cs typeface="+mn-cs"/>
              </a:rPr>
              <a:t>• Take notice of a Partner’s mental well-being – show them you care </a:t>
            </a:r>
          </a:p>
          <a:p>
            <a:pPr marL="0" indent="0">
              <a:buNone/>
            </a:pPr>
            <a:r>
              <a:rPr lang="en-US" sz="1600" dirty="0">
                <a:solidFill>
                  <a:schemeClr val="tx1"/>
                </a:solidFill>
                <a:effectLst/>
                <a:latin typeface="+mn-lt"/>
                <a:ea typeface="+mn-ea"/>
                <a:cs typeface="+mn-cs"/>
              </a:rPr>
              <a:t>3. </a:t>
            </a:r>
            <a:r>
              <a:rPr lang="en-US" sz="1600" b="1" dirty="0">
                <a:solidFill>
                  <a:schemeClr val="tx1"/>
                </a:solidFill>
                <a:effectLst/>
                <a:latin typeface="+mn-lt"/>
                <a:ea typeface="+mn-ea"/>
                <a:cs typeface="+mn-cs"/>
              </a:rPr>
              <a:t>How can you make a difference in a Resident’s life with compassionate service? </a:t>
            </a:r>
          </a:p>
          <a:p>
            <a:pPr marL="0" indent="0">
              <a:buNone/>
            </a:pPr>
            <a:r>
              <a:rPr lang="en-US" sz="1600" dirty="0">
                <a:solidFill>
                  <a:schemeClr val="tx1"/>
                </a:solidFill>
                <a:effectLst/>
                <a:latin typeface="+mn-lt"/>
                <a:ea typeface="+mn-ea"/>
                <a:cs typeface="+mn-cs"/>
              </a:rPr>
              <a:t>• Ask about their life story and remember key points for your next conversation with them </a:t>
            </a:r>
          </a:p>
          <a:p>
            <a:pPr marL="0" indent="0">
              <a:buNone/>
            </a:pPr>
            <a:r>
              <a:rPr lang="en-US" sz="1600" dirty="0">
                <a:solidFill>
                  <a:schemeClr val="tx1"/>
                </a:solidFill>
                <a:effectLst/>
                <a:latin typeface="+mn-lt"/>
                <a:ea typeface="+mn-ea"/>
                <a:cs typeface="+mn-cs"/>
              </a:rPr>
              <a:t>• Showing the Resident respect and empathy when they are not in the best mood </a:t>
            </a:r>
          </a:p>
          <a:p>
            <a:pPr marL="0" indent="0">
              <a:buNone/>
            </a:pPr>
            <a:r>
              <a:rPr lang="en-US" sz="1600" dirty="0">
                <a:solidFill>
                  <a:schemeClr val="tx1"/>
                </a:solidFill>
                <a:effectLst/>
                <a:latin typeface="+mn-lt"/>
                <a:ea typeface="+mn-ea"/>
                <a:cs typeface="+mn-cs"/>
              </a:rPr>
              <a:t>• Anticipate their needs and assist when you can </a:t>
            </a:r>
          </a:p>
          <a:p>
            <a:pPr marL="0" indent="0">
              <a:buNone/>
            </a:pPr>
            <a:br>
              <a:rPr lang="en-US" sz="1600" b="1" dirty="0">
                <a:solidFill>
                  <a:schemeClr val="tx1"/>
                </a:solidFill>
                <a:effectLst/>
                <a:latin typeface="+mn-lt"/>
                <a:ea typeface="+mn-ea"/>
                <a:cs typeface="+mn-cs"/>
              </a:rPr>
            </a:br>
            <a:endParaRPr lang="en-US" sz="1600" b="1" dirty="0">
              <a:solidFill>
                <a:schemeClr val="tx1"/>
              </a:solidFill>
              <a:effectLst/>
              <a:latin typeface="+mn-lt"/>
              <a:ea typeface="+mn-ea"/>
              <a:cs typeface="+mn-cs"/>
            </a:endParaRPr>
          </a:p>
          <a:p>
            <a:pPr marL="0" indent="0">
              <a:buNone/>
            </a:pPr>
            <a:r>
              <a:rPr lang="en-US" sz="1800" b="1" dirty="0">
                <a:solidFill>
                  <a:schemeClr val="tx1"/>
                </a:solidFill>
                <a:effectLst/>
                <a:latin typeface="+mn-lt"/>
                <a:ea typeface="+mn-ea"/>
                <a:cs typeface="+mn-cs"/>
              </a:rPr>
              <a:t> </a:t>
            </a:r>
          </a:p>
        </p:txBody>
      </p:sp>
    </p:spTree>
    <p:extLst>
      <p:ext uri="{BB962C8B-B14F-4D97-AF65-F5344CB8AC3E}">
        <p14:creationId xmlns:p14="http://schemas.microsoft.com/office/powerpoint/2010/main" val="29910595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89031" y="1768869"/>
            <a:ext cx="10689277" cy="3080604"/>
          </a:xfrm>
        </p:spPr>
        <p:txBody>
          <a:bodyPr>
            <a:normAutofit/>
          </a:bodyPr>
          <a:lstStyle/>
          <a:p>
            <a:pPr marL="0" indent="0">
              <a:buNone/>
            </a:pPr>
            <a:r>
              <a:rPr lang="en-US" dirty="0">
                <a:solidFill>
                  <a:schemeClr val="bg1"/>
                </a:solidFill>
              </a:rPr>
              <a:t>Review the Huddle on the screen and try to determine five ways that it benefits everyone at Moorings Park.</a:t>
            </a:r>
            <a:endParaRPr lang="en-US" sz="9600" dirty="0">
              <a:solidFill>
                <a:schemeClr val="bg1"/>
              </a:solidFill>
              <a:latin typeface="+mn-lt"/>
              <a:cs typeface="Arial" panose="020B0604020202020204" pitchFamily="34" charset="0"/>
            </a:endParaRPr>
          </a:p>
        </p:txBody>
      </p:sp>
      <p:sp>
        <p:nvSpPr>
          <p:cNvPr id="6" name="TextBox 5">
            <a:extLst>
              <a:ext uri="{FF2B5EF4-FFF2-40B4-BE49-F238E27FC236}">
                <a16:creationId xmlns:a16="http://schemas.microsoft.com/office/drawing/2014/main" id="{6FD9EDEE-E393-4E74-A981-7A742DD3CD00}"/>
              </a:ext>
            </a:extLst>
          </p:cNvPr>
          <p:cNvSpPr txBox="1"/>
          <p:nvPr/>
        </p:nvSpPr>
        <p:spPr>
          <a:xfrm>
            <a:off x="506536" y="2704636"/>
            <a:ext cx="9755702" cy="2549352"/>
          </a:xfrm>
          <a:prstGeom prst="rect">
            <a:avLst/>
          </a:prstGeom>
          <a:noFill/>
        </p:spPr>
        <p:txBody>
          <a:bodyPr wrap="square" rtlCol="0">
            <a:spAutoFit/>
          </a:bodyPr>
          <a:lstStyle/>
          <a:p>
            <a:r>
              <a:rPr lang="en-US" sz="2800" b="1" dirty="0">
                <a:solidFill>
                  <a:schemeClr val="bg1"/>
                </a:solidFill>
              </a:rPr>
              <a:t>Benefits of Huddles</a:t>
            </a:r>
            <a:endParaRPr lang="en-US" dirty="0">
              <a:solidFill>
                <a:schemeClr val="bg1"/>
              </a:solidFill>
            </a:endParaRPr>
          </a:p>
          <a:p>
            <a:pPr>
              <a:lnSpc>
                <a:spcPct val="150000"/>
              </a:lnSpc>
            </a:pPr>
            <a:r>
              <a:rPr lang="en-US" dirty="0">
                <a:solidFill>
                  <a:schemeClr val="bg1"/>
                </a:solidFill>
              </a:rPr>
              <a:t>1.</a:t>
            </a:r>
          </a:p>
          <a:p>
            <a:pPr>
              <a:lnSpc>
                <a:spcPct val="150000"/>
              </a:lnSpc>
            </a:pPr>
            <a:r>
              <a:rPr lang="en-US" dirty="0">
                <a:solidFill>
                  <a:schemeClr val="bg1"/>
                </a:solidFill>
              </a:rPr>
              <a:t>2.</a:t>
            </a:r>
          </a:p>
          <a:p>
            <a:pPr>
              <a:lnSpc>
                <a:spcPct val="150000"/>
              </a:lnSpc>
            </a:pPr>
            <a:r>
              <a:rPr lang="en-US" dirty="0">
                <a:solidFill>
                  <a:schemeClr val="bg1"/>
                </a:solidFill>
              </a:rPr>
              <a:t>3.</a:t>
            </a:r>
          </a:p>
          <a:p>
            <a:pPr>
              <a:lnSpc>
                <a:spcPct val="150000"/>
              </a:lnSpc>
            </a:pPr>
            <a:r>
              <a:rPr lang="en-US" dirty="0">
                <a:solidFill>
                  <a:schemeClr val="bg1"/>
                </a:solidFill>
              </a:rPr>
              <a:t>4.</a:t>
            </a:r>
          </a:p>
          <a:p>
            <a:pPr>
              <a:lnSpc>
                <a:spcPct val="150000"/>
              </a:lnSpc>
            </a:pPr>
            <a:r>
              <a:rPr lang="en-US" dirty="0">
                <a:solidFill>
                  <a:schemeClr val="bg1"/>
                </a:solidFill>
              </a:rPr>
              <a:t>5.</a:t>
            </a:r>
          </a:p>
        </p:txBody>
      </p:sp>
      <p:cxnSp>
        <p:nvCxnSpPr>
          <p:cNvPr id="10" name="Straight Connector 9">
            <a:extLst>
              <a:ext uri="{FF2B5EF4-FFF2-40B4-BE49-F238E27FC236}">
                <a16:creationId xmlns:a16="http://schemas.microsoft.com/office/drawing/2014/main" id="{EFE08EE5-1AE0-4D14-A52E-B3C8D00C843C}"/>
              </a:ext>
            </a:extLst>
          </p:cNvPr>
          <p:cNvCxnSpPr/>
          <p:nvPr/>
        </p:nvCxnSpPr>
        <p:spPr>
          <a:xfrm>
            <a:off x="884444" y="3870713"/>
            <a:ext cx="91881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6850B87-485B-4A75-AB60-7F1E44C25BD0}"/>
              </a:ext>
            </a:extLst>
          </p:cNvPr>
          <p:cNvCxnSpPr/>
          <p:nvPr/>
        </p:nvCxnSpPr>
        <p:spPr>
          <a:xfrm>
            <a:off x="884444" y="4274526"/>
            <a:ext cx="91881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3E36B59-A693-4D75-AD9C-CF09FAD9411C}"/>
              </a:ext>
            </a:extLst>
          </p:cNvPr>
          <p:cNvCxnSpPr/>
          <p:nvPr/>
        </p:nvCxnSpPr>
        <p:spPr>
          <a:xfrm>
            <a:off x="884444" y="4691571"/>
            <a:ext cx="91881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629731B5-35E6-4E74-8D4F-0FBA669289D4}"/>
              </a:ext>
            </a:extLst>
          </p:cNvPr>
          <p:cNvCxnSpPr/>
          <p:nvPr/>
        </p:nvCxnSpPr>
        <p:spPr>
          <a:xfrm>
            <a:off x="884444" y="5113253"/>
            <a:ext cx="91881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2FE53EA1-AD73-4F58-A227-E6FDC8AEF921}"/>
              </a:ext>
            </a:extLst>
          </p:cNvPr>
          <p:cNvCxnSpPr/>
          <p:nvPr/>
        </p:nvCxnSpPr>
        <p:spPr>
          <a:xfrm>
            <a:off x="884444" y="3469341"/>
            <a:ext cx="9188144"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
        <p:nvSpPr>
          <p:cNvPr id="5" name="Title 4">
            <a:extLst>
              <a:ext uri="{FF2B5EF4-FFF2-40B4-BE49-F238E27FC236}">
                <a16:creationId xmlns:a16="http://schemas.microsoft.com/office/drawing/2014/main" id="{09F90ACA-1DA1-CF45-A5A5-9378C6F70188}"/>
              </a:ext>
            </a:extLst>
          </p:cNvPr>
          <p:cNvSpPr>
            <a:spLocks noGrp="1"/>
          </p:cNvSpPr>
          <p:nvPr>
            <p:ph type="title"/>
          </p:nvPr>
        </p:nvSpPr>
        <p:spPr/>
        <p:txBody>
          <a:bodyPr/>
          <a:lstStyle/>
          <a:p>
            <a:r>
              <a:rPr lang="en-US" dirty="0"/>
              <a:t>Table Discussion</a:t>
            </a:r>
          </a:p>
        </p:txBody>
      </p:sp>
    </p:spTree>
    <p:extLst>
      <p:ext uri="{BB962C8B-B14F-4D97-AF65-F5344CB8AC3E}">
        <p14:creationId xmlns:p14="http://schemas.microsoft.com/office/powerpoint/2010/main" val="344777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9548F-39F8-8E4E-BC7D-469AD43B7C3E}"/>
              </a:ext>
            </a:extLst>
          </p:cNvPr>
          <p:cNvSpPr/>
          <p:nvPr/>
        </p:nvSpPr>
        <p:spPr>
          <a:xfrm>
            <a:off x="6239435" y="1869141"/>
            <a:ext cx="5952565" cy="3348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93297" y="1801906"/>
            <a:ext cx="5629597" cy="3568888"/>
          </a:xfrm>
        </p:spPr>
        <p:txBody>
          <a:bodyPr>
            <a:normAutofit fontScale="92500"/>
          </a:bodyPr>
          <a:lstStyle/>
          <a:p>
            <a:pPr marL="0" indent="0">
              <a:lnSpc>
                <a:spcPct val="110000"/>
              </a:lnSpc>
              <a:buNone/>
            </a:pPr>
            <a:r>
              <a:rPr lang="en-US" sz="2000" dirty="0">
                <a:solidFill>
                  <a:schemeClr val="bg1"/>
                </a:solidFill>
              </a:rPr>
              <a:t>1. </a:t>
            </a:r>
            <a:r>
              <a:rPr lang="en-US" sz="2000" b="1" dirty="0">
                <a:solidFill>
                  <a:schemeClr val="bg1"/>
                </a:solidFill>
              </a:rPr>
              <a:t>Situation</a:t>
            </a:r>
            <a:r>
              <a:rPr lang="en-US" sz="2000" dirty="0">
                <a:solidFill>
                  <a:schemeClr val="bg1"/>
                </a:solidFill>
              </a:rPr>
              <a:t>: Specifically describe the situation and be specific about when and where it occurred. </a:t>
            </a:r>
          </a:p>
          <a:p>
            <a:pPr marL="0" indent="0">
              <a:lnSpc>
                <a:spcPct val="110000"/>
              </a:lnSpc>
              <a:buNone/>
            </a:pPr>
            <a:r>
              <a:rPr lang="en-US" sz="2000" dirty="0">
                <a:solidFill>
                  <a:schemeClr val="bg1"/>
                </a:solidFill>
              </a:rPr>
              <a:t>2. </a:t>
            </a:r>
            <a:r>
              <a:rPr lang="en-US" sz="2000" b="1" dirty="0">
                <a:solidFill>
                  <a:schemeClr val="bg1"/>
                </a:solidFill>
              </a:rPr>
              <a:t>Behavior: </a:t>
            </a:r>
            <a:r>
              <a:rPr lang="en-US" sz="2000" dirty="0">
                <a:solidFill>
                  <a:schemeClr val="bg1"/>
                </a:solidFill>
              </a:rPr>
              <a:t>Describe the behavior you observed directly. Be objective. And consider asking about your follower’s intent. This opens up a 2-way dialogue about what the follower is trying to achieve and how s/he can do it better. </a:t>
            </a:r>
          </a:p>
          <a:p>
            <a:pPr marL="0" indent="0">
              <a:lnSpc>
                <a:spcPct val="110000"/>
              </a:lnSpc>
              <a:buNone/>
            </a:pPr>
            <a:r>
              <a:rPr lang="en-US" sz="2000" dirty="0">
                <a:solidFill>
                  <a:schemeClr val="bg1"/>
                </a:solidFill>
              </a:rPr>
              <a:t>3. </a:t>
            </a:r>
            <a:r>
              <a:rPr lang="en-US" sz="2000" b="1" dirty="0">
                <a:solidFill>
                  <a:schemeClr val="bg1"/>
                </a:solidFill>
              </a:rPr>
              <a:t>Impact: </a:t>
            </a:r>
            <a:r>
              <a:rPr lang="en-US" sz="2000" dirty="0">
                <a:solidFill>
                  <a:schemeClr val="bg1"/>
                </a:solidFill>
              </a:rPr>
              <a:t>Using empathy, describe the impact, positive or constructive, that the behavior had on you, others or the organization.</a:t>
            </a:r>
            <a:endParaRPr lang="en-US" sz="8000" dirty="0">
              <a:solidFill>
                <a:schemeClr val="bg1"/>
              </a:solidFill>
              <a:latin typeface="+mn-lt"/>
              <a:cs typeface="Arial" panose="020B0604020202020204" pitchFamily="34" charset="0"/>
            </a:endParaRPr>
          </a:p>
        </p:txBody>
      </p:sp>
      <p:pic>
        <p:nvPicPr>
          <p:cNvPr id="4" name="Picture 3">
            <a:extLst>
              <a:ext uri="{FF2B5EF4-FFF2-40B4-BE49-F238E27FC236}">
                <a16:creationId xmlns:a16="http://schemas.microsoft.com/office/drawing/2014/main" id="{63532688-AFB9-40FF-A09A-79B32AD1FB0F}"/>
              </a:ext>
            </a:extLst>
          </p:cNvPr>
          <p:cNvPicPr>
            <a:picLocks noChangeAspect="1"/>
          </p:cNvPicPr>
          <p:nvPr/>
        </p:nvPicPr>
        <p:blipFill>
          <a:blip r:embed="rId2"/>
          <a:stretch>
            <a:fillRect/>
          </a:stretch>
        </p:blipFill>
        <p:spPr>
          <a:xfrm>
            <a:off x="6400800" y="2420470"/>
            <a:ext cx="5478151" cy="2279829"/>
          </a:xfrm>
          <a:prstGeom prst="rect">
            <a:avLst/>
          </a:prstGeom>
        </p:spPr>
      </p:pic>
      <p:sp>
        <p:nvSpPr>
          <p:cNvPr id="6" name="Title 5">
            <a:extLst>
              <a:ext uri="{FF2B5EF4-FFF2-40B4-BE49-F238E27FC236}">
                <a16:creationId xmlns:a16="http://schemas.microsoft.com/office/drawing/2014/main" id="{1A8E89D4-42F3-7E49-9C5B-573B12E8D7F6}"/>
              </a:ext>
            </a:extLst>
          </p:cNvPr>
          <p:cNvSpPr>
            <a:spLocks noGrp="1"/>
          </p:cNvSpPr>
          <p:nvPr>
            <p:ph type="title"/>
          </p:nvPr>
        </p:nvSpPr>
        <p:spPr>
          <a:xfrm>
            <a:off x="466403" y="376518"/>
            <a:ext cx="9304614" cy="1230213"/>
          </a:xfrm>
        </p:spPr>
        <p:txBody>
          <a:bodyPr/>
          <a:lstStyle/>
          <a:p>
            <a:r>
              <a:rPr lang="en-US" dirty="0"/>
              <a:t>   </a:t>
            </a:r>
          </a:p>
        </p:txBody>
      </p:sp>
      <p:sp>
        <p:nvSpPr>
          <p:cNvPr id="8" name="Oval 7">
            <a:extLst>
              <a:ext uri="{FF2B5EF4-FFF2-40B4-BE49-F238E27FC236}">
                <a16:creationId xmlns:a16="http://schemas.microsoft.com/office/drawing/2014/main" id="{0CB974C4-232E-1342-B8A5-9D42B193E872}"/>
              </a:ext>
            </a:extLst>
          </p:cNvPr>
          <p:cNvSpPr/>
          <p:nvPr/>
        </p:nvSpPr>
        <p:spPr>
          <a:xfrm>
            <a:off x="618496" y="153889"/>
            <a:ext cx="716587" cy="716587"/>
          </a:xfrm>
          <a:prstGeom prst="ellipse">
            <a:avLst/>
          </a:prstGeom>
          <a:solidFill>
            <a:schemeClr val="bg1"/>
          </a:solidFill>
          <a:ln w="412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chemeClr val="tx1">
                    <a:lumMod val="50000"/>
                    <a:lumOff val="50000"/>
                  </a:schemeClr>
                </a:solidFill>
              </a:rPr>
              <a:t>3</a:t>
            </a:r>
          </a:p>
        </p:txBody>
      </p:sp>
      <p:sp>
        <p:nvSpPr>
          <p:cNvPr id="13" name="Title 4">
            <a:extLst>
              <a:ext uri="{FF2B5EF4-FFF2-40B4-BE49-F238E27FC236}">
                <a16:creationId xmlns:a16="http://schemas.microsoft.com/office/drawing/2014/main" id="{40261CCA-FF8D-7140-B80D-902805383770}"/>
              </a:ext>
            </a:extLst>
          </p:cNvPr>
          <p:cNvSpPr txBox="1">
            <a:spLocks/>
          </p:cNvSpPr>
          <p:nvPr/>
        </p:nvSpPr>
        <p:spPr>
          <a:xfrm>
            <a:off x="618496" y="878943"/>
            <a:ext cx="9304614" cy="64222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accent1">
                    <a:lumMod val="75000"/>
                  </a:schemeClr>
                </a:solidFill>
                <a:latin typeface="Garamond" panose="02020404030301010803" pitchFamily="18" charset="0"/>
                <a:ea typeface="Helvetica Neue" panose="02000503000000020004" pitchFamily="2" charset="0"/>
                <a:cs typeface="Helvetica Neue" panose="02000503000000020004" pitchFamily="2" charset="0"/>
              </a:defRPr>
            </a:lvl1pPr>
          </a:lstStyle>
          <a:p>
            <a:r>
              <a:rPr lang="en-US" dirty="0"/>
              <a:t>Rapidly Develop Follower Skills</a:t>
            </a:r>
          </a:p>
        </p:txBody>
      </p:sp>
    </p:spTree>
    <p:extLst>
      <p:ext uri="{BB962C8B-B14F-4D97-AF65-F5344CB8AC3E}">
        <p14:creationId xmlns:p14="http://schemas.microsoft.com/office/powerpoint/2010/main" val="149298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812894"/>
            <a:ext cx="10689277" cy="3080604"/>
          </a:xfrm>
        </p:spPr>
        <p:txBody>
          <a:bodyPr>
            <a:normAutofit/>
          </a:bodyPr>
          <a:lstStyle/>
          <a:p>
            <a:pPr marL="0" indent="0">
              <a:buNone/>
            </a:pPr>
            <a:r>
              <a:rPr lang="en-US" dirty="0">
                <a:solidFill>
                  <a:schemeClr val="bg1"/>
                </a:solidFill>
              </a:rPr>
              <a:t>Read the case study on the PowerPoint slide and decide who will be the manager and who will be the partner. Use the SBI feedback approach to hold a feedback session together.</a:t>
            </a:r>
            <a:endParaRPr lang="en-US" sz="96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8CFC3420-A943-2F44-9FB1-534E41CDA4CD}"/>
              </a:ext>
            </a:extLst>
          </p:cNvPr>
          <p:cNvSpPr>
            <a:spLocks noGrp="1"/>
          </p:cNvSpPr>
          <p:nvPr>
            <p:ph type="title"/>
          </p:nvPr>
        </p:nvSpPr>
        <p:spPr/>
        <p:txBody>
          <a:bodyPr/>
          <a:lstStyle/>
          <a:p>
            <a:r>
              <a:rPr lang="en-US" dirty="0"/>
              <a:t>Partner Exercise</a:t>
            </a:r>
          </a:p>
        </p:txBody>
      </p:sp>
    </p:spTree>
    <p:extLst>
      <p:ext uri="{BB962C8B-B14F-4D97-AF65-F5344CB8AC3E}">
        <p14:creationId xmlns:p14="http://schemas.microsoft.com/office/powerpoint/2010/main" val="91135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70AF-C28E-AC4C-B262-D7CCDB23F2BA}"/>
              </a:ext>
            </a:extLst>
          </p:cNvPr>
          <p:cNvSpPr>
            <a:spLocks noGrp="1"/>
          </p:cNvSpPr>
          <p:nvPr>
            <p:ph type="title"/>
          </p:nvPr>
        </p:nvSpPr>
        <p:spPr/>
        <p:txBody>
          <a:bodyPr/>
          <a:lstStyle/>
          <a:p>
            <a:r>
              <a:rPr lang="en-US" dirty="0"/>
              <a:t>Case Study </a:t>
            </a:r>
          </a:p>
        </p:txBody>
      </p:sp>
      <p:sp>
        <p:nvSpPr>
          <p:cNvPr id="3" name="Content Placeholder 2">
            <a:extLst>
              <a:ext uri="{FF2B5EF4-FFF2-40B4-BE49-F238E27FC236}">
                <a16:creationId xmlns:a16="http://schemas.microsoft.com/office/drawing/2014/main" id="{123D2201-BC8A-AE47-B74E-A7C80F6F1084}"/>
              </a:ext>
            </a:extLst>
          </p:cNvPr>
          <p:cNvSpPr>
            <a:spLocks noGrp="1"/>
          </p:cNvSpPr>
          <p:nvPr>
            <p:ph idx="1"/>
          </p:nvPr>
        </p:nvSpPr>
        <p:spPr/>
        <p:txBody>
          <a:bodyPr/>
          <a:lstStyle/>
          <a:p>
            <a:pPr marL="0" indent="0">
              <a:buNone/>
            </a:pPr>
            <a:r>
              <a:rPr lang="en-US" dirty="0"/>
              <a:t>Michael is a great employee. He has been in your department for 6 years. He consistently shows up on time, is neat, clean and respectful, and has a ”can-do” attitude. However, he seems to be unaware of some issues that others have brought to your attention. Michael jokes a lot and has a habit of telling off-color jokes that get around. You have talked to home about this before, and he said he would work on it. Now, with a more diverse employee pool, you worry about the impact of his jokes. Hold an SBI session to discuss this.  </a:t>
            </a:r>
          </a:p>
        </p:txBody>
      </p:sp>
    </p:spTree>
    <p:extLst>
      <p:ext uri="{BB962C8B-B14F-4D97-AF65-F5344CB8AC3E}">
        <p14:creationId xmlns:p14="http://schemas.microsoft.com/office/powerpoint/2010/main" val="15072868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069340"/>
            <a:ext cx="10689277" cy="3699447"/>
          </a:xfrm>
        </p:spPr>
        <p:txBody>
          <a:bodyPr>
            <a:normAutofit/>
          </a:bodyPr>
          <a:lstStyle/>
          <a:p>
            <a:pPr marL="342900" indent="-342900">
              <a:lnSpc>
                <a:spcPct val="120000"/>
              </a:lnSpc>
              <a:buAutoNum type="arabicPeriod"/>
            </a:pPr>
            <a:r>
              <a:rPr lang="en-US" sz="2400" dirty="0">
                <a:solidFill>
                  <a:schemeClr val="bg1"/>
                </a:solidFill>
              </a:rPr>
              <a:t>What can you </a:t>
            </a:r>
            <a:r>
              <a:rPr lang="en-US" sz="2400" b="1" dirty="0">
                <a:solidFill>
                  <a:schemeClr val="bg1"/>
                </a:solidFill>
              </a:rPr>
              <a:t>start doing</a:t>
            </a:r>
            <a:r>
              <a:rPr lang="en-US" sz="2400" dirty="0">
                <a:solidFill>
                  <a:schemeClr val="bg1"/>
                </a:solidFill>
              </a:rPr>
              <a:t> to ensure your best approach as a manager in support of the Compassion in Action Program? </a:t>
            </a:r>
          </a:p>
          <a:p>
            <a:pPr marL="342900" indent="-342900">
              <a:lnSpc>
                <a:spcPct val="120000"/>
              </a:lnSpc>
              <a:buAutoNum type="arabicPeriod"/>
            </a:pPr>
            <a:r>
              <a:rPr lang="en-US" sz="2400" dirty="0">
                <a:solidFill>
                  <a:schemeClr val="bg1"/>
                </a:solidFill>
              </a:rPr>
              <a:t>What can you </a:t>
            </a:r>
            <a:r>
              <a:rPr lang="en-US" sz="2400" b="1" dirty="0">
                <a:solidFill>
                  <a:schemeClr val="bg1"/>
                </a:solidFill>
              </a:rPr>
              <a:t>stop doing </a:t>
            </a:r>
            <a:r>
              <a:rPr lang="en-US" sz="2400" dirty="0">
                <a:solidFill>
                  <a:schemeClr val="bg1"/>
                </a:solidFill>
              </a:rPr>
              <a:t>to ensure your best approach as a manager in support of the Compassion in Action Program? </a:t>
            </a:r>
          </a:p>
          <a:p>
            <a:pPr marL="342900" indent="-342900">
              <a:lnSpc>
                <a:spcPct val="120000"/>
              </a:lnSpc>
              <a:buAutoNum type="arabicPeriod"/>
            </a:pPr>
            <a:r>
              <a:rPr lang="en-US" sz="2400" dirty="0">
                <a:solidFill>
                  <a:schemeClr val="bg1"/>
                </a:solidFill>
              </a:rPr>
              <a:t>What can you </a:t>
            </a:r>
            <a:r>
              <a:rPr lang="en-US" sz="2400" b="1" dirty="0">
                <a:solidFill>
                  <a:schemeClr val="bg1"/>
                </a:solidFill>
              </a:rPr>
              <a:t>continue doing</a:t>
            </a:r>
            <a:r>
              <a:rPr lang="en-US" sz="2400" dirty="0">
                <a:solidFill>
                  <a:schemeClr val="bg1"/>
                </a:solidFill>
              </a:rPr>
              <a:t> to ensure your best approach as a manager in support of the Compassion in Action Program?</a:t>
            </a:r>
            <a:endParaRPr lang="en-US" sz="8800" dirty="0">
              <a:solidFill>
                <a:schemeClr val="bg1"/>
              </a:solidFill>
              <a:latin typeface="+mn-lt"/>
              <a:cs typeface="Arial" panose="020B0604020202020204" pitchFamily="34" charset="0"/>
            </a:endParaRPr>
          </a:p>
        </p:txBody>
      </p:sp>
      <p:sp>
        <p:nvSpPr>
          <p:cNvPr id="5" name="Title 4">
            <a:extLst>
              <a:ext uri="{FF2B5EF4-FFF2-40B4-BE49-F238E27FC236}">
                <a16:creationId xmlns:a16="http://schemas.microsoft.com/office/drawing/2014/main" id="{06D6CF47-ED8C-3444-9709-315250A3EFDD}"/>
              </a:ext>
            </a:extLst>
          </p:cNvPr>
          <p:cNvSpPr>
            <a:spLocks noGrp="1"/>
          </p:cNvSpPr>
          <p:nvPr>
            <p:ph type="title"/>
          </p:nvPr>
        </p:nvSpPr>
        <p:spPr/>
        <p:txBody>
          <a:bodyPr/>
          <a:lstStyle/>
          <a:p>
            <a:r>
              <a:rPr lang="en-US" dirty="0"/>
              <a:t>Create A Personal Action Plan</a:t>
            </a:r>
          </a:p>
        </p:txBody>
      </p:sp>
    </p:spTree>
    <p:extLst>
      <p:ext uri="{BB962C8B-B14F-4D97-AF65-F5344CB8AC3E}">
        <p14:creationId xmlns:p14="http://schemas.microsoft.com/office/powerpoint/2010/main" val="3351154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399490"/>
            <a:ext cx="11259194" cy="3425644"/>
          </a:xfrm>
        </p:spPr>
        <p:txBody>
          <a:bodyPr/>
          <a:lstStyle/>
          <a:p>
            <a:pPr marL="0" indent="0">
              <a:buNone/>
            </a:pPr>
            <a:r>
              <a:rPr lang="en-US" dirty="0">
                <a:solidFill>
                  <a:schemeClr val="bg1"/>
                </a:solidFill>
                <a:latin typeface="Arial" panose="020B0604020202020204" pitchFamily="34" charset="0"/>
                <a:cs typeface="Arial" panose="020B0604020202020204" pitchFamily="34" charset="0"/>
              </a:rPr>
              <a:t>HBR also found that the most effective managers mediate and find common grounds between actors at different levels in the organization. The term they use is that you are “connecting leaders” of the organization. What can you do as a “Connecting Leader” to ensure the success of the Compassion in Action program for everyone in the Mooring Park communities? </a:t>
            </a:r>
          </a:p>
        </p:txBody>
      </p:sp>
      <p:sp>
        <p:nvSpPr>
          <p:cNvPr id="5" name="Title 4">
            <a:extLst>
              <a:ext uri="{FF2B5EF4-FFF2-40B4-BE49-F238E27FC236}">
                <a16:creationId xmlns:a16="http://schemas.microsoft.com/office/drawing/2014/main" id="{2FF988A2-EC0E-B845-91EF-A98A6311396B}"/>
              </a:ext>
            </a:extLst>
          </p:cNvPr>
          <p:cNvSpPr>
            <a:spLocks noGrp="1"/>
          </p:cNvSpPr>
          <p:nvPr>
            <p:ph type="title"/>
          </p:nvPr>
        </p:nvSpPr>
        <p:spPr/>
        <p:txBody>
          <a:bodyPr/>
          <a:lstStyle/>
          <a:p>
            <a:r>
              <a:rPr lang="en-US" dirty="0"/>
              <a:t>Question 2</a:t>
            </a:r>
          </a:p>
        </p:txBody>
      </p:sp>
    </p:spTree>
    <p:extLst>
      <p:ext uri="{BB962C8B-B14F-4D97-AF65-F5344CB8AC3E}">
        <p14:creationId xmlns:p14="http://schemas.microsoft.com/office/powerpoint/2010/main" val="20988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466403" y="2554618"/>
            <a:ext cx="10662514" cy="1748764"/>
          </a:xfrm>
        </p:spPr>
        <p:txBody>
          <a:bodyPr>
            <a:noAutofit/>
          </a:bodyPr>
          <a:lstStyle/>
          <a:p>
            <a:pPr marL="0" indent="0">
              <a:buNone/>
            </a:pPr>
            <a:r>
              <a:rPr lang="en-US" sz="3600" dirty="0">
                <a:solidFill>
                  <a:schemeClr val="bg1"/>
                </a:solidFill>
              </a:rPr>
              <a:t>When you consider that the goal of the Compassion in Action program is “to empower partners to provide Simply the Best  services,” what can you do to empower the partners you lead?</a:t>
            </a:r>
            <a:endParaRPr lang="en-US" sz="3600"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C62F6A3C-A594-C341-9435-738F3B32DBED}"/>
              </a:ext>
            </a:extLst>
          </p:cNvPr>
          <p:cNvSpPr>
            <a:spLocks noGrp="1"/>
          </p:cNvSpPr>
          <p:nvPr>
            <p:ph type="title"/>
          </p:nvPr>
        </p:nvSpPr>
        <p:spPr/>
        <p:txBody>
          <a:bodyPr/>
          <a:lstStyle/>
          <a:p>
            <a:r>
              <a:rPr lang="en-US" dirty="0"/>
              <a:t>Question 3</a:t>
            </a:r>
          </a:p>
        </p:txBody>
      </p:sp>
    </p:spTree>
    <p:extLst>
      <p:ext uri="{BB962C8B-B14F-4D97-AF65-F5344CB8AC3E}">
        <p14:creationId xmlns:p14="http://schemas.microsoft.com/office/powerpoint/2010/main" val="169011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573083" y="2943921"/>
            <a:ext cx="11259194" cy="2425589"/>
          </a:xfrm>
        </p:spPr>
        <p:txBody>
          <a:bodyPr>
            <a:normAutofit/>
          </a:bodyPr>
          <a:lstStyle/>
          <a:p>
            <a:pPr marL="0" indent="0">
              <a:buNone/>
            </a:pPr>
            <a:r>
              <a:rPr lang="en-US" sz="3600" dirty="0">
                <a:solidFill>
                  <a:schemeClr val="bg1"/>
                </a:solidFill>
              </a:rPr>
              <a:t>How is empowering others different than delegating?</a:t>
            </a:r>
            <a:endParaRPr lang="en-US" sz="3600"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672F589B-161C-AC40-A369-6CCE65742D86}"/>
              </a:ext>
            </a:extLst>
          </p:cNvPr>
          <p:cNvSpPr>
            <a:spLocks noGrp="1"/>
          </p:cNvSpPr>
          <p:nvPr>
            <p:ph type="title"/>
          </p:nvPr>
        </p:nvSpPr>
        <p:spPr/>
        <p:txBody>
          <a:bodyPr/>
          <a:lstStyle/>
          <a:p>
            <a:r>
              <a:rPr lang="en-US" dirty="0"/>
              <a:t>Question 4</a:t>
            </a:r>
          </a:p>
        </p:txBody>
      </p:sp>
    </p:spTree>
    <p:extLst>
      <p:ext uri="{BB962C8B-B14F-4D97-AF65-F5344CB8AC3E}">
        <p14:creationId xmlns:p14="http://schemas.microsoft.com/office/powerpoint/2010/main" val="267440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4E4CF2-1AD5-8446-8338-B0242378AD26}"/>
              </a:ext>
            </a:extLst>
          </p:cNvPr>
          <p:cNvSpPr>
            <a:spLocks noGrp="1"/>
          </p:cNvSpPr>
          <p:nvPr>
            <p:ph idx="4294967295"/>
          </p:nvPr>
        </p:nvSpPr>
        <p:spPr>
          <a:xfrm>
            <a:off x="573083" y="2943921"/>
            <a:ext cx="11259194" cy="2425589"/>
          </a:xfrm>
        </p:spPr>
        <p:txBody>
          <a:bodyPr>
            <a:normAutofit/>
          </a:bodyPr>
          <a:lstStyle/>
          <a:p>
            <a:pPr marL="0" indent="0">
              <a:buNone/>
            </a:pPr>
            <a:r>
              <a:rPr lang="en-US" sz="3600" dirty="0">
                <a:solidFill>
                  <a:schemeClr val="bg1"/>
                </a:solidFill>
              </a:rPr>
              <a:t>How good are you at empowering</a:t>
            </a:r>
            <a:br>
              <a:rPr lang="en-US" sz="3600" dirty="0">
                <a:solidFill>
                  <a:schemeClr val="bg1"/>
                </a:solidFill>
              </a:rPr>
            </a:br>
            <a:r>
              <a:rPr lang="en-US" sz="3600" dirty="0">
                <a:solidFill>
                  <a:schemeClr val="bg1"/>
                </a:solidFill>
              </a:rPr>
              <a:t>others on a 1-10 scale (with 10 high)?</a:t>
            </a:r>
            <a:endParaRPr lang="en-US" sz="3600" dirty="0">
              <a:solidFill>
                <a:schemeClr val="bg1"/>
              </a:solidFill>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672F589B-161C-AC40-A369-6CCE65742D86}"/>
              </a:ext>
            </a:extLst>
          </p:cNvPr>
          <p:cNvSpPr>
            <a:spLocks noGrp="1"/>
          </p:cNvSpPr>
          <p:nvPr>
            <p:ph type="title"/>
          </p:nvPr>
        </p:nvSpPr>
        <p:spPr/>
        <p:txBody>
          <a:bodyPr/>
          <a:lstStyle/>
          <a:p>
            <a:r>
              <a:rPr lang="en-US" dirty="0"/>
              <a:t>Question 5</a:t>
            </a:r>
          </a:p>
        </p:txBody>
      </p:sp>
    </p:spTree>
    <p:extLst>
      <p:ext uri="{BB962C8B-B14F-4D97-AF65-F5344CB8AC3E}">
        <p14:creationId xmlns:p14="http://schemas.microsoft.com/office/powerpoint/2010/main" val="1215439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14653</TotalTime>
  <Words>3693</Words>
  <Application>Microsoft Macintosh PowerPoint</Application>
  <PresentationFormat>Widescreen</PresentationFormat>
  <Paragraphs>264</Paragraphs>
  <Slides>58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58</vt:i4>
      </vt:variant>
    </vt:vector>
  </HeadingPairs>
  <TitlesOfParts>
    <vt:vector size="63" baseType="lpstr">
      <vt:lpstr>Arial</vt:lpstr>
      <vt:lpstr>Calibri</vt:lpstr>
      <vt:lpstr>Garamond</vt:lpstr>
      <vt:lpstr>Helvetica Neue</vt:lpstr>
      <vt:lpstr>Office Theme</vt:lpstr>
      <vt:lpstr>Manager Training Session</vt:lpstr>
      <vt:lpstr> Welcome</vt:lpstr>
      <vt:lpstr> Your Role </vt:lpstr>
      <vt:lpstr> Icebreaker: Mingle, Mingle  </vt:lpstr>
      <vt:lpstr>Question 1</vt:lpstr>
      <vt:lpstr>Question 2</vt:lpstr>
      <vt:lpstr>Question 3</vt:lpstr>
      <vt:lpstr>Question 4</vt:lpstr>
      <vt:lpstr>Question 5</vt:lpstr>
      <vt:lpstr>Question 6</vt:lpstr>
      <vt:lpstr>Question 7</vt:lpstr>
      <vt:lpstr>Group Discussion</vt:lpstr>
      <vt:lpstr>Your Important Role as a Connecting Leader (Manager)</vt:lpstr>
      <vt:lpstr>Understanding the Compassion in Action Program and Impact on Partners</vt:lpstr>
      <vt:lpstr>The Importance of Autonomy, Mastery, and Purpose</vt:lpstr>
      <vt:lpstr>What You can do to Support the Information in Each Training Section</vt:lpstr>
      <vt:lpstr>Our Shared Mission and Values </vt:lpstr>
      <vt:lpstr>Our Best Friends Culture</vt:lpstr>
      <vt:lpstr>An Insider’s Guide to Supporting the Ageing Process</vt:lpstr>
      <vt:lpstr>You are Empowered to Deliver WOW</vt:lpstr>
      <vt:lpstr>Turning Problems into Solutions</vt:lpstr>
      <vt:lpstr>Learn to Differentiate Between Delegating and Empowering</vt:lpstr>
      <vt:lpstr>Exercise: Delegation Poker</vt:lpstr>
      <vt:lpstr>The Seven Levels of Delegation</vt:lpstr>
      <vt:lpstr>Directions</vt:lpstr>
      <vt:lpstr>Delegation Poker Case Study 1</vt:lpstr>
      <vt:lpstr>Delegation Poker Case Study 2</vt:lpstr>
      <vt:lpstr>Delegation Poker Case Study 3</vt:lpstr>
      <vt:lpstr>Delegation Poker Case Study 4</vt:lpstr>
      <vt:lpstr>Delegation Poker Case Study 5</vt:lpstr>
      <vt:lpstr>Tally your Points!</vt:lpstr>
      <vt:lpstr>Self-Assessment: Assess your Preferred Delegation Approach</vt:lpstr>
      <vt:lpstr>Table Discussion</vt:lpstr>
      <vt:lpstr>Key Differences Between Delegating and Empowering</vt:lpstr>
      <vt:lpstr>Delegating Skills</vt:lpstr>
      <vt:lpstr>Table Discussion</vt:lpstr>
      <vt:lpstr>Delegating Template</vt:lpstr>
      <vt:lpstr>Table Discussion</vt:lpstr>
      <vt:lpstr>Empowerment Skills</vt:lpstr>
      <vt:lpstr>Table Discussion</vt:lpstr>
      <vt:lpstr>Empowering Others: Key Indicators</vt:lpstr>
      <vt:lpstr>10 Tips for Empowering Others</vt:lpstr>
      <vt:lpstr>10 Tips for Empowering Others</vt:lpstr>
      <vt:lpstr>Table Discussion</vt:lpstr>
      <vt:lpstr>This Just In!   Research Bulletin from Harvard Business Review </vt:lpstr>
      <vt:lpstr>Switch From Blame to a Teaching Approach</vt:lpstr>
      <vt:lpstr>Empathy: A Key Leadership Skill</vt:lpstr>
      <vt:lpstr>Table Discussion</vt:lpstr>
      <vt:lpstr>Steps For Preparing Your Followers</vt:lpstr>
      <vt:lpstr>Steps For Preparing Your Followers</vt:lpstr>
      <vt:lpstr>Use Team Huddles to Communicate</vt:lpstr>
      <vt:lpstr>Practice a Huddle </vt:lpstr>
      <vt:lpstr>March 16-31  Each of us, whatever our talents, has compassion service to give -  and to do it well always involves continuous learning.   </vt:lpstr>
      <vt:lpstr>Table Discussion</vt:lpstr>
      <vt:lpstr>   </vt:lpstr>
      <vt:lpstr>Partner Exercise</vt:lpstr>
      <vt:lpstr>Case Study </vt:lpstr>
      <vt:lpstr>Create A Personal Action Plan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DISC</dc:title>
  <dc:creator>Microsoft Office User</dc:creator>
  <cp:lastModifiedBy>Susan Cain</cp:lastModifiedBy>
  <cp:revision>97</cp:revision>
  <dcterms:created xsi:type="dcterms:W3CDTF">2021-10-02T18:51:53Z</dcterms:created>
  <dcterms:modified xsi:type="dcterms:W3CDTF">2022-03-06T13:06:34Z</dcterms:modified>
</cp:coreProperties>
</file>