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46"/>
  </p:notesMasterIdLst>
  <p:sldIdLst>
    <p:sldId id="256" r:id="rId2"/>
    <p:sldId id="258" r:id="rId3"/>
    <p:sldId id="272" r:id="rId4"/>
    <p:sldId id="257" r:id="rId5"/>
    <p:sldId id="274" r:id="rId6"/>
    <p:sldId id="313" r:id="rId7"/>
    <p:sldId id="314" r:id="rId8"/>
    <p:sldId id="387" r:id="rId9"/>
    <p:sldId id="315" r:id="rId10"/>
    <p:sldId id="388" r:id="rId11"/>
    <p:sldId id="316" r:id="rId12"/>
    <p:sldId id="389" r:id="rId13"/>
    <p:sldId id="317" r:id="rId14"/>
    <p:sldId id="390" r:id="rId15"/>
    <p:sldId id="318" r:id="rId16"/>
    <p:sldId id="391" r:id="rId17"/>
    <p:sldId id="275" r:id="rId18"/>
    <p:sldId id="407" r:id="rId19"/>
    <p:sldId id="283" r:id="rId20"/>
    <p:sldId id="277" r:id="rId21"/>
    <p:sldId id="278" r:id="rId22"/>
    <p:sldId id="279" r:id="rId23"/>
    <p:sldId id="280" r:id="rId24"/>
    <p:sldId id="281" r:id="rId25"/>
    <p:sldId id="339" r:id="rId26"/>
    <p:sldId id="284" r:id="rId27"/>
    <p:sldId id="285" r:id="rId28"/>
    <p:sldId id="286" r:id="rId29"/>
    <p:sldId id="287" r:id="rId30"/>
    <p:sldId id="288" r:id="rId31"/>
    <p:sldId id="289" r:id="rId32"/>
    <p:sldId id="290" r:id="rId33"/>
    <p:sldId id="291" r:id="rId34"/>
    <p:sldId id="292" r:id="rId35"/>
    <p:sldId id="293" r:id="rId36"/>
    <p:sldId id="338" r:id="rId37"/>
    <p:sldId id="294" r:id="rId38"/>
    <p:sldId id="416" r:id="rId39"/>
    <p:sldId id="295" r:id="rId40"/>
    <p:sldId id="417" r:id="rId41"/>
    <p:sldId id="296" r:id="rId42"/>
    <p:sldId id="418" r:id="rId43"/>
    <p:sldId id="297" r:id="rId44"/>
    <p:sldId id="419" r:id="rId45"/>
    <p:sldId id="392" r:id="rId46"/>
    <p:sldId id="408" r:id="rId47"/>
    <p:sldId id="299" r:id="rId48"/>
    <p:sldId id="300" r:id="rId49"/>
    <p:sldId id="301" r:id="rId50"/>
    <p:sldId id="302" r:id="rId51"/>
    <p:sldId id="303" r:id="rId52"/>
    <p:sldId id="304" r:id="rId53"/>
    <p:sldId id="393" r:id="rId54"/>
    <p:sldId id="305" r:id="rId55"/>
    <p:sldId id="306" r:id="rId56"/>
    <p:sldId id="307" r:id="rId57"/>
    <p:sldId id="309" r:id="rId58"/>
    <p:sldId id="320" r:id="rId59"/>
    <p:sldId id="310" r:id="rId60"/>
    <p:sldId id="311" r:id="rId61"/>
    <p:sldId id="312" r:id="rId62"/>
    <p:sldId id="308" r:id="rId63"/>
    <p:sldId id="394" r:id="rId64"/>
    <p:sldId id="409" r:id="rId65"/>
    <p:sldId id="321" r:id="rId66"/>
    <p:sldId id="322" r:id="rId67"/>
    <p:sldId id="406" r:id="rId68"/>
    <p:sldId id="323" r:id="rId69"/>
    <p:sldId id="324" r:id="rId70"/>
    <p:sldId id="325" r:id="rId71"/>
    <p:sldId id="395" r:id="rId72"/>
    <p:sldId id="334" r:id="rId73"/>
    <p:sldId id="336" r:id="rId74"/>
    <p:sldId id="335" r:id="rId75"/>
    <p:sldId id="384" r:id="rId76"/>
    <p:sldId id="420" r:id="rId77"/>
    <p:sldId id="385" r:id="rId78"/>
    <p:sldId id="421" r:id="rId79"/>
    <p:sldId id="386" r:id="rId80"/>
    <p:sldId id="422" r:id="rId81"/>
    <p:sldId id="396" r:id="rId82"/>
    <p:sldId id="410" r:id="rId83"/>
    <p:sldId id="413" r:id="rId84"/>
    <p:sldId id="341" r:id="rId85"/>
    <p:sldId id="342" r:id="rId86"/>
    <p:sldId id="398" r:id="rId87"/>
    <p:sldId id="343" r:id="rId88"/>
    <p:sldId id="344" r:id="rId89"/>
    <p:sldId id="345" r:id="rId90"/>
    <p:sldId id="347" r:id="rId91"/>
    <p:sldId id="346" r:id="rId92"/>
    <p:sldId id="348" r:id="rId93"/>
    <p:sldId id="349" r:id="rId94"/>
    <p:sldId id="350" r:id="rId95"/>
    <p:sldId id="399" r:id="rId96"/>
    <p:sldId id="351" r:id="rId97"/>
    <p:sldId id="383" r:id="rId98"/>
    <p:sldId id="352" r:id="rId99"/>
    <p:sldId id="353" r:id="rId100"/>
    <p:sldId id="354" r:id="rId101"/>
    <p:sldId id="355" r:id="rId102"/>
    <p:sldId id="356" r:id="rId103"/>
    <p:sldId id="357" r:id="rId104"/>
    <p:sldId id="400" r:id="rId105"/>
    <p:sldId id="358" r:id="rId106"/>
    <p:sldId id="359" r:id="rId107"/>
    <p:sldId id="360" r:id="rId108"/>
    <p:sldId id="361" r:id="rId109"/>
    <p:sldId id="423" r:id="rId110"/>
    <p:sldId id="362" r:id="rId111"/>
    <p:sldId id="424" r:id="rId112"/>
    <p:sldId id="363" r:id="rId113"/>
    <p:sldId id="425" r:id="rId114"/>
    <p:sldId id="364" r:id="rId115"/>
    <p:sldId id="426" r:id="rId116"/>
    <p:sldId id="365" r:id="rId117"/>
    <p:sldId id="427" r:id="rId118"/>
    <p:sldId id="411" r:id="rId119"/>
    <p:sldId id="367" r:id="rId120"/>
    <p:sldId id="414" r:id="rId121"/>
    <p:sldId id="376" r:id="rId122"/>
    <p:sldId id="377" r:id="rId123"/>
    <p:sldId id="401" r:id="rId124"/>
    <p:sldId id="378" r:id="rId125"/>
    <p:sldId id="402" r:id="rId126"/>
    <p:sldId id="415" r:id="rId127"/>
    <p:sldId id="403" r:id="rId128"/>
    <p:sldId id="379" r:id="rId129"/>
    <p:sldId id="380" r:id="rId130"/>
    <p:sldId id="381" r:id="rId131"/>
    <p:sldId id="404" r:id="rId132"/>
    <p:sldId id="382" r:id="rId133"/>
    <p:sldId id="368" r:id="rId134"/>
    <p:sldId id="369" r:id="rId135"/>
    <p:sldId id="371" r:id="rId136"/>
    <p:sldId id="428" r:id="rId137"/>
    <p:sldId id="372" r:id="rId138"/>
    <p:sldId id="429" r:id="rId139"/>
    <p:sldId id="373" r:id="rId140"/>
    <p:sldId id="430" r:id="rId141"/>
    <p:sldId id="431" r:id="rId142"/>
    <p:sldId id="405" r:id="rId143"/>
    <p:sldId id="374" r:id="rId144"/>
    <p:sldId id="375" r:id="rId145"/>
  </p:sldIdLst>
  <p:sldSz cx="12192000" cy="6858000"/>
  <p:notesSz cx="6858000" cy="9144000"/>
  <p:embeddedFontLst>
    <p:embeddedFont>
      <p:font typeface="Avenir Next" panose="020B0503020202020204" pitchFamily="34" charset="0"/>
      <p:regular r:id="rId147"/>
      <p:bold r:id="rId148"/>
      <p:italic r:id="rId149"/>
      <p:boldItalic r:id="rId150"/>
    </p:embeddedFont>
    <p:embeddedFont>
      <p:font typeface="Calibri" panose="020F0502020204030204" pitchFamily="34" charset="0"/>
      <p:regular r:id="rId151"/>
      <p:bold r:id="rId152"/>
      <p:italic r:id="rId153"/>
      <p:boldItalic r:id="rId154"/>
    </p:embeddedFont>
    <p:embeddedFont>
      <p:font typeface="Garamond" panose="02020404030301010803" pitchFamily="18" charset="0"/>
      <p:regular r:id="rId155"/>
      <p:bold r:id="rId156"/>
      <p:italic r:id="rId157"/>
      <p:boldItalic r:id="rId1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35D3"/>
    <a:srgbClr val="33309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72"/>
    <p:restoredTop sz="91450"/>
  </p:normalViewPr>
  <p:slideViewPr>
    <p:cSldViewPr snapToGrid="0" snapToObjects="1">
      <p:cViewPr varScale="1">
        <p:scale>
          <a:sx n="77" d="100"/>
          <a:sy n="77" d="100"/>
        </p:scale>
        <p:origin x="208" y="59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font" Target="fonts/font3.fntdata"/><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font" Target="fonts/font4.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font" Target="fonts/font5.fntdata"/><Relationship Id="rId156" Type="http://schemas.openxmlformats.org/officeDocument/2006/relationships/font" Target="fonts/font10.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font" Target="fonts/font11.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font" Target="fonts/font7.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font" Target="fonts/font8.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561138-7622-194B-AD2A-99DA33B28A93}" type="datetimeFigureOut">
              <a:rPr lang="en-US" smtClean="0"/>
              <a:t>3/6/22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49D07B-8867-F344-8655-6C046F81F197}" type="slidenum">
              <a:rPr lang="en-US" smtClean="0"/>
              <a:t>‹#›</a:t>
            </a:fld>
            <a:endParaRPr lang="en-US" dirty="0"/>
          </a:p>
        </p:txBody>
      </p:sp>
    </p:spTree>
    <p:extLst>
      <p:ext uri="{BB962C8B-B14F-4D97-AF65-F5344CB8AC3E}">
        <p14:creationId xmlns:p14="http://schemas.microsoft.com/office/powerpoint/2010/main" val="2935604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Compassion in Action! We are excited that you are here.  We hope that you enjoy the program;  lets get started!</a:t>
            </a:r>
          </a:p>
          <a:p>
            <a:endParaRPr lang="en-US" dirty="0"/>
          </a:p>
        </p:txBody>
      </p:sp>
      <p:sp>
        <p:nvSpPr>
          <p:cNvPr id="4" name="Slide Number Placeholder 3"/>
          <p:cNvSpPr>
            <a:spLocks noGrp="1"/>
          </p:cNvSpPr>
          <p:nvPr>
            <p:ph type="sldNum" sz="quarter" idx="5"/>
          </p:nvPr>
        </p:nvSpPr>
        <p:spPr/>
        <p:txBody>
          <a:bodyPr/>
          <a:lstStyle/>
          <a:p>
            <a:fld id="{7749D07B-8867-F344-8655-6C046F81F197}" type="slidenum">
              <a:rPr lang="en-US" smtClean="0"/>
              <a:t>1</a:t>
            </a:fld>
            <a:endParaRPr lang="en-US" dirty="0"/>
          </a:p>
        </p:txBody>
      </p:sp>
    </p:spTree>
    <p:extLst>
      <p:ext uri="{BB962C8B-B14F-4D97-AF65-F5344CB8AC3E}">
        <p14:creationId xmlns:p14="http://schemas.microsoft.com/office/powerpoint/2010/main" val="329793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7749D07B-8867-F344-8655-6C046F81F197}" type="slidenum">
              <a:rPr lang="en-US" smtClean="0"/>
              <a:t>10</a:t>
            </a:fld>
            <a:endParaRPr lang="en-US" dirty="0"/>
          </a:p>
        </p:txBody>
      </p:sp>
    </p:spTree>
    <p:extLst>
      <p:ext uri="{BB962C8B-B14F-4D97-AF65-F5344CB8AC3E}">
        <p14:creationId xmlns:p14="http://schemas.microsoft.com/office/powerpoint/2010/main" val="199175471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and refer to the workbook page for additional details. Say, “let’s go deeper with the LASSIE Steps on page 44. Then read the following:  </a:t>
            </a:r>
            <a:r>
              <a:rPr lang="en-US" sz="1200" kern="1200" dirty="0">
                <a:solidFill>
                  <a:schemeClr val="tx1"/>
                </a:solidFill>
                <a:effectLst/>
                <a:latin typeface="+mn-lt"/>
                <a:ea typeface="+mn-ea"/>
                <a:cs typeface="+mn-cs"/>
              </a:rPr>
              <a:t>Listen – and restate what you heard</a:t>
            </a:r>
          </a:p>
          <a:p>
            <a:r>
              <a:rPr lang="en-US" sz="1200" kern="1200" dirty="0">
                <a:solidFill>
                  <a:schemeClr val="tx1"/>
                </a:solidFill>
                <a:effectLst/>
                <a:latin typeface="+mn-lt"/>
                <a:ea typeface="+mn-ea"/>
                <a:cs typeface="+mn-cs"/>
              </a:rPr>
              <a:t>Actively Listen to what is being said.</a:t>
            </a:r>
          </a:p>
          <a:p>
            <a:r>
              <a:rPr lang="en-US" sz="1200" kern="1200" dirty="0">
                <a:solidFill>
                  <a:schemeClr val="tx1"/>
                </a:solidFill>
                <a:effectLst/>
                <a:latin typeface="+mn-lt"/>
                <a:ea typeface="+mn-ea"/>
                <a:cs typeface="+mn-cs"/>
              </a:rPr>
              <a:t>Use positive body language.</a:t>
            </a:r>
          </a:p>
          <a:p>
            <a:r>
              <a:rPr lang="en-US" sz="1200" kern="1200" dirty="0">
                <a:solidFill>
                  <a:schemeClr val="tx1"/>
                </a:solidFill>
                <a:effectLst/>
                <a:latin typeface="+mn-lt"/>
                <a:ea typeface="+mn-ea"/>
                <a:cs typeface="+mn-cs"/>
              </a:rPr>
              <a:t>Don’t take it personally!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Apologize</a:t>
            </a:r>
          </a:p>
          <a:p>
            <a:r>
              <a:rPr lang="en-US" sz="1200" i="1" kern="1200" dirty="0">
                <a:solidFill>
                  <a:schemeClr val="tx1"/>
                </a:solidFill>
                <a:effectLst/>
                <a:latin typeface="+mn-lt"/>
                <a:ea typeface="+mn-ea"/>
                <a:cs typeface="+mn-cs"/>
              </a:rPr>
              <a:t>Research shows that when customers tell a company about a problem with a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product or service, they receive an apology less than half the time. The solution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to every problem should start with a sincere apology. This isn’t necessarily an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acknowledgment of fault, but rather a show of empathy for the difficulties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customers have experienced, regardless of the cause.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Does not mean it is your fault.</a:t>
            </a:r>
          </a:p>
          <a:p>
            <a:r>
              <a:rPr lang="en-US" sz="1200" kern="1200" dirty="0">
                <a:solidFill>
                  <a:schemeClr val="tx1"/>
                </a:solidFill>
                <a:effectLst/>
                <a:latin typeface="+mn-lt"/>
                <a:ea typeface="+mn-ea"/>
                <a:cs typeface="+mn-cs"/>
              </a:rPr>
              <a:t>Empathize with their situation. Say, “I’m so sorry that happened to you,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 am here to help.”</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Solutions Offered</a:t>
            </a:r>
          </a:p>
          <a:p>
            <a:r>
              <a:rPr lang="en-US" sz="1200" kern="1200" dirty="0">
                <a:solidFill>
                  <a:schemeClr val="tx1"/>
                </a:solidFill>
                <a:effectLst/>
                <a:latin typeface="+mn-lt"/>
                <a:ea typeface="+mn-ea"/>
                <a:cs typeface="+mn-cs"/>
              </a:rPr>
              <a:t>Offer several options.</a:t>
            </a:r>
          </a:p>
          <a:p>
            <a:r>
              <a:rPr lang="en-US" sz="1200" kern="1200" dirty="0">
                <a:solidFill>
                  <a:schemeClr val="tx1"/>
                </a:solidFill>
                <a:effectLst/>
                <a:latin typeface="+mn-lt"/>
                <a:ea typeface="+mn-ea"/>
                <a:cs typeface="+mn-cs"/>
              </a:rPr>
              <a:t>Be realistic.</a:t>
            </a:r>
          </a:p>
          <a:p>
            <a:r>
              <a:rPr lang="en-US" sz="1200" kern="1200" dirty="0">
                <a:solidFill>
                  <a:schemeClr val="tx1"/>
                </a:solidFill>
                <a:effectLst/>
                <a:latin typeface="+mn-lt"/>
                <a:ea typeface="+mn-ea"/>
                <a:cs typeface="+mn-cs"/>
              </a:rPr>
              <a:t>You are empowered to replace/repair. If in doubt contact your supervisor.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Solutions Determined </a:t>
            </a:r>
          </a:p>
          <a:p>
            <a:r>
              <a:rPr lang="en-US" sz="1200" i="1" kern="1200" dirty="0">
                <a:solidFill>
                  <a:schemeClr val="tx1"/>
                </a:solidFill>
                <a:effectLst/>
                <a:latin typeface="+mn-lt"/>
                <a:ea typeface="+mn-ea"/>
                <a:cs typeface="+mn-cs"/>
              </a:rPr>
              <a:t>If possible, allow the partner, vendor, resident, or family member to select the solution they prefer. </a:t>
            </a:r>
            <a:r>
              <a:rPr lang="en-US" sz="1200" b="1" i="1" kern="1200" dirty="0">
                <a:solidFill>
                  <a:schemeClr val="tx1"/>
                </a:solidFill>
                <a:effectLst/>
                <a:latin typeface="+mn-lt"/>
                <a:ea typeface="+mn-ea"/>
                <a:cs typeface="+mn-cs"/>
              </a:rPr>
              <a:t>Those</a:t>
            </a:r>
            <a:r>
              <a:rPr lang="en-US" sz="1200" i="1" kern="1200" dirty="0">
                <a:solidFill>
                  <a:schemeClr val="tx1"/>
                </a:solidFill>
                <a:effectLst/>
                <a:latin typeface="+mn-lt"/>
                <a:ea typeface="+mn-ea"/>
                <a:cs typeface="+mn-cs"/>
              </a:rPr>
              <a:t> who are asked to participate in a problem-solving</a:t>
            </a:r>
            <a:br>
              <a:rPr lang="en-US" sz="1200" i="1"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effort are more satisfied with the resolution than those who aren’t asked.</a:t>
            </a:r>
            <a:br>
              <a:rPr lang="en-US" sz="1200" i="1"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It is critical to invite them into the problem-solving process.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 the other choose.</a:t>
            </a:r>
          </a:p>
          <a:p>
            <a:r>
              <a:rPr lang="en-US" sz="1200" kern="1200" dirty="0">
                <a:solidFill>
                  <a:schemeClr val="tx1"/>
                </a:solidFill>
                <a:effectLst/>
                <a:latin typeface="+mn-lt"/>
                <a:ea typeface="+mn-ea"/>
                <a:cs typeface="+mn-cs"/>
              </a:rPr>
              <a:t>Restate the solution for moving forward.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Initiate Action </a:t>
            </a:r>
          </a:p>
          <a:p>
            <a:r>
              <a:rPr lang="en-US" sz="1200" kern="1200" dirty="0">
                <a:solidFill>
                  <a:schemeClr val="tx1"/>
                </a:solidFill>
                <a:effectLst/>
                <a:latin typeface="+mn-lt"/>
                <a:ea typeface="+mn-ea"/>
                <a:cs typeface="+mn-cs"/>
              </a:rPr>
              <a:t>Take the necessary measures to follow through with the solution that was determined, right now.</a:t>
            </a:r>
          </a:p>
          <a:p>
            <a:r>
              <a:rPr lang="en-US" sz="1200" kern="1200" dirty="0">
                <a:solidFill>
                  <a:schemeClr val="tx1"/>
                </a:solidFill>
                <a:effectLst/>
                <a:latin typeface="+mn-lt"/>
                <a:ea typeface="+mn-ea"/>
                <a:cs typeface="+mn-cs"/>
              </a:rPr>
              <a:t>Don’t be afraid to ask for help from your supervisor or other partners.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Ensure Satisfaction</a:t>
            </a:r>
          </a:p>
          <a:p>
            <a:r>
              <a:rPr lang="en-US" sz="1200" kern="1200" dirty="0">
                <a:solidFill>
                  <a:schemeClr val="tx1"/>
                </a:solidFill>
                <a:effectLst/>
                <a:latin typeface="+mn-lt"/>
                <a:ea typeface="+mn-ea"/>
                <a:cs typeface="+mn-cs"/>
              </a:rPr>
              <a:t>Offer a thank you. Say, “Thank you for bringing this to my attention.” </a:t>
            </a:r>
          </a:p>
          <a:p>
            <a:r>
              <a:rPr lang="en-US" sz="1200" kern="1200" dirty="0">
                <a:solidFill>
                  <a:schemeClr val="tx1"/>
                </a:solidFill>
                <a:effectLst/>
                <a:latin typeface="+mn-lt"/>
                <a:ea typeface="+mn-ea"/>
                <a:cs typeface="+mn-cs"/>
              </a:rPr>
              <a:t>After the action has been initiated follow up to see if the issue has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been rectified. </a:t>
            </a:r>
          </a:p>
          <a:p>
            <a:r>
              <a:rPr lang="en-US" sz="1200" kern="1200" dirty="0">
                <a:solidFill>
                  <a:schemeClr val="tx1"/>
                </a:solidFill>
                <a:effectLst/>
                <a:latin typeface="+mn-lt"/>
                <a:ea typeface="+mn-ea"/>
                <a:cs typeface="+mn-cs"/>
              </a:rPr>
              <a:t>If it has not, offer different solutions and follow through.</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7749D07B-8867-F344-8655-6C046F81F197}" type="slidenum">
              <a:rPr lang="en-US" smtClean="0"/>
              <a:t>121</a:t>
            </a:fld>
            <a:endParaRPr lang="en-US" dirty="0"/>
          </a:p>
        </p:txBody>
      </p:sp>
    </p:spTree>
    <p:extLst>
      <p:ext uri="{BB962C8B-B14F-4D97-AF65-F5344CB8AC3E}">
        <p14:creationId xmlns:p14="http://schemas.microsoft.com/office/powerpoint/2010/main" val="278148328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Facilitate a brief group discussion. </a:t>
            </a:r>
          </a:p>
        </p:txBody>
      </p:sp>
      <p:sp>
        <p:nvSpPr>
          <p:cNvPr id="4" name="Slide Number Placeholder 3"/>
          <p:cNvSpPr>
            <a:spLocks noGrp="1"/>
          </p:cNvSpPr>
          <p:nvPr>
            <p:ph type="sldNum" sz="quarter" idx="5"/>
          </p:nvPr>
        </p:nvSpPr>
        <p:spPr/>
        <p:txBody>
          <a:bodyPr/>
          <a:lstStyle/>
          <a:p>
            <a:fld id="{7749D07B-8867-F344-8655-6C046F81F197}" type="slidenum">
              <a:rPr lang="en-US" smtClean="0"/>
              <a:t>122</a:t>
            </a:fld>
            <a:endParaRPr lang="en-US" dirty="0"/>
          </a:p>
        </p:txBody>
      </p:sp>
    </p:spTree>
    <p:extLst>
      <p:ext uri="{BB962C8B-B14F-4D97-AF65-F5344CB8AC3E}">
        <p14:creationId xmlns:p14="http://schemas.microsoft.com/office/powerpoint/2010/main" val="61109469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7749D07B-8867-F344-8655-6C046F81F197}" type="slidenum">
              <a:rPr lang="en-US" smtClean="0"/>
              <a:t>123</a:t>
            </a:fld>
            <a:endParaRPr lang="en-US" dirty="0"/>
          </a:p>
        </p:txBody>
      </p:sp>
    </p:spTree>
    <p:extLst>
      <p:ext uri="{BB962C8B-B14F-4D97-AF65-F5344CB8AC3E}">
        <p14:creationId xmlns:p14="http://schemas.microsoft.com/office/powerpoint/2010/main" val="397752156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t>
            </a:r>
          </a:p>
        </p:txBody>
      </p:sp>
      <p:sp>
        <p:nvSpPr>
          <p:cNvPr id="4" name="Slide Number Placeholder 3"/>
          <p:cNvSpPr>
            <a:spLocks noGrp="1"/>
          </p:cNvSpPr>
          <p:nvPr>
            <p:ph type="sldNum" sz="quarter" idx="5"/>
          </p:nvPr>
        </p:nvSpPr>
        <p:spPr/>
        <p:txBody>
          <a:bodyPr/>
          <a:lstStyle/>
          <a:p>
            <a:fld id="{7749D07B-8867-F344-8655-6C046F81F197}" type="slidenum">
              <a:rPr lang="en-US" smtClean="0"/>
              <a:t>124</a:t>
            </a:fld>
            <a:endParaRPr lang="en-US" dirty="0"/>
          </a:p>
        </p:txBody>
      </p:sp>
    </p:spTree>
    <p:extLst>
      <p:ext uri="{BB962C8B-B14F-4D97-AF65-F5344CB8AC3E}">
        <p14:creationId xmlns:p14="http://schemas.microsoft.com/office/powerpoint/2010/main" val="201931290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Say “these are some examples of difficult conversations, Let’s  review them.”</a:t>
            </a:r>
          </a:p>
        </p:txBody>
      </p:sp>
      <p:sp>
        <p:nvSpPr>
          <p:cNvPr id="4" name="Slide Number Placeholder 3"/>
          <p:cNvSpPr>
            <a:spLocks noGrp="1"/>
          </p:cNvSpPr>
          <p:nvPr>
            <p:ph type="sldNum" sz="quarter" idx="5"/>
          </p:nvPr>
        </p:nvSpPr>
        <p:spPr/>
        <p:txBody>
          <a:bodyPr/>
          <a:lstStyle/>
          <a:p>
            <a:fld id="{7749D07B-8867-F344-8655-6C046F81F197}" type="slidenum">
              <a:rPr lang="en-US" smtClean="0"/>
              <a:t>125</a:t>
            </a:fld>
            <a:endParaRPr lang="en-US" dirty="0"/>
          </a:p>
        </p:txBody>
      </p:sp>
    </p:spTree>
    <p:extLst>
      <p:ext uri="{BB962C8B-B14F-4D97-AF65-F5344CB8AC3E}">
        <p14:creationId xmlns:p14="http://schemas.microsoft.com/office/powerpoint/2010/main" val="397925006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t>
            </a:r>
          </a:p>
        </p:txBody>
      </p:sp>
      <p:sp>
        <p:nvSpPr>
          <p:cNvPr id="4" name="Slide Number Placeholder 3"/>
          <p:cNvSpPr>
            <a:spLocks noGrp="1"/>
          </p:cNvSpPr>
          <p:nvPr>
            <p:ph type="sldNum" sz="quarter" idx="5"/>
          </p:nvPr>
        </p:nvSpPr>
        <p:spPr/>
        <p:txBody>
          <a:bodyPr/>
          <a:lstStyle/>
          <a:p>
            <a:fld id="{7749D07B-8867-F344-8655-6C046F81F197}" type="slidenum">
              <a:rPr lang="en-US" smtClean="0"/>
              <a:t>127</a:t>
            </a:fld>
            <a:endParaRPr lang="en-US" dirty="0"/>
          </a:p>
        </p:txBody>
      </p:sp>
    </p:spTree>
    <p:extLst>
      <p:ext uri="{BB962C8B-B14F-4D97-AF65-F5344CB8AC3E}">
        <p14:creationId xmlns:p14="http://schemas.microsoft.com/office/powerpoint/2010/main" val="77712731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t>
            </a:r>
          </a:p>
        </p:txBody>
      </p:sp>
      <p:sp>
        <p:nvSpPr>
          <p:cNvPr id="4" name="Slide Number Placeholder 3"/>
          <p:cNvSpPr>
            <a:spLocks noGrp="1"/>
          </p:cNvSpPr>
          <p:nvPr>
            <p:ph type="sldNum" sz="quarter" idx="5"/>
          </p:nvPr>
        </p:nvSpPr>
        <p:spPr/>
        <p:txBody>
          <a:bodyPr/>
          <a:lstStyle/>
          <a:p>
            <a:fld id="{7749D07B-8867-F344-8655-6C046F81F197}" type="slidenum">
              <a:rPr lang="en-US" smtClean="0"/>
              <a:t>128</a:t>
            </a:fld>
            <a:endParaRPr lang="en-US" dirty="0"/>
          </a:p>
        </p:txBody>
      </p:sp>
    </p:spTree>
    <p:extLst>
      <p:ext uri="{BB962C8B-B14F-4D97-AF65-F5344CB8AC3E}">
        <p14:creationId xmlns:p14="http://schemas.microsoft.com/office/powerpoint/2010/main" val="277142192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Offer details here: </a:t>
            </a:r>
            <a:r>
              <a:rPr lang="en-US" sz="1200" b="1" kern="1200" dirty="0">
                <a:solidFill>
                  <a:schemeClr val="tx1"/>
                </a:solidFill>
                <a:effectLst/>
                <a:latin typeface="+mn-lt"/>
                <a:ea typeface="+mn-ea"/>
                <a:cs typeface="+mn-cs"/>
              </a:rPr>
              <a:t>A</a:t>
            </a:r>
          </a:p>
          <a:p>
            <a:r>
              <a:rPr lang="en-US" sz="1200" b="1" kern="1200" dirty="0">
                <a:solidFill>
                  <a:schemeClr val="tx1"/>
                </a:solidFill>
                <a:effectLst/>
                <a:latin typeface="+mn-lt"/>
                <a:ea typeface="+mn-ea"/>
                <a:cs typeface="+mn-cs"/>
              </a:rPr>
              <a:t>Ask to meet:</a:t>
            </a:r>
            <a:br>
              <a:rPr lang="en-US" sz="1200" b="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Name the issue, express your willingness to resolve the problem.</a:t>
            </a:r>
          </a:p>
          <a:p>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a:t>
            </a:r>
          </a:p>
          <a:p>
            <a:r>
              <a:rPr lang="en-US" sz="1200" b="1" kern="1200" dirty="0">
                <a:solidFill>
                  <a:schemeClr val="tx1"/>
                </a:solidFill>
                <a:effectLst/>
                <a:latin typeface="+mn-lt"/>
                <a:ea typeface="+mn-ea"/>
                <a:cs typeface="+mn-cs"/>
              </a:rPr>
              <a:t>Get ready to share what happened</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Each person can voice their feelings and experience of the conflict using “I” statements. The other person listens without interrupting before they share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their experience.</a:t>
            </a:r>
          </a:p>
          <a:p>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R</a:t>
            </a:r>
          </a:p>
          <a:p>
            <a:r>
              <a:rPr lang="en-US" sz="1200" b="1" kern="1200" dirty="0">
                <a:solidFill>
                  <a:schemeClr val="tx1"/>
                </a:solidFill>
                <a:effectLst/>
                <a:latin typeface="+mn-lt"/>
                <a:ea typeface="+mn-ea"/>
                <a:cs typeface="+mn-cs"/>
              </a:rPr>
              <a:t>Review:</a:t>
            </a:r>
            <a:br>
              <a:rPr lang="en-US" sz="1200" b="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Each person takes ownership of their piece in the conflict: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“Here’s my contribution to the mess.” </a:t>
            </a:r>
          </a:p>
          <a:p>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a:t>
            </a:r>
          </a:p>
          <a:p>
            <a:r>
              <a:rPr lang="en-US" sz="1200" b="1" kern="1200" dirty="0">
                <a:solidFill>
                  <a:schemeClr val="tx1"/>
                </a:solidFill>
                <a:effectLst/>
                <a:latin typeface="+mn-lt"/>
                <a:ea typeface="+mn-ea"/>
                <a:cs typeface="+mn-cs"/>
              </a:rPr>
              <a:t>Empathize:</a:t>
            </a:r>
            <a:br>
              <a:rPr lang="en-US" sz="1200" b="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Each person “walks a mile” in the person’s shoes and tries to see the conflict from the other person’s perspective. “This is what I feel it must be like in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your shoes.” </a:t>
            </a:r>
          </a:p>
          <a:p>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a:t>
            </a:r>
          </a:p>
          <a:p>
            <a:r>
              <a:rPr lang="en-US" sz="1200" b="1" kern="1200" dirty="0">
                <a:solidFill>
                  <a:schemeClr val="tx1"/>
                </a:solidFill>
                <a:effectLst/>
                <a:latin typeface="+mn-lt"/>
                <a:ea typeface="+mn-ea"/>
                <a:cs typeface="+mn-cs"/>
              </a:rPr>
              <a:t>End:</a:t>
            </a:r>
            <a:br>
              <a:rPr lang="en-US" sz="1200" b="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Both partners work together to make a plan for moving forward. “What can we do so this doesn’t happen again?” and “What will we do differently next time?” </a:t>
            </a:r>
          </a:p>
          <a:p>
            <a:r>
              <a:rPr lang="en-US" sz="1200" b="1"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7749D07B-8867-F344-8655-6C046F81F197}" type="slidenum">
              <a:rPr lang="en-US" smtClean="0"/>
              <a:t>129</a:t>
            </a:fld>
            <a:endParaRPr lang="en-US" dirty="0"/>
          </a:p>
        </p:txBody>
      </p:sp>
    </p:spTree>
    <p:extLst>
      <p:ext uri="{BB962C8B-B14F-4D97-AF65-F5344CB8AC3E}">
        <p14:creationId xmlns:p14="http://schemas.microsoft.com/office/powerpoint/2010/main" val="117612809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7749D07B-8867-F344-8655-6C046F81F197}" type="slidenum">
              <a:rPr lang="en-US" smtClean="0"/>
              <a:t>131</a:t>
            </a:fld>
            <a:endParaRPr lang="en-US" dirty="0"/>
          </a:p>
        </p:txBody>
      </p:sp>
    </p:spTree>
    <p:extLst>
      <p:ext uri="{BB962C8B-B14F-4D97-AF65-F5344CB8AC3E}">
        <p14:creationId xmlns:p14="http://schemas.microsoft.com/office/powerpoint/2010/main" val="176558391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t>
            </a:r>
          </a:p>
        </p:txBody>
      </p:sp>
      <p:sp>
        <p:nvSpPr>
          <p:cNvPr id="4" name="Slide Number Placeholder 3"/>
          <p:cNvSpPr>
            <a:spLocks noGrp="1"/>
          </p:cNvSpPr>
          <p:nvPr>
            <p:ph type="sldNum" sz="quarter" idx="5"/>
          </p:nvPr>
        </p:nvSpPr>
        <p:spPr/>
        <p:txBody>
          <a:bodyPr/>
          <a:lstStyle/>
          <a:p>
            <a:fld id="{7749D07B-8867-F344-8655-6C046F81F197}" type="slidenum">
              <a:rPr lang="en-US" smtClean="0"/>
              <a:t>133</a:t>
            </a:fld>
            <a:endParaRPr lang="en-US" dirty="0"/>
          </a:p>
        </p:txBody>
      </p:sp>
    </p:spTree>
    <p:extLst>
      <p:ext uri="{BB962C8B-B14F-4D97-AF65-F5344CB8AC3E}">
        <p14:creationId xmlns:p14="http://schemas.microsoft.com/office/powerpoint/2010/main" val="1209592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7749D07B-8867-F344-8655-6C046F81F197}" type="slidenum">
              <a:rPr lang="en-US" smtClean="0"/>
              <a:t>11</a:t>
            </a:fld>
            <a:endParaRPr lang="en-US" dirty="0"/>
          </a:p>
        </p:txBody>
      </p:sp>
    </p:spTree>
    <p:extLst>
      <p:ext uri="{BB962C8B-B14F-4D97-AF65-F5344CB8AC3E}">
        <p14:creationId xmlns:p14="http://schemas.microsoft.com/office/powerpoint/2010/main" val="377980634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the slide with heightened emotion. </a:t>
            </a:r>
          </a:p>
          <a:p>
            <a:endParaRPr lang="en-US" dirty="0"/>
          </a:p>
        </p:txBody>
      </p:sp>
      <p:sp>
        <p:nvSpPr>
          <p:cNvPr id="4" name="Slide Number Placeholder 3"/>
          <p:cNvSpPr>
            <a:spLocks noGrp="1"/>
          </p:cNvSpPr>
          <p:nvPr>
            <p:ph type="sldNum" sz="quarter" idx="5"/>
          </p:nvPr>
        </p:nvSpPr>
        <p:spPr/>
        <p:txBody>
          <a:bodyPr/>
          <a:lstStyle/>
          <a:p>
            <a:fld id="{7749D07B-8867-F344-8655-6C046F81F197}" type="slidenum">
              <a:rPr lang="en-US" smtClean="0"/>
              <a:t>134</a:t>
            </a:fld>
            <a:endParaRPr lang="en-US" dirty="0"/>
          </a:p>
        </p:txBody>
      </p:sp>
    </p:spTree>
    <p:extLst>
      <p:ext uri="{BB962C8B-B14F-4D97-AF65-F5344CB8AC3E}">
        <p14:creationId xmlns:p14="http://schemas.microsoft.com/office/powerpoint/2010/main" val="267448024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The correct answer is b. </a:t>
            </a:r>
          </a:p>
        </p:txBody>
      </p:sp>
      <p:sp>
        <p:nvSpPr>
          <p:cNvPr id="4" name="Slide Number Placeholder 3"/>
          <p:cNvSpPr>
            <a:spLocks noGrp="1"/>
          </p:cNvSpPr>
          <p:nvPr>
            <p:ph type="sldNum" sz="quarter" idx="5"/>
          </p:nvPr>
        </p:nvSpPr>
        <p:spPr/>
        <p:txBody>
          <a:bodyPr/>
          <a:lstStyle/>
          <a:p>
            <a:fld id="{7749D07B-8867-F344-8655-6C046F81F197}" type="slidenum">
              <a:rPr lang="en-US" smtClean="0"/>
              <a:t>135</a:t>
            </a:fld>
            <a:endParaRPr lang="en-US" dirty="0"/>
          </a:p>
        </p:txBody>
      </p:sp>
    </p:spTree>
    <p:extLst>
      <p:ext uri="{BB962C8B-B14F-4D97-AF65-F5344CB8AC3E}">
        <p14:creationId xmlns:p14="http://schemas.microsoft.com/office/powerpoint/2010/main" val="13354282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The Correct answer is a. </a:t>
            </a:r>
          </a:p>
        </p:txBody>
      </p:sp>
      <p:sp>
        <p:nvSpPr>
          <p:cNvPr id="4" name="Slide Number Placeholder 3"/>
          <p:cNvSpPr>
            <a:spLocks noGrp="1"/>
          </p:cNvSpPr>
          <p:nvPr>
            <p:ph type="sldNum" sz="quarter" idx="5"/>
          </p:nvPr>
        </p:nvSpPr>
        <p:spPr/>
        <p:txBody>
          <a:bodyPr/>
          <a:lstStyle/>
          <a:p>
            <a:fld id="{7749D07B-8867-F344-8655-6C046F81F197}" type="slidenum">
              <a:rPr lang="en-US" smtClean="0"/>
              <a:t>137</a:t>
            </a:fld>
            <a:endParaRPr lang="en-US" dirty="0"/>
          </a:p>
        </p:txBody>
      </p:sp>
    </p:spTree>
    <p:extLst>
      <p:ext uri="{BB962C8B-B14F-4D97-AF65-F5344CB8AC3E}">
        <p14:creationId xmlns:p14="http://schemas.microsoft.com/office/powerpoint/2010/main" val="408264923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The correct answer is b. </a:t>
            </a:r>
          </a:p>
        </p:txBody>
      </p:sp>
      <p:sp>
        <p:nvSpPr>
          <p:cNvPr id="4" name="Slide Number Placeholder 3"/>
          <p:cNvSpPr>
            <a:spLocks noGrp="1"/>
          </p:cNvSpPr>
          <p:nvPr>
            <p:ph type="sldNum" sz="quarter" idx="5"/>
          </p:nvPr>
        </p:nvSpPr>
        <p:spPr/>
        <p:txBody>
          <a:bodyPr/>
          <a:lstStyle/>
          <a:p>
            <a:fld id="{7749D07B-8867-F344-8655-6C046F81F197}" type="slidenum">
              <a:rPr lang="en-US" smtClean="0"/>
              <a:t>139</a:t>
            </a:fld>
            <a:endParaRPr lang="en-US" dirty="0"/>
          </a:p>
        </p:txBody>
      </p:sp>
    </p:spTree>
    <p:extLst>
      <p:ext uri="{BB962C8B-B14F-4D97-AF65-F5344CB8AC3E}">
        <p14:creationId xmlns:p14="http://schemas.microsoft.com/office/powerpoint/2010/main" val="41244187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t>
            </a:r>
          </a:p>
        </p:txBody>
      </p:sp>
      <p:sp>
        <p:nvSpPr>
          <p:cNvPr id="4" name="Slide Number Placeholder 3"/>
          <p:cNvSpPr>
            <a:spLocks noGrp="1"/>
          </p:cNvSpPr>
          <p:nvPr>
            <p:ph type="sldNum" sz="quarter" idx="5"/>
          </p:nvPr>
        </p:nvSpPr>
        <p:spPr/>
        <p:txBody>
          <a:bodyPr/>
          <a:lstStyle/>
          <a:p>
            <a:fld id="{7749D07B-8867-F344-8655-6C046F81F197}" type="slidenum">
              <a:rPr lang="en-US" smtClean="0"/>
              <a:t>142</a:t>
            </a:fld>
            <a:endParaRPr lang="en-US" dirty="0"/>
          </a:p>
        </p:txBody>
      </p:sp>
    </p:spTree>
    <p:extLst>
      <p:ext uri="{BB962C8B-B14F-4D97-AF65-F5344CB8AC3E}">
        <p14:creationId xmlns:p14="http://schemas.microsoft.com/office/powerpoint/2010/main" val="322810252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Allow a few minutes for participants to complete their action plan. </a:t>
            </a:r>
          </a:p>
        </p:txBody>
      </p:sp>
      <p:sp>
        <p:nvSpPr>
          <p:cNvPr id="4" name="Slide Number Placeholder 3"/>
          <p:cNvSpPr>
            <a:spLocks noGrp="1"/>
          </p:cNvSpPr>
          <p:nvPr>
            <p:ph type="sldNum" sz="quarter" idx="5"/>
          </p:nvPr>
        </p:nvSpPr>
        <p:spPr/>
        <p:txBody>
          <a:bodyPr/>
          <a:lstStyle/>
          <a:p>
            <a:fld id="{7749D07B-8867-F344-8655-6C046F81F197}" type="slidenum">
              <a:rPr lang="en-US" smtClean="0"/>
              <a:t>143</a:t>
            </a:fld>
            <a:endParaRPr lang="en-US" dirty="0"/>
          </a:p>
        </p:txBody>
      </p:sp>
    </p:spTree>
    <p:extLst>
      <p:ext uri="{BB962C8B-B14F-4D97-AF65-F5344CB8AC3E}">
        <p14:creationId xmlns:p14="http://schemas.microsoft.com/office/powerpoint/2010/main" val="211428193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then ask the participants to join you in the play area and make a large circle. If time allows, ask each person to use 1-2 words about what they are taking out of the session that they did not bring in. Then, say, ”In a moment but not yet, we you will step into the circle to connect with as many people as possible to share your Compassion in Action  and tell them something you appreciate about them or to pay them a genuine compliment.” Say, “GO!” after the frenzy, the session is concluded. </a:t>
            </a:r>
          </a:p>
        </p:txBody>
      </p:sp>
      <p:sp>
        <p:nvSpPr>
          <p:cNvPr id="4" name="Slide Number Placeholder 3"/>
          <p:cNvSpPr>
            <a:spLocks noGrp="1"/>
          </p:cNvSpPr>
          <p:nvPr>
            <p:ph type="sldNum" sz="quarter" idx="5"/>
          </p:nvPr>
        </p:nvSpPr>
        <p:spPr/>
        <p:txBody>
          <a:bodyPr/>
          <a:lstStyle/>
          <a:p>
            <a:fld id="{7749D07B-8867-F344-8655-6C046F81F197}" type="slidenum">
              <a:rPr lang="en-US" smtClean="0"/>
              <a:t>144</a:t>
            </a:fld>
            <a:endParaRPr lang="en-US" dirty="0"/>
          </a:p>
        </p:txBody>
      </p:sp>
    </p:spTree>
    <p:extLst>
      <p:ext uri="{BB962C8B-B14F-4D97-AF65-F5344CB8AC3E}">
        <p14:creationId xmlns:p14="http://schemas.microsoft.com/office/powerpoint/2010/main" val="3818638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Say “This is your elbow bump partner for life!”</a:t>
            </a:r>
          </a:p>
        </p:txBody>
      </p:sp>
      <p:sp>
        <p:nvSpPr>
          <p:cNvPr id="4" name="Slide Number Placeholder 3"/>
          <p:cNvSpPr>
            <a:spLocks noGrp="1"/>
          </p:cNvSpPr>
          <p:nvPr>
            <p:ph type="sldNum" sz="quarter" idx="5"/>
          </p:nvPr>
        </p:nvSpPr>
        <p:spPr/>
        <p:txBody>
          <a:bodyPr/>
          <a:lstStyle/>
          <a:p>
            <a:fld id="{7749D07B-8867-F344-8655-6C046F81F197}" type="slidenum">
              <a:rPr lang="en-US" smtClean="0"/>
              <a:t>12</a:t>
            </a:fld>
            <a:endParaRPr lang="en-US" dirty="0"/>
          </a:p>
        </p:txBody>
      </p:sp>
    </p:spTree>
    <p:extLst>
      <p:ext uri="{BB962C8B-B14F-4D97-AF65-F5344CB8AC3E}">
        <p14:creationId xmlns:p14="http://schemas.microsoft.com/office/powerpoint/2010/main" val="146520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7749D07B-8867-F344-8655-6C046F81F197}" type="slidenum">
              <a:rPr lang="en-US" smtClean="0"/>
              <a:t>13</a:t>
            </a:fld>
            <a:endParaRPr lang="en-US" dirty="0"/>
          </a:p>
        </p:txBody>
      </p:sp>
    </p:spTree>
    <p:extLst>
      <p:ext uri="{BB962C8B-B14F-4D97-AF65-F5344CB8AC3E}">
        <p14:creationId xmlns:p14="http://schemas.microsoft.com/office/powerpoint/2010/main" val="2743273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7749D07B-8867-F344-8655-6C046F81F197}" type="slidenum">
              <a:rPr lang="en-US" smtClean="0"/>
              <a:t>14</a:t>
            </a:fld>
            <a:endParaRPr lang="en-US" dirty="0"/>
          </a:p>
        </p:txBody>
      </p:sp>
    </p:spTree>
    <p:extLst>
      <p:ext uri="{BB962C8B-B14F-4D97-AF65-F5344CB8AC3E}">
        <p14:creationId xmlns:p14="http://schemas.microsoft.com/office/powerpoint/2010/main" val="2276227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7749D07B-8867-F344-8655-6C046F81F197}" type="slidenum">
              <a:rPr lang="en-US" smtClean="0"/>
              <a:t>15</a:t>
            </a:fld>
            <a:endParaRPr lang="en-US" dirty="0"/>
          </a:p>
        </p:txBody>
      </p:sp>
    </p:spTree>
    <p:extLst>
      <p:ext uri="{BB962C8B-B14F-4D97-AF65-F5344CB8AC3E}">
        <p14:creationId xmlns:p14="http://schemas.microsoft.com/office/powerpoint/2010/main" val="3903440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effectLst/>
                <a:latin typeface="+mn-lt"/>
                <a:ea typeface="+mn-ea"/>
                <a:cs typeface="+mn-cs"/>
              </a:rPr>
              <a:t>At the conclusion of round 5, the trainer explains that we need to make sure that</a:t>
            </a:r>
          </a:p>
          <a:p>
            <a:r>
              <a:rPr lang="en-US" sz="1200" i="0" kern="1200" dirty="0">
                <a:solidFill>
                  <a:schemeClr val="tx1"/>
                </a:solidFill>
                <a:effectLst/>
                <a:latin typeface="+mn-lt"/>
                <a:ea typeface="+mn-ea"/>
                <a:cs typeface="+mn-cs"/>
              </a:rPr>
              <a:t>everyone has remembered their 5 partners and the way in which they greet</a:t>
            </a:r>
          </a:p>
          <a:p>
            <a:r>
              <a:rPr lang="en-US" sz="1200" i="0" kern="1200" dirty="0">
                <a:solidFill>
                  <a:schemeClr val="tx1"/>
                </a:solidFill>
                <a:effectLst/>
                <a:latin typeface="+mn-lt"/>
                <a:ea typeface="+mn-ea"/>
                <a:cs typeface="+mn-cs"/>
              </a:rPr>
              <a:t>each other.  The trainer then starts calling out the partnership names in random fashion e.g.,</a:t>
            </a:r>
          </a:p>
          <a:p>
            <a:r>
              <a:rPr lang="en-US" sz="1200" i="0" kern="1200" dirty="0">
                <a:solidFill>
                  <a:schemeClr val="tx1"/>
                </a:solidFill>
                <a:effectLst/>
                <a:latin typeface="+mn-lt"/>
                <a:ea typeface="+mn-ea"/>
                <a:cs typeface="+mn-cs"/>
              </a:rPr>
              <a:t>“Fist Bump” “Elbow” “Bow” etc. This is done in rapid succession so partners will</a:t>
            </a:r>
          </a:p>
          <a:p>
            <a:r>
              <a:rPr lang="en-US" sz="1200" i="0" kern="1200" dirty="0">
                <a:solidFill>
                  <a:schemeClr val="tx1"/>
                </a:solidFill>
                <a:effectLst/>
                <a:latin typeface="+mn-lt"/>
                <a:ea typeface="+mn-ea"/>
                <a:cs typeface="+mn-cs"/>
              </a:rPr>
              <a:t>have to move fast!!! This typically lasts around 1 minute.  If time allows; </a:t>
            </a:r>
            <a:r>
              <a:rPr lang="en-US" sz="1200" i="1" kern="1200" dirty="0">
                <a:solidFill>
                  <a:schemeClr val="tx1"/>
                </a:solidFill>
                <a:effectLst/>
                <a:latin typeface="+mn-lt"/>
                <a:ea typeface="+mn-ea"/>
                <a:cs typeface="+mn-cs"/>
              </a:rPr>
              <a:t>What did you take away from this experience that you can apply at Moorings Park?</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What would the benefit of greeting people differently based on their individual needs?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You have just expanded your support network by meeting five partners. What would</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be the benefit to you in expanding your support network at Moorings Park?</a:t>
            </a:r>
            <a:endParaRPr lang="en-US" sz="1200" kern="1200" dirty="0">
              <a:solidFill>
                <a:schemeClr val="tx1"/>
              </a:solidFill>
              <a:effectLst/>
              <a:latin typeface="+mn-lt"/>
              <a:ea typeface="+mn-ea"/>
              <a:cs typeface="+mn-cs"/>
            </a:endParaRPr>
          </a:p>
          <a:p>
            <a:endParaRPr lang="en-US" sz="120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749D07B-8867-F344-8655-6C046F81F197}" type="slidenum">
              <a:rPr lang="en-US" smtClean="0"/>
              <a:t>16</a:t>
            </a:fld>
            <a:endParaRPr lang="en-US" dirty="0"/>
          </a:p>
        </p:txBody>
      </p:sp>
    </p:spTree>
    <p:extLst>
      <p:ext uri="{BB962C8B-B14F-4D97-AF65-F5344CB8AC3E}">
        <p14:creationId xmlns:p14="http://schemas.microsoft.com/office/powerpoint/2010/main" val="3276295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This is </a:t>
            </a:r>
            <a:r>
              <a:rPr lang="en-US" b="1" dirty="0"/>
              <a:t>a table discussion.</a:t>
            </a:r>
          </a:p>
        </p:txBody>
      </p:sp>
      <p:sp>
        <p:nvSpPr>
          <p:cNvPr id="4" name="Slide Number Placeholder 3"/>
          <p:cNvSpPr>
            <a:spLocks noGrp="1"/>
          </p:cNvSpPr>
          <p:nvPr>
            <p:ph type="sldNum" sz="quarter" idx="5"/>
          </p:nvPr>
        </p:nvSpPr>
        <p:spPr/>
        <p:txBody>
          <a:bodyPr/>
          <a:lstStyle/>
          <a:p>
            <a:fld id="{7749D07B-8867-F344-8655-6C046F81F197}" type="slidenum">
              <a:rPr lang="en-US" smtClean="0"/>
              <a:t>17</a:t>
            </a:fld>
            <a:endParaRPr lang="en-US" dirty="0"/>
          </a:p>
        </p:txBody>
      </p:sp>
    </p:spTree>
    <p:extLst>
      <p:ext uri="{BB962C8B-B14F-4D97-AF65-F5344CB8AC3E}">
        <p14:creationId xmlns:p14="http://schemas.microsoft.com/office/powerpoint/2010/main" val="2005359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t>
            </a:r>
          </a:p>
        </p:txBody>
      </p:sp>
      <p:sp>
        <p:nvSpPr>
          <p:cNvPr id="4" name="Slide Number Placeholder 3"/>
          <p:cNvSpPr>
            <a:spLocks noGrp="1"/>
          </p:cNvSpPr>
          <p:nvPr>
            <p:ph type="sldNum" sz="quarter" idx="5"/>
          </p:nvPr>
        </p:nvSpPr>
        <p:spPr/>
        <p:txBody>
          <a:bodyPr/>
          <a:lstStyle/>
          <a:p>
            <a:fld id="{7749D07B-8867-F344-8655-6C046F81F197}" type="slidenum">
              <a:rPr lang="en-US" smtClean="0"/>
              <a:t>19</a:t>
            </a:fld>
            <a:endParaRPr lang="en-US" dirty="0"/>
          </a:p>
        </p:txBody>
      </p:sp>
    </p:spTree>
    <p:extLst>
      <p:ext uri="{BB962C8B-B14F-4D97-AF65-F5344CB8AC3E}">
        <p14:creationId xmlns:p14="http://schemas.microsoft.com/office/powerpoint/2010/main" val="2616949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7749D07B-8867-F344-8655-6C046F81F197}" type="slidenum">
              <a:rPr lang="en-US" smtClean="0"/>
              <a:t>20</a:t>
            </a:fld>
            <a:endParaRPr lang="en-US" dirty="0"/>
          </a:p>
        </p:txBody>
      </p:sp>
    </p:spTree>
    <p:extLst>
      <p:ext uri="{BB962C8B-B14F-4D97-AF65-F5344CB8AC3E}">
        <p14:creationId xmlns:p14="http://schemas.microsoft.com/office/powerpoint/2010/main" val="597889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“Welcome to the Compassion in Action Approach is an Attitude that Nourishes Important Actions.</a:t>
            </a:r>
            <a:br>
              <a:rPr lang="en-US" dirty="0"/>
            </a:br>
            <a:br>
              <a:rPr lang="en-US" dirty="0"/>
            </a:br>
            <a:r>
              <a:rPr lang="en-US" dirty="0"/>
              <a:t>The goal of the program is to empower partners to provide Simply the Best® services to create the joy, satisfaction, and happiness vital to everyone in the Moorings Park Communities.”</a:t>
            </a:r>
          </a:p>
          <a:p>
            <a:endParaRPr lang="en-US" dirty="0"/>
          </a:p>
        </p:txBody>
      </p:sp>
      <p:sp>
        <p:nvSpPr>
          <p:cNvPr id="4" name="Slide Number Placeholder 3"/>
          <p:cNvSpPr>
            <a:spLocks noGrp="1"/>
          </p:cNvSpPr>
          <p:nvPr>
            <p:ph type="sldNum" sz="quarter" idx="5"/>
          </p:nvPr>
        </p:nvSpPr>
        <p:spPr/>
        <p:txBody>
          <a:bodyPr/>
          <a:lstStyle/>
          <a:p>
            <a:fld id="{7749D07B-8867-F344-8655-6C046F81F197}" type="slidenum">
              <a:rPr lang="en-US" smtClean="0"/>
              <a:t>2</a:t>
            </a:fld>
            <a:endParaRPr lang="en-US" dirty="0"/>
          </a:p>
        </p:txBody>
      </p:sp>
    </p:spTree>
    <p:extLst>
      <p:ext uri="{BB962C8B-B14F-4D97-AF65-F5344CB8AC3E}">
        <p14:creationId xmlns:p14="http://schemas.microsoft.com/office/powerpoint/2010/main" val="2635411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or ask for a volunteer to read the story aloud. If you read the story, walk to the back of the classroom so you can read the story with participants not seeing your back.</a:t>
            </a:r>
          </a:p>
        </p:txBody>
      </p:sp>
      <p:sp>
        <p:nvSpPr>
          <p:cNvPr id="4" name="Slide Number Placeholder 3"/>
          <p:cNvSpPr>
            <a:spLocks noGrp="1"/>
          </p:cNvSpPr>
          <p:nvPr>
            <p:ph type="sldNum" sz="quarter" idx="5"/>
          </p:nvPr>
        </p:nvSpPr>
        <p:spPr/>
        <p:txBody>
          <a:bodyPr/>
          <a:lstStyle/>
          <a:p>
            <a:fld id="{7749D07B-8867-F344-8655-6C046F81F197}" type="slidenum">
              <a:rPr lang="en-US" smtClean="0"/>
              <a:t>21</a:t>
            </a:fld>
            <a:endParaRPr lang="en-US" dirty="0"/>
          </a:p>
        </p:txBody>
      </p:sp>
    </p:spTree>
    <p:extLst>
      <p:ext uri="{BB962C8B-B14F-4D97-AF65-F5344CB8AC3E}">
        <p14:creationId xmlns:p14="http://schemas.microsoft.com/office/powerpoint/2010/main" val="1997495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7749D07B-8867-F344-8655-6C046F81F197}" type="slidenum">
              <a:rPr lang="en-US" smtClean="0"/>
              <a:t>22</a:t>
            </a:fld>
            <a:endParaRPr lang="en-US" dirty="0"/>
          </a:p>
        </p:txBody>
      </p:sp>
    </p:spTree>
    <p:extLst>
      <p:ext uri="{BB962C8B-B14F-4D97-AF65-F5344CB8AC3E}">
        <p14:creationId xmlns:p14="http://schemas.microsoft.com/office/powerpoint/2010/main" val="3961811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and as the entire group the discussion question.</a:t>
            </a:r>
          </a:p>
        </p:txBody>
      </p:sp>
      <p:sp>
        <p:nvSpPr>
          <p:cNvPr id="4" name="Slide Number Placeholder 3"/>
          <p:cNvSpPr>
            <a:spLocks noGrp="1"/>
          </p:cNvSpPr>
          <p:nvPr>
            <p:ph type="sldNum" sz="quarter" idx="5"/>
          </p:nvPr>
        </p:nvSpPr>
        <p:spPr/>
        <p:txBody>
          <a:bodyPr/>
          <a:lstStyle/>
          <a:p>
            <a:fld id="{7749D07B-8867-F344-8655-6C046F81F197}" type="slidenum">
              <a:rPr lang="en-US" smtClean="0"/>
              <a:t>23</a:t>
            </a:fld>
            <a:endParaRPr lang="en-US" dirty="0"/>
          </a:p>
        </p:txBody>
      </p:sp>
    </p:spTree>
    <p:extLst>
      <p:ext uri="{BB962C8B-B14F-4D97-AF65-F5344CB8AC3E}">
        <p14:creationId xmlns:p14="http://schemas.microsoft.com/office/powerpoint/2010/main" val="30979944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t>
            </a:r>
          </a:p>
        </p:txBody>
      </p:sp>
      <p:sp>
        <p:nvSpPr>
          <p:cNvPr id="4" name="Slide Number Placeholder 3"/>
          <p:cNvSpPr>
            <a:spLocks noGrp="1"/>
          </p:cNvSpPr>
          <p:nvPr>
            <p:ph type="sldNum" sz="quarter" idx="5"/>
          </p:nvPr>
        </p:nvSpPr>
        <p:spPr/>
        <p:txBody>
          <a:bodyPr/>
          <a:lstStyle/>
          <a:p>
            <a:fld id="{7749D07B-8867-F344-8655-6C046F81F197}" type="slidenum">
              <a:rPr lang="en-US" smtClean="0"/>
              <a:t>24</a:t>
            </a:fld>
            <a:endParaRPr lang="en-US" dirty="0"/>
          </a:p>
        </p:txBody>
      </p:sp>
    </p:spTree>
    <p:extLst>
      <p:ext uri="{BB962C8B-B14F-4D97-AF65-F5344CB8AC3E}">
        <p14:creationId xmlns:p14="http://schemas.microsoft.com/office/powerpoint/2010/main" val="39404357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As tables to talk about some of the ways each person has changed the world for others here. At Moorings Park. Allow 1-2 minutes before you move on. It’s OK to ask people to share a story they heard if they get permission from the storyteller.</a:t>
            </a:r>
          </a:p>
        </p:txBody>
      </p:sp>
      <p:sp>
        <p:nvSpPr>
          <p:cNvPr id="4" name="Slide Number Placeholder 3"/>
          <p:cNvSpPr>
            <a:spLocks noGrp="1"/>
          </p:cNvSpPr>
          <p:nvPr>
            <p:ph type="sldNum" sz="quarter" idx="5"/>
          </p:nvPr>
        </p:nvSpPr>
        <p:spPr/>
        <p:txBody>
          <a:bodyPr/>
          <a:lstStyle/>
          <a:p>
            <a:fld id="{7749D07B-8867-F344-8655-6C046F81F197}" type="slidenum">
              <a:rPr lang="en-US" smtClean="0"/>
              <a:t>25</a:t>
            </a:fld>
            <a:endParaRPr lang="en-US" dirty="0"/>
          </a:p>
        </p:txBody>
      </p:sp>
    </p:spTree>
    <p:extLst>
      <p:ext uri="{BB962C8B-B14F-4D97-AF65-F5344CB8AC3E}">
        <p14:creationId xmlns:p14="http://schemas.microsoft.com/office/powerpoint/2010/main" val="3106289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7749D07B-8867-F344-8655-6C046F81F197}" type="slidenum">
              <a:rPr lang="en-US" smtClean="0"/>
              <a:t>26</a:t>
            </a:fld>
            <a:endParaRPr lang="en-US" dirty="0"/>
          </a:p>
        </p:txBody>
      </p:sp>
    </p:spTree>
    <p:extLst>
      <p:ext uri="{BB962C8B-B14F-4D97-AF65-F5344CB8AC3E}">
        <p14:creationId xmlns:p14="http://schemas.microsoft.com/office/powerpoint/2010/main" val="35815996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or ask a volunteer to read each one.</a:t>
            </a:r>
          </a:p>
        </p:txBody>
      </p:sp>
      <p:sp>
        <p:nvSpPr>
          <p:cNvPr id="4" name="Slide Number Placeholder 3"/>
          <p:cNvSpPr>
            <a:spLocks noGrp="1"/>
          </p:cNvSpPr>
          <p:nvPr>
            <p:ph type="sldNum" sz="quarter" idx="5"/>
          </p:nvPr>
        </p:nvSpPr>
        <p:spPr/>
        <p:txBody>
          <a:bodyPr/>
          <a:lstStyle/>
          <a:p>
            <a:fld id="{7749D07B-8867-F344-8655-6C046F81F197}" type="slidenum">
              <a:rPr lang="en-US" smtClean="0"/>
              <a:t>27</a:t>
            </a:fld>
            <a:endParaRPr lang="en-US" dirty="0"/>
          </a:p>
        </p:txBody>
      </p:sp>
    </p:spTree>
    <p:extLst>
      <p:ext uri="{BB962C8B-B14F-4D97-AF65-F5344CB8AC3E}">
        <p14:creationId xmlns:p14="http://schemas.microsoft.com/office/powerpoint/2010/main" val="2298076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Hold a group discission on the two questions.</a:t>
            </a:r>
          </a:p>
        </p:txBody>
      </p:sp>
      <p:sp>
        <p:nvSpPr>
          <p:cNvPr id="4" name="Slide Number Placeholder 3"/>
          <p:cNvSpPr>
            <a:spLocks noGrp="1"/>
          </p:cNvSpPr>
          <p:nvPr>
            <p:ph type="sldNum" sz="quarter" idx="5"/>
          </p:nvPr>
        </p:nvSpPr>
        <p:spPr/>
        <p:txBody>
          <a:bodyPr/>
          <a:lstStyle/>
          <a:p>
            <a:fld id="{7749D07B-8867-F344-8655-6C046F81F197}" type="slidenum">
              <a:rPr lang="en-US" smtClean="0"/>
              <a:t>28</a:t>
            </a:fld>
            <a:endParaRPr lang="en-US" dirty="0"/>
          </a:p>
        </p:txBody>
      </p:sp>
    </p:spTree>
    <p:extLst>
      <p:ext uri="{BB962C8B-B14F-4D97-AF65-F5344CB8AC3E}">
        <p14:creationId xmlns:p14="http://schemas.microsoft.com/office/powerpoint/2010/main" val="37190111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Discover your Personal Values Exercise:</a:t>
            </a:r>
          </a:p>
          <a:p>
            <a:endParaRPr lang="en-US" dirty="0"/>
          </a:p>
          <a:p>
            <a:r>
              <a:rPr lang="en-US" dirty="0"/>
              <a:t>Our personal values are beliefs that govern our decisions about what is</a:t>
            </a:r>
          </a:p>
          <a:p>
            <a:r>
              <a:rPr lang="en-US" dirty="0"/>
              <a:t>most important to us.</a:t>
            </a:r>
          </a:p>
          <a:p>
            <a:r>
              <a:rPr lang="en-US" dirty="0"/>
              <a:t>Values are the principles we live by.</a:t>
            </a:r>
          </a:p>
          <a:p>
            <a:r>
              <a:rPr lang="en-US" dirty="0"/>
              <a:t>Values are about what we consider important in life.</a:t>
            </a:r>
          </a:p>
          <a:p>
            <a:r>
              <a:rPr lang="en-US" dirty="0"/>
              <a:t>We make life decisions based on our personal values.</a:t>
            </a:r>
          </a:p>
          <a:p>
            <a:r>
              <a:rPr lang="en-US" dirty="0"/>
              <a:t>Values are unique to each of us.</a:t>
            </a:r>
          </a:p>
          <a:p>
            <a:r>
              <a:rPr lang="en-US" dirty="0"/>
              <a:t>You can use your personal values here at Moorings Park to make good decisions.</a:t>
            </a:r>
          </a:p>
          <a:p>
            <a:endParaRPr lang="en-US" dirty="0"/>
          </a:p>
        </p:txBody>
      </p:sp>
      <p:sp>
        <p:nvSpPr>
          <p:cNvPr id="4" name="Slide Number Placeholder 3"/>
          <p:cNvSpPr>
            <a:spLocks noGrp="1"/>
          </p:cNvSpPr>
          <p:nvPr>
            <p:ph type="sldNum" sz="quarter" idx="5"/>
          </p:nvPr>
        </p:nvSpPr>
        <p:spPr/>
        <p:txBody>
          <a:bodyPr/>
          <a:lstStyle/>
          <a:p>
            <a:fld id="{7749D07B-8867-F344-8655-6C046F81F197}" type="slidenum">
              <a:rPr lang="en-US" smtClean="0"/>
              <a:t>29</a:t>
            </a:fld>
            <a:endParaRPr lang="en-US" dirty="0"/>
          </a:p>
        </p:txBody>
      </p:sp>
    </p:spTree>
    <p:extLst>
      <p:ext uri="{BB962C8B-B14F-4D97-AF65-F5344CB8AC3E}">
        <p14:creationId xmlns:p14="http://schemas.microsoft.com/office/powerpoint/2010/main" val="4546653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participants to locate their values cards and read the exercise instructions. </a:t>
            </a:r>
          </a:p>
        </p:txBody>
      </p:sp>
      <p:sp>
        <p:nvSpPr>
          <p:cNvPr id="4" name="Slide Number Placeholder 3"/>
          <p:cNvSpPr>
            <a:spLocks noGrp="1"/>
          </p:cNvSpPr>
          <p:nvPr>
            <p:ph type="sldNum" sz="quarter" idx="5"/>
          </p:nvPr>
        </p:nvSpPr>
        <p:spPr/>
        <p:txBody>
          <a:bodyPr/>
          <a:lstStyle/>
          <a:p>
            <a:fld id="{7749D07B-8867-F344-8655-6C046F81F197}" type="slidenum">
              <a:rPr lang="en-US" smtClean="0"/>
              <a:t>30</a:t>
            </a:fld>
            <a:endParaRPr lang="en-US" dirty="0"/>
          </a:p>
        </p:txBody>
      </p:sp>
    </p:spTree>
    <p:extLst>
      <p:ext uri="{BB962C8B-B14F-4D97-AF65-F5344CB8AC3E}">
        <p14:creationId xmlns:p14="http://schemas.microsoft.com/office/powerpoint/2010/main" val="214404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Compassion in Action program will help </a:t>
            </a: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you identify your authentic and valuable skills and personal approach to empowering you and your residents. It will also provide the latest information on how best to serve residents, partners, and their families. And finally, we will build your skills, so you feel confident about providing compassion in action.”</a:t>
            </a:r>
          </a:p>
          <a:p>
            <a:endParaRPr lang="en-US" dirty="0"/>
          </a:p>
        </p:txBody>
      </p:sp>
      <p:sp>
        <p:nvSpPr>
          <p:cNvPr id="4" name="Slide Number Placeholder 3"/>
          <p:cNvSpPr>
            <a:spLocks noGrp="1"/>
          </p:cNvSpPr>
          <p:nvPr>
            <p:ph type="sldNum" sz="quarter" idx="5"/>
          </p:nvPr>
        </p:nvSpPr>
        <p:spPr/>
        <p:txBody>
          <a:bodyPr/>
          <a:lstStyle/>
          <a:p>
            <a:fld id="{7749D07B-8867-F344-8655-6C046F81F197}" type="slidenum">
              <a:rPr lang="en-US" smtClean="0"/>
              <a:t>3</a:t>
            </a:fld>
            <a:endParaRPr lang="en-US" dirty="0"/>
          </a:p>
        </p:txBody>
      </p:sp>
    </p:spTree>
    <p:extLst>
      <p:ext uri="{BB962C8B-B14F-4D97-AF65-F5344CB8AC3E}">
        <p14:creationId xmlns:p14="http://schemas.microsoft.com/office/powerpoint/2010/main" val="3286866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Ask participants to walk around and compare values. </a:t>
            </a:r>
          </a:p>
        </p:txBody>
      </p:sp>
      <p:sp>
        <p:nvSpPr>
          <p:cNvPr id="4" name="Slide Number Placeholder 3"/>
          <p:cNvSpPr>
            <a:spLocks noGrp="1"/>
          </p:cNvSpPr>
          <p:nvPr>
            <p:ph type="sldNum" sz="quarter" idx="5"/>
          </p:nvPr>
        </p:nvSpPr>
        <p:spPr/>
        <p:txBody>
          <a:bodyPr/>
          <a:lstStyle/>
          <a:p>
            <a:fld id="{7749D07B-8867-F344-8655-6C046F81F197}" type="slidenum">
              <a:rPr lang="en-US" smtClean="0"/>
              <a:t>31</a:t>
            </a:fld>
            <a:endParaRPr lang="en-US" dirty="0"/>
          </a:p>
        </p:txBody>
      </p:sp>
    </p:spTree>
    <p:extLst>
      <p:ext uri="{BB962C8B-B14F-4D97-AF65-F5344CB8AC3E}">
        <p14:creationId xmlns:p14="http://schemas.microsoft.com/office/powerpoint/2010/main" val="23384202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7749D07B-8867-F344-8655-6C046F81F197}" type="slidenum">
              <a:rPr lang="en-US" smtClean="0"/>
              <a:t>32</a:t>
            </a:fld>
            <a:endParaRPr lang="en-US" dirty="0"/>
          </a:p>
        </p:txBody>
      </p:sp>
    </p:spTree>
    <p:extLst>
      <p:ext uri="{BB962C8B-B14F-4D97-AF65-F5344CB8AC3E}">
        <p14:creationId xmlns:p14="http://schemas.microsoft.com/office/powerpoint/2010/main" val="30524765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7749D07B-8867-F344-8655-6C046F81F197}" type="slidenum">
              <a:rPr lang="en-US" smtClean="0"/>
              <a:t>33</a:t>
            </a:fld>
            <a:endParaRPr lang="en-US" dirty="0"/>
          </a:p>
        </p:txBody>
      </p:sp>
    </p:spTree>
    <p:extLst>
      <p:ext uri="{BB962C8B-B14F-4D97-AF65-F5344CB8AC3E}">
        <p14:creationId xmlns:p14="http://schemas.microsoft.com/office/powerpoint/2010/main" val="7966643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7749D07B-8867-F344-8655-6C046F81F197}" type="slidenum">
              <a:rPr lang="en-US" smtClean="0"/>
              <a:t>34</a:t>
            </a:fld>
            <a:endParaRPr lang="en-US" dirty="0"/>
          </a:p>
        </p:txBody>
      </p:sp>
    </p:spTree>
    <p:extLst>
      <p:ext uri="{BB962C8B-B14F-4D97-AF65-F5344CB8AC3E}">
        <p14:creationId xmlns:p14="http://schemas.microsoft.com/office/powerpoint/2010/main" val="38927462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an allow 1-2 minutes for the tables to complete. Then say:: “We are going to have a competition. Notice that we have placed buzzers on your tables. In a minute you will be using those to compete against other tables for the correct answer to each quiz question.” </a:t>
            </a:r>
          </a:p>
        </p:txBody>
      </p:sp>
      <p:sp>
        <p:nvSpPr>
          <p:cNvPr id="4" name="Slide Number Placeholder 3"/>
          <p:cNvSpPr>
            <a:spLocks noGrp="1"/>
          </p:cNvSpPr>
          <p:nvPr>
            <p:ph type="sldNum" sz="quarter" idx="5"/>
          </p:nvPr>
        </p:nvSpPr>
        <p:spPr/>
        <p:txBody>
          <a:bodyPr/>
          <a:lstStyle/>
          <a:p>
            <a:fld id="{7749D07B-8867-F344-8655-6C046F81F197}" type="slidenum">
              <a:rPr lang="en-US" smtClean="0"/>
              <a:t>35</a:t>
            </a:fld>
            <a:endParaRPr lang="en-US" dirty="0"/>
          </a:p>
        </p:txBody>
      </p:sp>
    </p:spTree>
    <p:extLst>
      <p:ext uri="{BB962C8B-B14F-4D97-AF65-F5344CB8AC3E}">
        <p14:creationId xmlns:p14="http://schemas.microsoft.com/office/powerpoint/2010/main" val="11828962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with heightened emotion!</a:t>
            </a:r>
          </a:p>
        </p:txBody>
      </p:sp>
      <p:sp>
        <p:nvSpPr>
          <p:cNvPr id="4" name="Slide Number Placeholder 3"/>
          <p:cNvSpPr>
            <a:spLocks noGrp="1"/>
          </p:cNvSpPr>
          <p:nvPr>
            <p:ph type="sldNum" sz="quarter" idx="5"/>
          </p:nvPr>
        </p:nvSpPr>
        <p:spPr/>
        <p:txBody>
          <a:bodyPr/>
          <a:lstStyle/>
          <a:p>
            <a:fld id="{7749D07B-8867-F344-8655-6C046F81F197}" type="slidenum">
              <a:rPr lang="en-US" smtClean="0"/>
              <a:t>36</a:t>
            </a:fld>
            <a:endParaRPr lang="en-US" dirty="0"/>
          </a:p>
        </p:txBody>
      </p:sp>
    </p:spTree>
    <p:extLst>
      <p:ext uri="{BB962C8B-B14F-4D97-AF65-F5344CB8AC3E}">
        <p14:creationId xmlns:p14="http://schemas.microsoft.com/office/powerpoint/2010/main" val="13648426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and allow the first table to buzz in to answer. If they are wrong, allow the next table who buzzed in to answer. </a:t>
            </a:r>
            <a:r>
              <a:rPr lang="en-US" b="1" dirty="0"/>
              <a:t>The correct answer is b. </a:t>
            </a:r>
          </a:p>
        </p:txBody>
      </p:sp>
      <p:sp>
        <p:nvSpPr>
          <p:cNvPr id="4" name="Slide Number Placeholder 3"/>
          <p:cNvSpPr>
            <a:spLocks noGrp="1"/>
          </p:cNvSpPr>
          <p:nvPr>
            <p:ph type="sldNum" sz="quarter" idx="5"/>
          </p:nvPr>
        </p:nvSpPr>
        <p:spPr/>
        <p:txBody>
          <a:bodyPr/>
          <a:lstStyle/>
          <a:p>
            <a:fld id="{7749D07B-8867-F344-8655-6C046F81F197}" type="slidenum">
              <a:rPr lang="en-US" smtClean="0"/>
              <a:t>37</a:t>
            </a:fld>
            <a:endParaRPr lang="en-US" dirty="0"/>
          </a:p>
        </p:txBody>
      </p:sp>
    </p:spTree>
    <p:extLst>
      <p:ext uri="{BB962C8B-B14F-4D97-AF65-F5344CB8AC3E}">
        <p14:creationId xmlns:p14="http://schemas.microsoft.com/office/powerpoint/2010/main" val="29489443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and allow the tables to buzz in to answer. The correct answer is a. </a:t>
            </a:r>
          </a:p>
        </p:txBody>
      </p:sp>
      <p:sp>
        <p:nvSpPr>
          <p:cNvPr id="4" name="Slide Number Placeholder 3"/>
          <p:cNvSpPr>
            <a:spLocks noGrp="1"/>
          </p:cNvSpPr>
          <p:nvPr>
            <p:ph type="sldNum" sz="quarter" idx="5"/>
          </p:nvPr>
        </p:nvSpPr>
        <p:spPr/>
        <p:txBody>
          <a:bodyPr/>
          <a:lstStyle/>
          <a:p>
            <a:fld id="{7749D07B-8867-F344-8655-6C046F81F197}" type="slidenum">
              <a:rPr lang="en-US" smtClean="0"/>
              <a:t>39</a:t>
            </a:fld>
            <a:endParaRPr lang="en-US" dirty="0"/>
          </a:p>
        </p:txBody>
      </p:sp>
    </p:spTree>
    <p:extLst>
      <p:ext uri="{BB962C8B-B14F-4D97-AF65-F5344CB8AC3E}">
        <p14:creationId xmlns:p14="http://schemas.microsoft.com/office/powerpoint/2010/main" val="33504578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the slide and allow the tables to buzz in to answer. The correct answer is a. </a:t>
            </a:r>
          </a:p>
          <a:p>
            <a:endParaRPr lang="en-US" dirty="0"/>
          </a:p>
        </p:txBody>
      </p:sp>
      <p:sp>
        <p:nvSpPr>
          <p:cNvPr id="4" name="Slide Number Placeholder 3"/>
          <p:cNvSpPr>
            <a:spLocks noGrp="1"/>
          </p:cNvSpPr>
          <p:nvPr>
            <p:ph type="sldNum" sz="quarter" idx="5"/>
          </p:nvPr>
        </p:nvSpPr>
        <p:spPr/>
        <p:txBody>
          <a:bodyPr/>
          <a:lstStyle/>
          <a:p>
            <a:fld id="{7749D07B-8867-F344-8655-6C046F81F197}" type="slidenum">
              <a:rPr lang="en-US" smtClean="0"/>
              <a:t>41</a:t>
            </a:fld>
            <a:endParaRPr lang="en-US" dirty="0"/>
          </a:p>
        </p:txBody>
      </p:sp>
    </p:spTree>
    <p:extLst>
      <p:ext uri="{BB962C8B-B14F-4D97-AF65-F5344CB8AC3E}">
        <p14:creationId xmlns:p14="http://schemas.microsoft.com/office/powerpoint/2010/main" val="7197320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the slide and allow the tables to buzz in to answer. The correct answer is a. </a:t>
            </a:r>
          </a:p>
          <a:p>
            <a:endParaRPr lang="en-US" dirty="0"/>
          </a:p>
        </p:txBody>
      </p:sp>
      <p:sp>
        <p:nvSpPr>
          <p:cNvPr id="4" name="Slide Number Placeholder 3"/>
          <p:cNvSpPr>
            <a:spLocks noGrp="1"/>
          </p:cNvSpPr>
          <p:nvPr>
            <p:ph type="sldNum" sz="quarter" idx="5"/>
          </p:nvPr>
        </p:nvSpPr>
        <p:spPr/>
        <p:txBody>
          <a:bodyPr/>
          <a:lstStyle/>
          <a:p>
            <a:fld id="{7749D07B-8867-F344-8655-6C046F81F197}" type="slidenum">
              <a:rPr lang="en-US" smtClean="0"/>
              <a:t>43</a:t>
            </a:fld>
            <a:endParaRPr lang="en-US" dirty="0"/>
          </a:p>
        </p:txBody>
      </p:sp>
    </p:spTree>
    <p:extLst>
      <p:ext uri="{BB962C8B-B14F-4D97-AF65-F5344CB8AC3E}">
        <p14:creationId xmlns:p14="http://schemas.microsoft.com/office/powerpoint/2010/main" val="616460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“Get to know your instructor and table members with this fun activity. My name is XXX and I am from XXX. My one fun fact is XXX. Take a few minutes at your table and introduce yourselves, share where you are from and one fun fact.”</a:t>
            </a:r>
          </a:p>
          <a:p>
            <a:endParaRPr lang="en-US" dirty="0"/>
          </a:p>
        </p:txBody>
      </p:sp>
      <p:sp>
        <p:nvSpPr>
          <p:cNvPr id="4" name="Slide Number Placeholder 3"/>
          <p:cNvSpPr>
            <a:spLocks noGrp="1"/>
          </p:cNvSpPr>
          <p:nvPr>
            <p:ph type="sldNum" sz="quarter" idx="5"/>
          </p:nvPr>
        </p:nvSpPr>
        <p:spPr/>
        <p:txBody>
          <a:bodyPr/>
          <a:lstStyle/>
          <a:p>
            <a:fld id="{7749D07B-8867-F344-8655-6C046F81F197}" type="slidenum">
              <a:rPr lang="en-US" smtClean="0"/>
              <a:t>4</a:t>
            </a:fld>
            <a:endParaRPr lang="en-US" dirty="0"/>
          </a:p>
        </p:txBody>
      </p:sp>
    </p:spTree>
    <p:extLst>
      <p:ext uri="{BB962C8B-B14F-4D97-AF65-F5344CB8AC3E}">
        <p14:creationId xmlns:p14="http://schemas.microsoft.com/office/powerpoint/2010/main" val="14490366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and facilitate this short energizer.</a:t>
            </a:r>
          </a:p>
        </p:txBody>
      </p:sp>
      <p:sp>
        <p:nvSpPr>
          <p:cNvPr id="4" name="Slide Number Placeholder 3"/>
          <p:cNvSpPr>
            <a:spLocks noGrp="1"/>
          </p:cNvSpPr>
          <p:nvPr>
            <p:ph type="sldNum" sz="quarter" idx="5"/>
          </p:nvPr>
        </p:nvSpPr>
        <p:spPr/>
        <p:txBody>
          <a:bodyPr/>
          <a:lstStyle/>
          <a:p>
            <a:fld id="{7749D07B-8867-F344-8655-6C046F81F197}" type="slidenum">
              <a:rPr lang="en-US" smtClean="0"/>
              <a:t>45</a:t>
            </a:fld>
            <a:endParaRPr lang="en-US" dirty="0"/>
          </a:p>
        </p:txBody>
      </p:sp>
    </p:spTree>
    <p:extLst>
      <p:ext uri="{BB962C8B-B14F-4D97-AF65-F5344CB8AC3E}">
        <p14:creationId xmlns:p14="http://schemas.microsoft.com/office/powerpoint/2010/main" val="42605269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and facilitate the table activity. </a:t>
            </a:r>
          </a:p>
        </p:txBody>
      </p:sp>
      <p:sp>
        <p:nvSpPr>
          <p:cNvPr id="4" name="Slide Number Placeholder 3"/>
          <p:cNvSpPr>
            <a:spLocks noGrp="1"/>
          </p:cNvSpPr>
          <p:nvPr>
            <p:ph type="sldNum" sz="quarter" idx="5"/>
          </p:nvPr>
        </p:nvSpPr>
        <p:spPr/>
        <p:txBody>
          <a:bodyPr/>
          <a:lstStyle/>
          <a:p>
            <a:fld id="{7749D07B-8867-F344-8655-6C046F81F197}" type="slidenum">
              <a:rPr lang="en-US" smtClean="0"/>
              <a:t>47</a:t>
            </a:fld>
            <a:endParaRPr lang="en-US" dirty="0"/>
          </a:p>
        </p:txBody>
      </p:sp>
    </p:spTree>
    <p:extLst>
      <p:ext uri="{BB962C8B-B14F-4D97-AF65-F5344CB8AC3E}">
        <p14:creationId xmlns:p14="http://schemas.microsoft.com/office/powerpoint/2010/main" val="9162801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7749D07B-8867-F344-8655-6C046F81F197}" type="slidenum">
              <a:rPr lang="en-US" smtClean="0"/>
              <a:t>48</a:t>
            </a:fld>
            <a:endParaRPr lang="en-US" dirty="0"/>
          </a:p>
        </p:txBody>
      </p:sp>
    </p:spTree>
    <p:extLst>
      <p:ext uri="{BB962C8B-B14F-4D97-AF65-F5344CB8AC3E}">
        <p14:creationId xmlns:p14="http://schemas.microsoft.com/office/powerpoint/2010/main" val="26340127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7749D07B-8867-F344-8655-6C046F81F197}" type="slidenum">
              <a:rPr lang="en-US" smtClean="0"/>
              <a:t>49</a:t>
            </a:fld>
            <a:endParaRPr lang="en-US" dirty="0"/>
          </a:p>
        </p:txBody>
      </p:sp>
    </p:spTree>
    <p:extLst>
      <p:ext uri="{BB962C8B-B14F-4D97-AF65-F5344CB8AC3E}">
        <p14:creationId xmlns:p14="http://schemas.microsoft.com/office/powerpoint/2010/main" val="25490813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and facilitate the table discussion.</a:t>
            </a:r>
          </a:p>
        </p:txBody>
      </p:sp>
      <p:sp>
        <p:nvSpPr>
          <p:cNvPr id="4" name="Slide Number Placeholder 3"/>
          <p:cNvSpPr>
            <a:spLocks noGrp="1"/>
          </p:cNvSpPr>
          <p:nvPr>
            <p:ph type="sldNum" sz="quarter" idx="5"/>
          </p:nvPr>
        </p:nvSpPr>
        <p:spPr/>
        <p:txBody>
          <a:bodyPr/>
          <a:lstStyle/>
          <a:p>
            <a:fld id="{7749D07B-8867-F344-8655-6C046F81F197}" type="slidenum">
              <a:rPr lang="en-US" smtClean="0"/>
              <a:t>50</a:t>
            </a:fld>
            <a:endParaRPr lang="en-US" dirty="0"/>
          </a:p>
        </p:txBody>
      </p:sp>
    </p:spTree>
    <p:extLst>
      <p:ext uri="{BB962C8B-B14F-4D97-AF65-F5344CB8AC3E}">
        <p14:creationId xmlns:p14="http://schemas.microsoft.com/office/powerpoint/2010/main" val="3191875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7749D07B-8867-F344-8655-6C046F81F197}" type="slidenum">
              <a:rPr lang="en-US" smtClean="0"/>
              <a:t>51</a:t>
            </a:fld>
            <a:endParaRPr lang="en-US" dirty="0"/>
          </a:p>
        </p:txBody>
      </p:sp>
    </p:spTree>
    <p:extLst>
      <p:ext uri="{BB962C8B-B14F-4D97-AF65-F5344CB8AC3E}">
        <p14:creationId xmlns:p14="http://schemas.microsoft.com/office/powerpoint/2010/main" val="35219685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and ask each table to appoint one person to read ”Minnie Remembers.”</a:t>
            </a:r>
          </a:p>
        </p:txBody>
      </p:sp>
      <p:sp>
        <p:nvSpPr>
          <p:cNvPr id="4" name="Slide Number Placeholder 3"/>
          <p:cNvSpPr>
            <a:spLocks noGrp="1"/>
          </p:cNvSpPr>
          <p:nvPr>
            <p:ph type="sldNum" sz="quarter" idx="5"/>
          </p:nvPr>
        </p:nvSpPr>
        <p:spPr/>
        <p:txBody>
          <a:bodyPr/>
          <a:lstStyle/>
          <a:p>
            <a:fld id="{7749D07B-8867-F344-8655-6C046F81F197}" type="slidenum">
              <a:rPr lang="en-US" smtClean="0"/>
              <a:t>52</a:t>
            </a:fld>
            <a:endParaRPr lang="en-US" dirty="0"/>
          </a:p>
        </p:txBody>
      </p:sp>
    </p:spTree>
    <p:extLst>
      <p:ext uri="{BB962C8B-B14F-4D97-AF65-F5344CB8AC3E}">
        <p14:creationId xmlns:p14="http://schemas.microsoft.com/office/powerpoint/2010/main" val="33200410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49D07B-8867-F344-8655-6C046F81F197}" type="slidenum">
              <a:rPr lang="en-US" smtClean="0"/>
              <a:t>53</a:t>
            </a:fld>
            <a:endParaRPr lang="en-US" dirty="0"/>
          </a:p>
        </p:txBody>
      </p:sp>
    </p:spTree>
    <p:extLst>
      <p:ext uri="{BB962C8B-B14F-4D97-AF65-F5344CB8AC3E}">
        <p14:creationId xmlns:p14="http://schemas.microsoft.com/office/powerpoint/2010/main" val="25847188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7749D07B-8867-F344-8655-6C046F81F197}" type="slidenum">
              <a:rPr lang="en-US" smtClean="0"/>
              <a:t>54</a:t>
            </a:fld>
            <a:endParaRPr lang="en-US" dirty="0"/>
          </a:p>
        </p:txBody>
      </p:sp>
    </p:spTree>
    <p:extLst>
      <p:ext uri="{BB962C8B-B14F-4D97-AF65-F5344CB8AC3E}">
        <p14:creationId xmlns:p14="http://schemas.microsoft.com/office/powerpoint/2010/main" val="14540542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7749D07B-8867-F344-8655-6C046F81F197}" type="slidenum">
              <a:rPr lang="en-US" smtClean="0"/>
              <a:t>55</a:t>
            </a:fld>
            <a:endParaRPr lang="en-US" dirty="0"/>
          </a:p>
        </p:txBody>
      </p:sp>
    </p:spTree>
    <p:extLst>
      <p:ext uri="{BB962C8B-B14F-4D97-AF65-F5344CB8AC3E}">
        <p14:creationId xmlns:p14="http://schemas.microsoft.com/office/powerpoint/2010/main" val="2464087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“As a friendly reminder, </a:t>
            </a:r>
            <a:r>
              <a:rPr lang="en-US" dirty="0">
                <a:solidFill>
                  <a:schemeClr val="bg1"/>
                </a:solidFill>
              </a:rPr>
              <a:t>please silence your phones: we will have breaks so you can check messages. This is an active session, be prepared to be up moving about, working with your table partners, and working in pairs. What are the pipe cleaners for? Consider our learning theme, “Compassion in Action,” and make some art!”</a:t>
            </a:r>
          </a:p>
          <a:p>
            <a:endParaRPr lang="en-US" dirty="0"/>
          </a:p>
        </p:txBody>
      </p:sp>
      <p:sp>
        <p:nvSpPr>
          <p:cNvPr id="4" name="Slide Number Placeholder 3"/>
          <p:cNvSpPr>
            <a:spLocks noGrp="1"/>
          </p:cNvSpPr>
          <p:nvPr>
            <p:ph type="sldNum" sz="quarter" idx="5"/>
          </p:nvPr>
        </p:nvSpPr>
        <p:spPr/>
        <p:txBody>
          <a:bodyPr/>
          <a:lstStyle/>
          <a:p>
            <a:fld id="{7749D07B-8867-F344-8655-6C046F81F197}" type="slidenum">
              <a:rPr lang="en-US" smtClean="0"/>
              <a:t>5</a:t>
            </a:fld>
            <a:endParaRPr lang="en-US" dirty="0"/>
          </a:p>
        </p:txBody>
      </p:sp>
    </p:spTree>
    <p:extLst>
      <p:ext uri="{BB962C8B-B14F-4D97-AF65-F5344CB8AC3E}">
        <p14:creationId xmlns:p14="http://schemas.microsoft.com/office/powerpoint/2010/main" val="13554736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and facilitate a table discussion.</a:t>
            </a:r>
          </a:p>
        </p:txBody>
      </p:sp>
      <p:sp>
        <p:nvSpPr>
          <p:cNvPr id="4" name="Slide Number Placeholder 3"/>
          <p:cNvSpPr>
            <a:spLocks noGrp="1"/>
          </p:cNvSpPr>
          <p:nvPr>
            <p:ph type="sldNum" sz="quarter" idx="5"/>
          </p:nvPr>
        </p:nvSpPr>
        <p:spPr/>
        <p:txBody>
          <a:bodyPr/>
          <a:lstStyle/>
          <a:p>
            <a:fld id="{7749D07B-8867-F344-8655-6C046F81F197}" type="slidenum">
              <a:rPr lang="en-US" smtClean="0"/>
              <a:t>56</a:t>
            </a:fld>
            <a:endParaRPr lang="en-US" dirty="0"/>
          </a:p>
        </p:txBody>
      </p:sp>
    </p:spTree>
    <p:extLst>
      <p:ext uri="{BB962C8B-B14F-4D97-AF65-F5344CB8AC3E}">
        <p14:creationId xmlns:p14="http://schemas.microsoft.com/office/powerpoint/2010/main" val="30234245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and allow the tables to work through the quiz.</a:t>
            </a:r>
          </a:p>
        </p:txBody>
      </p:sp>
      <p:sp>
        <p:nvSpPr>
          <p:cNvPr id="4" name="Slide Number Placeholder 3"/>
          <p:cNvSpPr>
            <a:spLocks noGrp="1"/>
          </p:cNvSpPr>
          <p:nvPr>
            <p:ph type="sldNum" sz="quarter" idx="5"/>
          </p:nvPr>
        </p:nvSpPr>
        <p:spPr/>
        <p:txBody>
          <a:bodyPr/>
          <a:lstStyle/>
          <a:p>
            <a:fld id="{7749D07B-8867-F344-8655-6C046F81F197}" type="slidenum">
              <a:rPr lang="en-US" smtClean="0"/>
              <a:t>57</a:t>
            </a:fld>
            <a:endParaRPr lang="en-US" dirty="0"/>
          </a:p>
        </p:txBody>
      </p:sp>
    </p:spTree>
    <p:extLst>
      <p:ext uri="{BB962C8B-B14F-4D97-AF65-F5344CB8AC3E}">
        <p14:creationId xmlns:p14="http://schemas.microsoft.com/office/powerpoint/2010/main" val="14218237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with heightened emotion. </a:t>
            </a:r>
          </a:p>
        </p:txBody>
      </p:sp>
      <p:sp>
        <p:nvSpPr>
          <p:cNvPr id="4" name="Slide Number Placeholder 3"/>
          <p:cNvSpPr>
            <a:spLocks noGrp="1"/>
          </p:cNvSpPr>
          <p:nvPr>
            <p:ph type="sldNum" sz="quarter" idx="5"/>
          </p:nvPr>
        </p:nvSpPr>
        <p:spPr/>
        <p:txBody>
          <a:bodyPr/>
          <a:lstStyle/>
          <a:p>
            <a:fld id="{7749D07B-8867-F344-8655-6C046F81F197}" type="slidenum">
              <a:rPr lang="en-US" smtClean="0"/>
              <a:t>58</a:t>
            </a:fld>
            <a:endParaRPr lang="en-US" dirty="0"/>
          </a:p>
        </p:txBody>
      </p:sp>
    </p:spTree>
    <p:extLst>
      <p:ext uri="{BB962C8B-B14F-4D97-AF65-F5344CB8AC3E}">
        <p14:creationId xmlns:p14="http://schemas.microsoft.com/office/powerpoint/2010/main" val="17356870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The correct answer is b.</a:t>
            </a:r>
          </a:p>
        </p:txBody>
      </p:sp>
      <p:sp>
        <p:nvSpPr>
          <p:cNvPr id="4" name="Slide Number Placeholder 3"/>
          <p:cNvSpPr>
            <a:spLocks noGrp="1"/>
          </p:cNvSpPr>
          <p:nvPr>
            <p:ph type="sldNum" sz="quarter" idx="5"/>
          </p:nvPr>
        </p:nvSpPr>
        <p:spPr/>
        <p:txBody>
          <a:bodyPr/>
          <a:lstStyle/>
          <a:p>
            <a:fld id="{7749D07B-8867-F344-8655-6C046F81F197}" type="slidenum">
              <a:rPr lang="en-US" smtClean="0"/>
              <a:t>59</a:t>
            </a:fld>
            <a:endParaRPr lang="en-US" dirty="0"/>
          </a:p>
        </p:txBody>
      </p:sp>
    </p:spTree>
    <p:extLst>
      <p:ext uri="{BB962C8B-B14F-4D97-AF65-F5344CB8AC3E}">
        <p14:creationId xmlns:p14="http://schemas.microsoft.com/office/powerpoint/2010/main" val="29072231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The correct answer is a. </a:t>
            </a:r>
          </a:p>
        </p:txBody>
      </p:sp>
      <p:sp>
        <p:nvSpPr>
          <p:cNvPr id="4" name="Slide Number Placeholder 3"/>
          <p:cNvSpPr>
            <a:spLocks noGrp="1"/>
          </p:cNvSpPr>
          <p:nvPr>
            <p:ph type="sldNum" sz="quarter" idx="5"/>
          </p:nvPr>
        </p:nvSpPr>
        <p:spPr/>
        <p:txBody>
          <a:bodyPr/>
          <a:lstStyle/>
          <a:p>
            <a:fld id="{7749D07B-8867-F344-8655-6C046F81F197}" type="slidenum">
              <a:rPr lang="en-US" smtClean="0"/>
              <a:t>60</a:t>
            </a:fld>
            <a:endParaRPr lang="en-US" dirty="0"/>
          </a:p>
        </p:txBody>
      </p:sp>
    </p:spTree>
    <p:extLst>
      <p:ext uri="{BB962C8B-B14F-4D97-AF65-F5344CB8AC3E}">
        <p14:creationId xmlns:p14="http://schemas.microsoft.com/office/powerpoint/2010/main" val="2971736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The correct answer is a. </a:t>
            </a:r>
          </a:p>
        </p:txBody>
      </p:sp>
      <p:sp>
        <p:nvSpPr>
          <p:cNvPr id="4" name="Slide Number Placeholder 3"/>
          <p:cNvSpPr>
            <a:spLocks noGrp="1"/>
          </p:cNvSpPr>
          <p:nvPr>
            <p:ph type="sldNum" sz="quarter" idx="5"/>
          </p:nvPr>
        </p:nvSpPr>
        <p:spPr/>
        <p:txBody>
          <a:bodyPr/>
          <a:lstStyle/>
          <a:p>
            <a:fld id="{7749D07B-8867-F344-8655-6C046F81F197}" type="slidenum">
              <a:rPr lang="en-US" smtClean="0"/>
              <a:t>61</a:t>
            </a:fld>
            <a:endParaRPr lang="en-US" dirty="0"/>
          </a:p>
        </p:txBody>
      </p:sp>
    </p:spTree>
    <p:extLst>
      <p:ext uri="{BB962C8B-B14F-4D97-AF65-F5344CB8AC3E}">
        <p14:creationId xmlns:p14="http://schemas.microsoft.com/office/powerpoint/2010/main" val="29299248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The correct answer is d. </a:t>
            </a:r>
          </a:p>
        </p:txBody>
      </p:sp>
      <p:sp>
        <p:nvSpPr>
          <p:cNvPr id="4" name="Slide Number Placeholder 3"/>
          <p:cNvSpPr>
            <a:spLocks noGrp="1"/>
          </p:cNvSpPr>
          <p:nvPr>
            <p:ph type="sldNum" sz="quarter" idx="5"/>
          </p:nvPr>
        </p:nvSpPr>
        <p:spPr/>
        <p:txBody>
          <a:bodyPr/>
          <a:lstStyle/>
          <a:p>
            <a:fld id="{7749D07B-8867-F344-8655-6C046F81F197}" type="slidenum">
              <a:rPr lang="en-US" smtClean="0"/>
              <a:t>62</a:t>
            </a:fld>
            <a:endParaRPr lang="en-US" dirty="0"/>
          </a:p>
        </p:txBody>
      </p:sp>
    </p:spTree>
    <p:extLst>
      <p:ext uri="{BB962C8B-B14F-4D97-AF65-F5344CB8AC3E}">
        <p14:creationId xmlns:p14="http://schemas.microsoft.com/office/powerpoint/2010/main" val="4844810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Debrief: Say: “Using your Compassion in Action and Best Friends skills, how can you support yourself and other partners during change?  How can you support residents experiencing change? What helped you feel welcome at your table? This is that our Best Friends Culture and Compassion in Action is all about.  .  </a:t>
            </a:r>
          </a:p>
        </p:txBody>
      </p:sp>
      <p:sp>
        <p:nvSpPr>
          <p:cNvPr id="4" name="Slide Number Placeholder 3"/>
          <p:cNvSpPr>
            <a:spLocks noGrp="1"/>
          </p:cNvSpPr>
          <p:nvPr>
            <p:ph type="sldNum" sz="quarter" idx="5"/>
          </p:nvPr>
        </p:nvSpPr>
        <p:spPr/>
        <p:txBody>
          <a:bodyPr/>
          <a:lstStyle/>
          <a:p>
            <a:fld id="{7749D07B-8867-F344-8655-6C046F81F197}" type="slidenum">
              <a:rPr lang="en-US" smtClean="0"/>
              <a:t>63</a:t>
            </a:fld>
            <a:endParaRPr lang="en-US" dirty="0"/>
          </a:p>
        </p:txBody>
      </p:sp>
    </p:spTree>
    <p:extLst>
      <p:ext uri="{BB962C8B-B14F-4D97-AF65-F5344CB8AC3E}">
        <p14:creationId xmlns:p14="http://schemas.microsoft.com/office/powerpoint/2010/main" val="18375654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7749D07B-8867-F344-8655-6C046F81F197}" type="slidenum">
              <a:rPr lang="en-US" smtClean="0"/>
              <a:t>65</a:t>
            </a:fld>
            <a:endParaRPr lang="en-US" dirty="0"/>
          </a:p>
        </p:txBody>
      </p:sp>
    </p:spTree>
    <p:extLst>
      <p:ext uri="{BB962C8B-B14F-4D97-AF65-F5344CB8AC3E}">
        <p14:creationId xmlns:p14="http://schemas.microsoft.com/office/powerpoint/2010/main" val="9785382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7749D07B-8867-F344-8655-6C046F81F197}" type="slidenum">
              <a:rPr lang="en-US" smtClean="0"/>
              <a:t>66</a:t>
            </a:fld>
            <a:endParaRPr lang="en-US" dirty="0"/>
          </a:p>
        </p:txBody>
      </p:sp>
    </p:spTree>
    <p:extLst>
      <p:ext uri="{BB962C8B-B14F-4D97-AF65-F5344CB8AC3E}">
        <p14:creationId xmlns:p14="http://schemas.microsoft.com/office/powerpoint/2010/main" val="2311236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7749D07B-8867-F344-8655-6C046F81F197}" type="slidenum">
              <a:rPr lang="en-US" smtClean="0"/>
              <a:t>6</a:t>
            </a:fld>
            <a:endParaRPr lang="en-US" dirty="0"/>
          </a:p>
        </p:txBody>
      </p:sp>
    </p:spTree>
    <p:extLst>
      <p:ext uri="{BB962C8B-B14F-4D97-AF65-F5344CB8AC3E}">
        <p14:creationId xmlns:p14="http://schemas.microsoft.com/office/powerpoint/2010/main" val="28075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allow a minute to share responses to </a:t>
            </a:r>
          </a:p>
        </p:txBody>
      </p:sp>
      <p:sp>
        <p:nvSpPr>
          <p:cNvPr id="4" name="Slide Number Placeholder 3"/>
          <p:cNvSpPr>
            <a:spLocks noGrp="1"/>
          </p:cNvSpPr>
          <p:nvPr>
            <p:ph type="sldNum" sz="quarter" idx="5"/>
          </p:nvPr>
        </p:nvSpPr>
        <p:spPr/>
        <p:txBody>
          <a:bodyPr/>
          <a:lstStyle/>
          <a:p>
            <a:fld id="{7749D07B-8867-F344-8655-6C046F81F197}" type="slidenum">
              <a:rPr lang="en-US" smtClean="0"/>
              <a:t>68</a:t>
            </a:fld>
            <a:endParaRPr lang="en-US" dirty="0"/>
          </a:p>
        </p:txBody>
      </p:sp>
    </p:spTree>
    <p:extLst>
      <p:ext uri="{BB962C8B-B14F-4D97-AF65-F5344CB8AC3E}">
        <p14:creationId xmlns:p14="http://schemas.microsoft.com/office/powerpoint/2010/main" val="34288564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7749D07B-8867-F344-8655-6C046F81F197}" type="slidenum">
              <a:rPr lang="en-US" smtClean="0"/>
              <a:t>69</a:t>
            </a:fld>
            <a:endParaRPr lang="en-US" dirty="0"/>
          </a:p>
        </p:txBody>
      </p:sp>
    </p:spTree>
    <p:extLst>
      <p:ext uri="{BB962C8B-B14F-4D97-AF65-F5344CB8AC3E}">
        <p14:creationId xmlns:p14="http://schemas.microsoft.com/office/powerpoint/2010/main" val="18321730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7749D07B-8867-F344-8655-6C046F81F197}" type="slidenum">
              <a:rPr lang="en-US" smtClean="0"/>
              <a:t>70</a:t>
            </a:fld>
            <a:endParaRPr lang="en-US" dirty="0"/>
          </a:p>
        </p:txBody>
      </p:sp>
    </p:spTree>
    <p:extLst>
      <p:ext uri="{BB962C8B-B14F-4D97-AF65-F5344CB8AC3E}">
        <p14:creationId xmlns:p14="http://schemas.microsoft.com/office/powerpoint/2010/main" val="5713752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Some tables will need to locate supplies, help them by showing them where they are. </a:t>
            </a:r>
          </a:p>
        </p:txBody>
      </p:sp>
      <p:sp>
        <p:nvSpPr>
          <p:cNvPr id="4" name="Slide Number Placeholder 3"/>
          <p:cNvSpPr>
            <a:spLocks noGrp="1"/>
          </p:cNvSpPr>
          <p:nvPr>
            <p:ph type="sldNum" sz="quarter" idx="5"/>
          </p:nvPr>
        </p:nvSpPr>
        <p:spPr/>
        <p:txBody>
          <a:bodyPr/>
          <a:lstStyle/>
          <a:p>
            <a:fld id="{7749D07B-8867-F344-8655-6C046F81F197}" type="slidenum">
              <a:rPr lang="en-US" smtClean="0"/>
              <a:t>71</a:t>
            </a:fld>
            <a:endParaRPr lang="en-US" dirty="0"/>
          </a:p>
        </p:txBody>
      </p:sp>
    </p:spTree>
    <p:extLst>
      <p:ext uri="{BB962C8B-B14F-4D97-AF65-F5344CB8AC3E}">
        <p14:creationId xmlns:p14="http://schemas.microsoft.com/office/powerpoint/2010/main" val="21841837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7749D07B-8867-F344-8655-6C046F81F197}" type="slidenum">
              <a:rPr lang="en-US" smtClean="0"/>
              <a:t>72</a:t>
            </a:fld>
            <a:endParaRPr lang="en-US" dirty="0"/>
          </a:p>
        </p:txBody>
      </p:sp>
    </p:spTree>
    <p:extLst>
      <p:ext uri="{BB962C8B-B14F-4D97-AF65-F5344CB8AC3E}">
        <p14:creationId xmlns:p14="http://schemas.microsoft.com/office/powerpoint/2010/main" val="24220688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7749D07B-8867-F344-8655-6C046F81F197}" type="slidenum">
              <a:rPr lang="en-US" smtClean="0"/>
              <a:t>73</a:t>
            </a:fld>
            <a:endParaRPr lang="en-US" dirty="0"/>
          </a:p>
        </p:txBody>
      </p:sp>
    </p:spTree>
    <p:extLst>
      <p:ext uri="{BB962C8B-B14F-4D97-AF65-F5344CB8AC3E}">
        <p14:creationId xmlns:p14="http://schemas.microsoft.com/office/powerpoint/2010/main" val="31439553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with heightened emotion. </a:t>
            </a:r>
          </a:p>
        </p:txBody>
      </p:sp>
      <p:sp>
        <p:nvSpPr>
          <p:cNvPr id="4" name="Slide Number Placeholder 3"/>
          <p:cNvSpPr>
            <a:spLocks noGrp="1"/>
          </p:cNvSpPr>
          <p:nvPr>
            <p:ph type="sldNum" sz="quarter" idx="5"/>
          </p:nvPr>
        </p:nvSpPr>
        <p:spPr/>
        <p:txBody>
          <a:bodyPr/>
          <a:lstStyle/>
          <a:p>
            <a:fld id="{7749D07B-8867-F344-8655-6C046F81F197}" type="slidenum">
              <a:rPr lang="en-US" smtClean="0"/>
              <a:t>74</a:t>
            </a:fld>
            <a:endParaRPr lang="en-US" dirty="0"/>
          </a:p>
        </p:txBody>
      </p:sp>
    </p:spTree>
    <p:extLst>
      <p:ext uri="{BB962C8B-B14F-4D97-AF65-F5344CB8AC3E}">
        <p14:creationId xmlns:p14="http://schemas.microsoft.com/office/powerpoint/2010/main" val="42579854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The correct answer is b.</a:t>
            </a:r>
          </a:p>
        </p:txBody>
      </p:sp>
      <p:sp>
        <p:nvSpPr>
          <p:cNvPr id="4" name="Slide Number Placeholder 3"/>
          <p:cNvSpPr>
            <a:spLocks noGrp="1"/>
          </p:cNvSpPr>
          <p:nvPr>
            <p:ph type="sldNum" sz="quarter" idx="5"/>
          </p:nvPr>
        </p:nvSpPr>
        <p:spPr/>
        <p:txBody>
          <a:bodyPr/>
          <a:lstStyle/>
          <a:p>
            <a:fld id="{7749D07B-8867-F344-8655-6C046F81F197}" type="slidenum">
              <a:rPr lang="en-US" smtClean="0"/>
              <a:t>75</a:t>
            </a:fld>
            <a:endParaRPr lang="en-US" dirty="0"/>
          </a:p>
        </p:txBody>
      </p:sp>
    </p:spTree>
    <p:extLst>
      <p:ext uri="{BB962C8B-B14F-4D97-AF65-F5344CB8AC3E}">
        <p14:creationId xmlns:p14="http://schemas.microsoft.com/office/powerpoint/2010/main" val="33343693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The correct answer is a. </a:t>
            </a:r>
          </a:p>
        </p:txBody>
      </p:sp>
      <p:sp>
        <p:nvSpPr>
          <p:cNvPr id="4" name="Slide Number Placeholder 3"/>
          <p:cNvSpPr>
            <a:spLocks noGrp="1"/>
          </p:cNvSpPr>
          <p:nvPr>
            <p:ph type="sldNum" sz="quarter" idx="5"/>
          </p:nvPr>
        </p:nvSpPr>
        <p:spPr/>
        <p:txBody>
          <a:bodyPr/>
          <a:lstStyle/>
          <a:p>
            <a:fld id="{7749D07B-8867-F344-8655-6C046F81F197}" type="slidenum">
              <a:rPr lang="en-US" smtClean="0"/>
              <a:t>77</a:t>
            </a:fld>
            <a:endParaRPr lang="en-US" dirty="0"/>
          </a:p>
        </p:txBody>
      </p:sp>
    </p:spTree>
    <p:extLst>
      <p:ext uri="{BB962C8B-B14F-4D97-AF65-F5344CB8AC3E}">
        <p14:creationId xmlns:p14="http://schemas.microsoft.com/office/powerpoint/2010/main" val="263903642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The correct answer is a. </a:t>
            </a:r>
          </a:p>
        </p:txBody>
      </p:sp>
      <p:sp>
        <p:nvSpPr>
          <p:cNvPr id="4" name="Slide Number Placeholder 3"/>
          <p:cNvSpPr>
            <a:spLocks noGrp="1"/>
          </p:cNvSpPr>
          <p:nvPr>
            <p:ph type="sldNum" sz="quarter" idx="5"/>
          </p:nvPr>
        </p:nvSpPr>
        <p:spPr/>
        <p:txBody>
          <a:bodyPr/>
          <a:lstStyle/>
          <a:p>
            <a:fld id="{7749D07B-8867-F344-8655-6C046F81F197}" type="slidenum">
              <a:rPr lang="en-US" smtClean="0"/>
              <a:t>79</a:t>
            </a:fld>
            <a:endParaRPr lang="en-US" dirty="0"/>
          </a:p>
        </p:txBody>
      </p:sp>
    </p:spTree>
    <p:extLst>
      <p:ext uri="{BB962C8B-B14F-4D97-AF65-F5344CB8AC3E}">
        <p14:creationId xmlns:p14="http://schemas.microsoft.com/office/powerpoint/2010/main" val="2442002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the slide.</a:t>
            </a:r>
          </a:p>
        </p:txBody>
      </p:sp>
      <p:sp>
        <p:nvSpPr>
          <p:cNvPr id="4" name="Slide Number Placeholder 3"/>
          <p:cNvSpPr>
            <a:spLocks noGrp="1"/>
          </p:cNvSpPr>
          <p:nvPr>
            <p:ph type="sldNum" sz="quarter" idx="5"/>
          </p:nvPr>
        </p:nvSpPr>
        <p:spPr/>
        <p:txBody>
          <a:bodyPr/>
          <a:lstStyle/>
          <a:p>
            <a:fld id="{7749D07B-8867-F344-8655-6C046F81F197}" type="slidenum">
              <a:rPr lang="en-US" smtClean="0"/>
              <a:t>7</a:t>
            </a:fld>
            <a:endParaRPr lang="en-US" dirty="0"/>
          </a:p>
        </p:txBody>
      </p:sp>
    </p:spTree>
    <p:extLst>
      <p:ext uri="{BB962C8B-B14F-4D97-AF65-F5344CB8AC3E}">
        <p14:creationId xmlns:p14="http://schemas.microsoft.com/office/powerpoint/2010/main" val="5130323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and ask everyone to join you in the play area  and make a large circle. Make sure you know how to facilitate the activity using the GREATEST FAN directions.</a:t>
            </a:r>
          </a:p>
        </p:txBody>
      </p:sp>
      <p:sp>
        <p:nvSpPr>
          <p:cNvPr id="4" name="Slide Number Placeholder 3"/>
          <p:cNvSpPr>
            <a:spLocks noGrp="1"/>
          </p:cNvSpPr>
          <p:nvPr>
            <p:ph type="sldNum" sz="quarter" idx="5"/>
          </p:nvPr>
        </p:nvSpPr>
        <p:spPr/>
        <p:txBody>
          <a:bodyPr/>
          <a:lstStyle/>
          <a:p>
            <a:fld id="{7749D07B-8867-F344-8655-6C046F81F197}" type="slidenum">
              <a:rPr lang="en-US" smtClean="0"/>
              <a:t>83</a:t>
            </a:fld>
            <a:endParaRPr lang="en-US" dirty="0"/>
          </a:p>
        </p:txBody>
      </p:sp>
    </p:spTree>
    <p:extLst>
      <p:ext uri="{BB962C8B-B14F-4D97-AF65-F5344CB8AC3E}">
        <p14:creationId xmlns:p14="http://schemas.microsoft.com/office/powerpoint/2010/main" val="30943772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and ask everyone to join you in the play area  and make a large circle. Make sure you know how to facilitate the activity using the GREATEST FAN directions.</a:t>
            </a:r>
          </a:p>
        </p:txBody>
      </p:sp>
      <p:sp>
        <p:nvSpPr>
          <p:cNvPr id="4" name="Slide Number Placeholder 3"/>
          <p:cNvSpPr>
            <a:spLocks noGrp="1"/>
          </p:cNvSpPr>
          <p:nvPr>
            <p:ph type="sldNum" sz="quarter" idx="5"/>
          </p:nvPr>
        </p:nvSpPr>
        <p:spPr/>
        <p:txBody>
          <a:bodyPr/>
          <a:lstStyle/>
          <a:p>
            <a:fld id="{7749D07B-8867-F344-8655-6C046F81F197}" type="slidenum">
              <a:rPr lang="en-US" smtClean="0"/>
              <a:t>84</a:t>
            </a:fld>
            <a:endParaRPr lang="en-US" dirty="0"/>
          </a:p>
        </p:txBody>
      </p:sp>
    </p:spTree>
    <p:extLst>
      <p:ext uri="{BB962C8B-B14F-4D97-AF65-F5344CB8AC3E}">
        <p14:creationId xmlns:p14="http://schemas.microsoft.com/office/powerpoint/2010/main" val="30717004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starting with the title and quote. Then proceed to the questions about the story on the next slide. </a:t>
            </a:r>
          </a:p>
        </p:txBody>
      </p:sp>
      <p:sp>
        <p:nvSpPr>
          <p:cNvPr id="4" name="Slide Number Placeholder 3"/>
          <p:cNvSpPr>
            <a:spLocks noGrp="1"/>
          </p:cNvSpPr>
          <p:nvPr>
            <p:ph type="sldNum" sz="quarter" idx="5"/>
          </p:nvPr>
        </p:nvSpPr>
        <p:spPr/>
        <p:txBody>
          <a:bodyPr/>
          <a:lstStyle/>
          <a:p>
            <a:fld id="{7749D07B-8867-F344-8655-6C046F81F197}" type="slidenum">
              <a:rPr lang="en-US" smtClean="0"/>
              <a:t>85</a:t>
            </a:fld>
            <a:endParaRPr lang="en-US" dirty="0"/>
          </a:p>
        </p:txBody>
      </p:sp>
    </p:spTree>
    <p:extLst>
      <p:ext uri="{BB962C8B-B14F-4D97-AF65-F5344CB8AC3E}">
        <p14:creationId xmlns:p14="http://schemas.microsoft.com/office/powerpoint/2010/main" val="30523904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slide-no group or table discussion needed.</a:t>
            </a:r>
          </a:p>
        </p:txBody>
      </p:sp>
      <p:sp>
        <p:nvSpPr>
          <p:cNvPr id="4" name="Slide Number Placeholder 3"/>
          <p:cNvSpPr>
            <a:spLocks noGrp="1"/>
          </p:cNvSpPr>
          <p:nvPr>
            <p:ph type="sldNum" sz="quarter" idx="5"/>
          </p:nvPr>
        </p:nvSpPr>
        <p:spPr/>
        <p:txBody>
          <a:bodyPr/>
          <a:lstStyle/>
          <a:p>
            <a:fld id="{7749D07B-8867-F344-8655-6C046F81F197}" type="slidenum">
              <a:rPr lang="en-US" smtClean="0"/>
              <a:t>86</a:t>
            </a:fld>
            <a:endParaRPr lang="en-US" dirty="0"/>
          </a:p>
        </p:txBody>
      </p:sp>
    </p:spTree>
    <p:extLst>
      <p:ext uri="{BB962C8B-B14F-4D97-AF65-F5344CB8AC3E}">
        <p14:creationId xmlns:p14="http://schemas.microsoft.com/office/powerpoint/2010/main" val="12054815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Say, “Use the Wow template to deliver a WOW story.” We will have time for a few WOW’s, </a:t>
            </a:r>
          </a:p>
        </p:txBody>
      </p:sp>
      <p:sp>
        <p:nvSpPr>
          <p:cNvPr id="4" name="Slide Number Placeholder 3"/>
          <p:cNvSpPr>
            <a:spLocks noGrp="1"/>
          </p:cNvSpPr>
          <p:nvPr>
            <p:ph type="sldNum" sz="quarter" idx="5"/>
          </p:nvPr>
        </p:nvSpPr>
        <p:spPr/>
        <p:txBody>
          <a:bodyPr/>
          <a:lstStyle/>
          <a:p>
            <a:fld id="{7749D07B-8867-F344-8655-6C046F81F197}" type="slidenum">
              <a:rPr lang="en-US" smtClean="0"/>
              <a:t>87</a:t>
            </a:fld>
            <a:endParaRPr lang="en-US" dirty="0"/>
          </a:p>
        </p:txBody>
      </p:sp>
    </p:spTree>
    <p:extLst>
      <p:ext uri="{BB962C8B-B14F-4D97-AF65-F5344CB8AC3E}">
        <p14:creationId xmlns:p14="http://schemas.microsoft.com/office/powerpoint/2010/main" val="176738396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t>
            </a:r>
          </a:p>
        </p:txBody>
      </p:sp>
      <p:sp>
        <p:nvSpPr>
          <p:cNvPr id="4" name="Slide Number Placeholder 3"/>
          <p:cNvSpPr>
            <a:spLocks noGrp="1"/>
          </p:cNvSpPr>
          <p:nvPr>
            <p:ph type="sldNum" sz="quarter" idx="5"/>
          </p:nvPr>
        </p:nvSpPr>
        <p:spPr/>
        <p:txBody>
          <a:bodyPr/>
          <a:lstStyle/>
          <a:p>
            <a:fld id="{7749D07B-8867-F344-8655-6C046F81F197}" type="slidenum">
              <a:rPr lang="en-US" smtClean="0"/>
              <a:t>88</a:t>
            </a:fld>
            <a:endParaRPr lang="en-US" dirty="0"/>
          </a:p>
        </p:txBody>
      </p:sp>
    </p:spTree>
    <p:extLst>
      <p:ext uri="{BB962C8B-B14F-4D97-AF65-F5344CB8AC3E}">
        <p14:creationId xmlns:p14="http://schemas.microsoft.com/office/powerpoint/2010/main" val="37195297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direct participant to age 34 to write down key learnings. </a:t>
            </a:r>
          </a:p>
        </p:txBody>
      </p:sp>
      <p:sp>
        <p:nvSpPr>
          <p:cNvPr id="4" name="Slide Number Placeholder 3"/>
          <p:cNvSpPr>
            <a:spLocks noGrp="1"/>
          </p:cNvSpPr>
          <p:nvPr>
            <p:ph type="sldNum" sz="quarter" idx="5"/>
          </p:nvPr>
        </p:nvSpPr>
        <p:spPr/>
        <p:txBody>
          <a:bodyPr/>
          <a:lstStyle/>
          <a:p>
            <a:fld id="{7749D07B-8867-F344-8655-6C046F81F197}" type="slidenum">
              <a:rPr lang="en-US" smtClean="0"/>
              <a:t>89</a:t>
            </a:fld>
            <a:endParaRPr lang="en-US" dirty="0"/>
          </a:p>
        </p:txBody>
      </p:sp>
    </p:spTree>
    <p:extLst>
      <p:ext uri="{BB962C8B-B14F-4D97-AF65-F5344CB8AC3E}">
        <p14:creationId xmlns:p14="http://schemas.microsoft.com/office/powerpoint/2010/main" val="728774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t>
            </a:r>
          </a:p>
        </p:txBody>
      </p:sp>
      <p:sp>
        <p:nvSpPr>
          <p:cNvPr id="4" name="Slide Number Placeholder 3"/>
          <p:cNvSpPr>
            <a:spLocks noGrp="1"/>
          </p:cNvSpPr>
          <p:nvPr>
            <p:ph type="sldNum" sz="quarter" idx="5"/>
          </p:nvPr>
        </p:nvSpPr>
        <p:spPr/>
        <p:txBody>
          <a:bodyPr/>
          <a:lstStyle/>
          <a:p>
            <a:fld id="{7749D07B-8867-F344-8655-6C046F81F197}" type="slidenum">
              <a:rPr lang="en-US" smtClean="0"/>
              <a:t>90</a:t>
            </a:fld>
            <a:endParaRPr lang="en-US" dirty="0"/>
          </a:p>
        </p:txBody>
      </p:sp>
    </p:spTree>
    <p:extLst>
      <p:ext uri="{BB962C8B-B14F-4D97-AF65-F5344CB8AC3E}">
        <p14:creationId xmlns:p14="http://schemas.microsoft.com/office/powerpoint/2010/main" val="9180578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Allow 2 minutes for a table discussion/ </a:t>
            </a:r>
          </a:p>
        </p:txBody>
      </p:sp>
      <p:sp>
        <p:nvSpPr>
          <p:cNvPr id="4" name="Slide Number Placeholder 3"/>
          <p:cNvSpPr>
            <a:spLocks noGrp="1"/>
          </p:cNvSpPr>
          <p:nvPr>
            <p:ph type="sldNum" sz="quarter" idx="5"/>
          </p:nvPr>
        </p:nvSpPr>
        <p:spPr/>
        <p:txBody>
          <a:bodyPr/>
          <a:lstStyle/>
          <a:p>
            <a:fld id="{7749D07B-8867-F344-8655-6C046F81F197}" type="slidenum">
              <a:rPr lang="en-US" smtClean="0"/>
              <a:t>91</a:t>
            </a:fld>
            <a:endParaRPr lang="en-US" dirty="0"/>
          </a:p>
        </p:txBody>
      </p:sp>
    </p:spTree>
    <p:extLst>
      <p:ext uri="{BB962C8B-B14F-4D97-AF65-F5344CB8AC3E}">
        <p14:creationId xmlns:p14="http://schemas.microsoft.com/office/powerpoint/2010/main" val="32261247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7749D07B-8867-F344-8655-6C046F81F197}" type="slidenum">
              <a:rPr lang="en-US" smtClean="0"/>
              <a:t>92</a:t>
            </a:fld>
            <a:endParaRPr lang="en-US" dirty="0"/>
          </a:p>
        </p:txBody>
      </p:sp>
    </p:spTree>
    <p:extLst>
      <p:ext uri="{BB962C8B-B14F-4D97-AF65-F5344CB8AC3E}">
        <p14:creationId xmlns:p14="http://schemas.microsoft.com/office/powerpoint/2010/main" val="1678418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7749D07B-8867-F344-8655-6C046F81F197}" type="slidenum">
              <a:rPr lang="en-US" smtClean="0"/>
              <a:t>8</a:t>
            </a:fld>
            <a:endParaRPr lang="en-US" dirty="0"/>
          </a:p>
        </p:txBody>
      </p:sp>
    </p:spTree>
    <p:extLst>
      <p:ext uri="{BB962C8B-B14F-4D97-AF65-F5344CB8AC3E}">
        <p14:creationId xmlns:p14="http://schemas.microsoft.com/office/powerpoint/2010/main" val="321334955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7749D07B-8867-F344-8655-6C046F81F197}" type="slidenum">
              <a:rPr lang="en-US" smtClean="0"/>
              <a:t>93</a:t>
            </a:fld>
            <a:endParaRPr lang="en-US" dirty="0"/>
          </a:p>
        </p:txBody>
      </p:sp>
    </p:spTree>
    <p:extLst>
      <p:ext uri="{BB962C8B-B14F-4D97-AF65-F5344CB8AC3E}">
        <p14:creationId xmlns:p14="http://schemas.microsoft.com/office/powerpoint/2010/main" val="284306900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7749D07B-8867-F344-8655-6C046F81F197}" type="slidenum">
              <a:rPr lang="en-US" smtClean="0"/>
              <a:t>94</a:t>
            </a:fld>
            <a:endParaRPr lang="en-US" dirty="0"/>
          </a:p>
        </p:txBody>
      </p:sp>
    </p:spTree>
    <p:extLst>
      <p:ext uri="{BB962C8B-B14F-4D97-AF65-F5344CB8AC3E}">
        <p14:creationId xmlns:p14="http://schemas.microsoft.com/office/powerpoint/2010/main" val="34042915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and allow a few minutes for pairs to practice. </a:t>
            </a:r>
          </a:p>
        </p:txBody>
      </p:sp>
      <p:sp>
        <p:nvSpPr>
          <p:cNvPr id="4" name="Slide Number Placeholder 3"/>
          <p:cNvSpPr>
            <a:spLocks noGrp="1"/>
          </p:cNvSpPr>
          <p:nvPr>
            <p:ph type="sldNum" sz="quarter" idx="5"/>
          </p:nvPr>
        </p:nvSpPr>
        <p:spPr/>
        <p:txBody>
          <a:bodyPr/>
          <a:lstStyle/>
          <a:p>
            <a:fld id="{7749D07B-8867-F344-8655-6C046F81F197}" type="slidenum">
              <a:rPr lang="en-US" smtClean="0"/>
              <a:t>95</a:t>
            </a:fld>
            <a:endParaRPr lang="en-US" dirty="0"/>
          </a:p>
        </p:txBody>
      </p:sp>
    </p:spTree>
    <p:extLst>
      <p:ext uri="{BB962C8B-B14F-4D97-AF65-F5344CB8AC3E}">
        <p14:creationId xmlns:p14="http://schemas.microsoft.com/office/powerpoint/2010/main" val="276134728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Be sure you are familiar with the Rapid Compliment Competition Throwdown. </a:t>
            </a:r>
          </a:p>
        </p:txBody>
      </p:sp>
      <p:sp>
        <p:nvSpPr>
          <p:cNvPr id="4" name="Slide Number Placeholder 3"/>
          <p:cNvSpPr>
            <a:spLocks noGrp="1"/>
          </p:cNvSpPr>
          <p:nvPr>
            <p:ph type="sldNum" sz="quarter" idx="5"/>
          </p:nvPr>
        </p:nvSpPr>
        <p:spPr/>
        <p:txBody>
          <a:bodyPr/>
          <a:lstStyle/>
          <a:p>
            <a:fld id="{7749D07B-8867-F344-8655-6C046F81F197}" type="slidenum">
              <a:rPr lang="en-US" smtClean="0"/>
              <a:t>96</a:t>
            </a:fld>
            <a:endParaRPr lang="en-US" dirty="0"/>
          </a:p>
        </p:txBody>
      </p:sp>
    </p:spTree>
    <p:extLst>
      <p:ext uri="{BB962C8B-B14F-4D97-AF65-F5344CB8AC3E}">
        <p14:creationId xmlns:p14="http://schemas.microsoft.com/office/powerpoint/2010/main" val="310381482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facilitate a short table discussion. </a:t>
            </a:r>
          </a:p>
        </p:txBody>
      </p:sp>
      <p:sp>
        <p:nvSpPr>
          <p:cNvPr id="4" name="Slide Number Placeholder 3"/>
          <p:cNvSpPr>
            <a:spLocks noGrp="1"/>
          </p:cNvSpPr>
          <p:nvPr>
            <p:ph type="sldNum" sz="quarter" idx="5"/>
          </p:nvPr>
        </p:nvSpPr>
        <p:spPr/>
        <p:txBody>
          <a:bodyPr/>
          <a:lstStyle/>
          <a:p>
            <a:fld id="{7749D07B-8867-F344-8655-6C046F81F197}" type="slidenum">
              <a:rPr lang="en-US" smtClean="0"/>
              <a:t>97</a:t>
            </a:fld>
            <a:endParaRPr lang="en-US" dirty="0"/>
          </a:p>
        </p:txBody>
      </p:sp>
    </p:spTree>
    <p:extLst>
      <p:ext uri="{BB962C8B-B14F-4D97-AF65-F5344CB8AC3E}">
        <p14:creationId xmlns:p14="http://schemas.microsoft.com/office/powerpoint/2010/main" val="301941275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7749D07B-8867-F344-8655-6C046F81F197}" type="slidenum">
              <a:rPr lang="en-US" smtClean="0"/>
              <a:t>98</a:t>
            </a:fld>
            <a:endParaRPr lang="en-US" dirty="0"/>
          </a:p>
        </p:txBody>
      </p:sp>
    </p:spTree>
    <p:extLst>
      <p:ext uri="{BB962C8B-B14F-4D97-AF65-F5344CB8AC3E}">
        <p14:creationId xmlns:p14="http://schemas.microsoft.com/office/powerpoint/2010/main" val="414115822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facilitate a short conversation. </a:t>
            </a:r>
          </a:p>
        </p:txBody>
      </p:sp>
      <p:sp>
        <p:nvSpPr>
          <p:cNvPr id="4" name="Slide Number Placeholder 3"/>
          <p:cNvSpPr>
            <a:spLocks noGrp="1"/>
          </p:cNvSpPr>
          <p:nvPr>
            <p:ph type="sldNum" sz="quarter" idx="5"/>
          </p:nvPr>
        </p:nvSpPr>
        <p:spPr/>
        <p:txBody>
          <a:bodyPr/>
          <a:lstStyle/>
          <a:p>
            <a:fld id="{7749D07B-8867-F344-8655-6C046F81F197}" type="slidenum">
              <a:rPr lang="en-US" smtClean="0"/>
              <a:t>99</a:t>
            </a:fld>
            <a:endParaRPr lang="en-US" dirty="0"/>
          </a:p>
        </p:txBody>
      </p:sp>
    </p:spTree>
    <p:extLst>
      <p:ext uri="{BB962C8B-B14F-4D97-AF65-F5344CB8AC3E}">
        <p14:creationId xmlns:p14="http://schemas.microsoft.com/office/powerpoint/2010/main" val="390799194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Rad the slide. Explore the roadmap. </a:t>
            </a:r>
          </a:p>
        </p:txBody>
      </p:sp>
      <p:sp>
        <p:nvSpPr>
          <p:cNvPr id="4" name="Slide Number Placeholder 3"/>
          <p:cNvSpPr>
            <a:spLocks noGrp="1"/>
          </p:cNvSpPr>
          <p:nvPr>
            <p:ph type="sldNum" sz="quarter" idx="5"/>
          </p:nvPr>
        </p:nvSpPr>
        <p:spPr/>
        <p:txBody>
          <a:bodyPr/>
          <a:lstStyle/>
          <a:p>
            <a:fld id="{7749D07B-8867-F344-8655-6C046F81F197}" type="slidenum">
              <a:rPr lang="en-US" smtClean="0"/>
              <a:t>100</a:t>
            </a:fld>
            <a:endParaRPr lang="en-US" dirty="0"/>
          </a:p>
        </p:txBody>
      </p:sp>
    </p:spTree>
    <p:extLst>
      <p:ext uri="{BB962C8B-B14F-4D97-AF65-F5344CB8AC3E}">
        <p14:creationId xmlns:p14="http://schemas.microsoft.com/office/powerpoint/2010/main" val="310803877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t>
            </a:r>
          </a:p>
        </p:txBody>
      </p:sp>
      <p:sp>
        <p:nvSpPr>
          <p:cNvPr id="4" name="Slide Number Placeholder 3"/>
          <p:cNvSpPr>
            <a:spLocks noGrp="1"/>
          </p:cNvSpPr>
          <p:nvPr>
            <p:ph type="sldNum" sz="quarter" idx="5"/>
          </p:nvPr>
        </p:nvSpPr>
        <p:spPr/>
        <p:txBody>
          <a:bodyPr/>
          <a:lstStyle/>
          <a:p>
            <a:fld id="{7749D07B-8867-F344-8655-6C046F81F197}" type="slidenum">
              <a:rPr lang="en-US" smtClean="0"/>
              <a:t>101</a:t>
            </a:fld>
            <a:endParaRPr lang="en-US" dirty="0"/>
          </a:p>
        </p:txBody>
      </p:sp>
    </p:spTree>
    <p:extLst>
      <p:ext uri="{BB962C8B-B14F-4D97-AF65-F5344CB8AC3E}">
        <p14:creationId xmlns:p14="http://schemas.microsoft.com/office/powerpoint/2010/main" val="305805437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t>
            </a:r>
          </a:p>
        </p:txBody>
      </p:sp>
      <p:sp>
        <p:nvSpPr>
          <p:cNvPr id="4" name="Slide Number Placeholder 3"/>
          <p:cNvSpPr>
            <a:spLocks noGrp="1"/>
          </p:cNvSpPr>
          <p:nvPr>
            <p:ph type="sldNum" sz="quarter" idx="5"/>
          </p:nvPr>
        </p:nvSpPr>
        <p:spPr/>
        <p:txBody>
          <a:bodyPr/>
          <a:lstStyle/>
          <a:p>
            <a:fld id="{7749D07B-8867-F344-8655-6C046F81F197}" type="slidenum">
              <a:rPr lang="en-US" smtClean="0"/>
              <a:t>104</a:t>
            </a:fld>
            <a:endParaRPr lang="en-US" dirty="0"/>
          </a:p>
        </p:txBody>
      </p:sp>
    </p:spTree>
    <p:extLst>
      <p:ext uri="{BB962C8B-B14F-4D97-AF65-F5344CB8AC3E}">
        <p14:creationId xmlns:p14="http://schemas.microsoft.com/office/powerpoint/2010/main" val="4241632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7749D07B-8867-F344-8655-6C046F81F197}" type="slidenum">
              <a:rPr lang="en-US" smtClean="0"/>
              <a:t>9</a:t>
            </a:fld>
            <a:endParaRPr lang="en-US" dirty="0"/>
          </a:p>
        </p:txBody>
      </p:sp>
    </p:spTree>
    <p:extLst>
      <p:ext uri="{BB962C8B-B14F-4D97-AF65-F5344CB8AC3E}">
        <p14:creationId xmlns:p14="http://schemas.microsoft.com/office/powerpoint/2010/main" val="251317405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7749D07B-8867-F344-8655-6C046F81F197}" type="slidenum">
              <a:rPr lang="en-US" smtClean="0"/>
              <a:t>105</a:t>
            </a:fld>
            <a:endParaRPr lang="en-US" dirty="0"/>
          </a:p>
        </p:txBody>
      </p:sp>
    </p:spTree>
    <p:extLst>
      <p:ext uri="{BB962C8B-B14F-4D97-AF65-F5344CB8AC3E}">
        <p14:creationId xmlns:p14="http://schemas.microsoft.com/office/powerpoint/2010/main" val="260313300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t>
            </a:r>
          </a:p>
        </p:txBody>
      </p:sp>
      <p:sp>
        <p:nvSpPr>
          <p:cNvPr id="4" name="Slide Number Placeholder 3"/>
          <p:cNvSpPr>
            <a:spLocks noGrp="1"/>
          </p:cNvSpPr>
          <p:nvPr>
            <p:ph type="sldNum" sz="quarter" idx="5"/>
          </p:nvPr>
        </p:nvSpPr>
        <p:spPr/>
        <p:txBody>
          <a:bodyPr/>
          <a:lstStyle/>
          <a:p>
            <a:fld id="{7749D07B-8867-F344-8655-6C046F81F197}" type="slidenum">
              <a:rPr lang="en-US" smtClean="0"/>
              <a:t>106</a:t>
            </a:fld>
            <a:endParaRPr lang="en-US" dirty="0"/>
          </a:p>
        </p:txBody>
      </p:sp>
    </p:spTree>
    <p:extLst>
      <p:ext uri="{BB962C8B-B14F-4D97-AF65-F5344CB8AC3E}">
        <p14:creationId xmlns:p14="http://schemas.microsoft.com/office/powerpoint/2010/main" val="231838176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the slide with heightened emotion. </a:t>
            </a:r>
          </a:p>
          <a:p>
            <a:endParaRPr lang="en-US" dirty="0"/>
          </a:p>
        </p:txBody>
      </p:sp>
      <p:sp>
        <p:nvSpPr>
          <p:cNvPr id="4" name="Slide Number Placeholder 3"/>
          <p:cNvSpPr>
            <a:spLocks noGrp="1"/>
          </p:cNvSpPr>
          <p:nvPr>
            <p:ph type="sldNum" sz="quarter" idx="5"/>
          </p:nvPr>
        </p:nvSpPr>
        <p:spPr/>
        <p:txBody>
          <a:bodyPr/>
          <a:lstStyle/>
          <a:p>
            <a:fld id="{7749D07B-8867-F344-8655-6C046F81F197}" type="slidenum">
              <a:rPr lang="en-US" smtClean="0"/>
              <a:t>107</a:t>
            </a:fld>
            <a:endParaRPr lang="en-US" dirty="0"/>
          </a:p>
        </p:txBody>
      </p:sp>
    </p:spTree>
    <p:extLst>
      <p:ext uri="{BB962C8B-B14F-4D97-AF65-F5344CB8AC3E}">
        <p14:creationId xmlns:p14="http://schemas.microsoft.com/office/powerpoint/2010/main" val="137711313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The correct answer is a. </a:t>
            </a:r>
          </a:p>
        </p:txBody>
      </p:sp>
      <p:sp>
        <p:nvSpPr>
          <p:cNvPr id="4" name="Slide Number Placeholder 3"/>
          <p:cNvSpPr>
            <a:spLocks noGrp="1"/>
          </p:cNvSpPr>
          <p:nvPr>
            <p:ph type="sldNum" sz="quarter" idx="5"/>
          </p:nvPr>
        </p:nvSpPr>
        <p:spPr/>
        <p:txBody>
          <a:bodyPr/>
          <a:lstStyle/>
          <a:p>
            <a:fld id="{7749D07B-8867-F344-8655-6C046F81F197}" type="slidenum">
              <a:rPr lang="en-US" smtClean="0"/>
              <a:t>108</a:t>
            </a:fld>
            <a:endParaRPr lang="en-US" dirty="0"/>
          </a:p>
        </p:txBody>
      </p:sp>
    </p:spTree>
    <p:extLst>
      <p:ext uri="{BB962C8B-B14F-4D97-AF65-F5344CB8AC3E}">
        <p14:creationId xmlns:p14="http://schemas.microsoft.com/office/powerpoint/2010/main" val="134353634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The correct answer is a. </a:t>
            </a:r>
          </a:p>
        </p:txBody>
      </p:sp>
      <p:sp>
        <p:nvSpPr>
          <p:cNvPr id="4" name="Slide Number Placeholder 3"/>
          <p:cNvSpPr>
            <a:spLocks noGrp="1"/>
          </p:cNvSpPr>
          <p:nvPr>
            <p:ph type="sldNum" sz="quarter" idx="5"/>
          </p:nvPr>
        </p:nvSpPr>
        <p:spPr/>
        <p:txBody>
          <a:bodyPr/>
          <a:lstStyle/>
          <a:p>
            <a:fld id="{7749D07B-8867-F344-8655-6C046F81F197}" type="slidenum">
              <a:rPr lang="en-US" smtClean="0"/>
              <a:t>110</a:t>
            </a:fld>
            <a:endParaRPr lang="en-US" dirty="0"/>
          </a:p>
        </p:txBody>
      </p:sp>
    </p:spTree>
    <p:extLst>
      <p:ext uri="{BB962C8B-B14F-4D97-AF65-F5344CB8AC3E}">
        <p14:creationId xmlns:p14="http://schemas.microsoft.com/office/powerpoint/2010/main" val="373953932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The correct answer is b. </a:t>
            </a:r>
          </a:p>
        </p:txBody>
      </p:sp>
      <p:sp>
        <p:nvSpPr>
          <p:cNvPr id="4" name="Slide Number Placeholder 3"/>
          <p:cNvSpPr>
            <a:spLocks noGrp="1"/>
          </p:cNvSpPr>
          <p:nvPr>
            <p:ph type="sldNum" sz="quarter" idx="5"/>
          </p:nvPr>
        </p:nvSpPr>
        <p:spPr/>
        <p:txBody>
          <a:bodyPr/>
          <a:lstStyle/>
          <a:p>
            <a:fld id="{7749D07B-8867-F344-8655-6C046F81F197}" type="slidenum">
              <a:rPr lang="en-US" smtClean="0"/>
              <a:t>112</a:t>
            </a:fld>
            <a:endParaRPr lang="en-US" dirty="0"/>
          </a:p>
        </p:txBody>
      </p:sp>
    </p:spTree>
    <p:extLst>
      <p:ext uri="{BB962C8B-B14F-4D97-AF65-F5344CB8AC3E}">
        <p14:creationId xmlns:p14="http://schemas.microsoft.com/office/powerpoint/2010/main" val="257323993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The correct answer is a. </a:t>
            </a:r>
          </a:p>
        </p:txBody>
      </p:sp>
      <p:sp>
        <p:nvSpPr>
          <p:cNvPr id="4" name="Slide Number Placeholder 3"/>
          <p:cNvSpPr>
            <a:spLocks noGrp="1"/>
          </p:cNvSpPr>
          <p:nvPr>
            <p:ph type="sldNum" sz="quarter" idx="5"/>
          </p:nvPr>
        </p:nvSpPr>
        <p:spPr/>
        <p:txBody>
          <a:bodyPr/>
          <a:lstStyle/>
          <a:p>
            <a:fld id="{7749D07B-8867-F344-8655-6C046F81F197}" type="slidenum">
              <a:rPr lang="en-US" smtClean="0"/>
              <a:t>114</a:t>
            </a:fld>
            <a:endParaRPr lang="en-US" dirty="0"/>
          </a:p>
        </p:txBody>
      </p:sp>
    </p:spTree>
    <p:extLst>
      <p:ext uri="{BB962C8B-B14F-4D97-AF65-F5344CB8AC3E}">
        <p14:creationId xmlns:p14="http://schemas.microsoft.com/office/powerpoint/2010/main" val="194685459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The correct answer is a. </a:t>
            </a:r>
          </a:p>
        </p:txBody>
      </p:sp>
      <p:sp>
        <p:nvSpPr>
          <p:cNvPr id="4" name="Slide Number Placeholder 3"/>
          <p:cNvSpPr>
            <a:spLocks noGrp="1"/>
          </p:cNvSpPr>
          <p:nvPr>
            <p:ph type="sldNum" sz="quarter" idx="5"/>
          </p:nvPr>
        </p:nvSpPr>
        <p:spPr/>
        <p:txBody>
          <a:bodyPr/>
          <a:lstStyle/>
          <a:p>
            <a:fld id="{7749D07B-8867-F344-8655-6C046F81F197}" type="slidenum">
              <a:rPr lang="en-US" smtClean="0"/>
              <a:t>116</a:t>
            </a:fld>
            <a:endParaRPr lang="en-US" dirty="0"/>
          </a:p>
        </p:txBody>
      </p:sp>
    </p:spTree>
    <p:extLst>
      <p:ext uri="{BB962C8B-B14F-4D97-AF65-F5344CB8AC3E}">
        <p14:creationId xmlns:p14="http://schemas.microsoft.com/office/powerpoint/2010/main" val="153658452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and be familiar with the activity. </a:t>
            </a:r>
          </a:p>
        </p:txBody>
      </p:sp>
      <p:sp>
        <p:nvSpPr>
          <p:cNvPr id="4" name="Slide Number Placeholder 3"/>
          <p:cNvSpPr>
            <a:spLocks noGrp="1"/>
          </p:cNvSpPr>
          <p:nvPr>
            <p:ph type="sldNum" sz="quarter" idx="5"/>
          </p:nvPr>
        </p:nvSpPr>
        <p:spPr/>
        <p:txBody>
          <a:bodyPr/>
          <a:lstStyle/>
          <a:p>
            <a:fld id="{7749D07B-8867-F344-8655-6C046F81F197}" type="slidenum">
              <a:rPr lang="en-US" smtClean="0"/>
              <a:t>119</a:t>
            </a:fld>
            <a:endParaRPr lang="en-US" dirty="0"/>
          </a:p>
        </p:txBody>
      </p:sp>
    </p:spTree>
    <p:extLst>
      <p:ext uri="{BB962C8B-B14F-4D97-AF65-F5344CB8AC3E}">
        <p14:creationId xmlns:p14="http://schemas.microsoft.com/office/powerpoint/2010/main" val="89217202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Be certain to be familiar with the game before facilitating it. </a:t>
            </a:r>
          </a:p>
        </p:txBody>
      </p:sp>
      <p:sp>
        <p:nvSpPr>
          <p:cNvPr id="4" name="Slide Number Placeholder 3"/>
          <p:cNvSpPr>
            <a:spLocks noGrp="1"/>
          </p:cNvSpPr>
          <p:nvPr>
            <p:ph type="sldNum" sz="quarter" idx="5"/>
          </p:nvPr>
        </p:nvSpPr>
        <p:spPr/>
        <p:txBody>
          <a:bodyPr/>
          <a:lstStyle/>
          <a:p>
            <a:fld id="{7749D07B-8867-F344-8655-6C046F81F197}" type="slidenum">
              <a:rPr lang="en-US" smtClean="0"/>
              <a:t>120</a:t>
            </a:fld>
            <a:endParaRPr lang="en-US" dirty="0"/>
          </a:p>
        </p:txBody>
      </p:sp>
    </p:spTree>
    <p:extLst>
      <p:ext uri="{BB962C8B-B14F-4D97-AF65-F5344CB8AC3E}">
        <p14:creationId xmlns:p14="http://schemas.microsoft.com/office/powerpoint/2010/main" val="463235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E002BBC-8D09-9B4F-BA57-34B33B3969D2}"/>
              </a:ext>
            </a:extLst>
          </p:cNvPr>
          <p:cNvPicPr>
            <a:picLocks noChangeAspect="1"/>
          </p:cNvPicPr>
          <p:nvPr userDrawn="1"/>
        </p:nvPicPr>
        <p:blipFill>
          <a:blip r:embed="rId2"/>
          <a:stretch>
            <a:fillRect/>
          </a:stretch>
        </p:blipFill>
        <p:spPr>
          <a:xfrm>
            <a:off x="0" y="4305913"/>
            <a:ext cx="12192000" cy="1803400"/>
          </a:xfrm>
          <a:prstGeom prst="rect">
            <a:avLst/>
          </a:prstGeom>
        </p:spPr>
      </p:pic>
      <p:sp>
        <p:nvSpPr>
          <p:cNvPr id="14" name="Title 1">
            <a:extLst>
              <a:ext uri="{FF2B5EF4-FFF2-40B4-BE49-F238E27FC236}">
                <a16:creationId xmlns:a16="http://schemas.microsoft.com/office/drawing/2014/main" id="{95036F74-D088-CD43-8AE3-21C57E846202}"/>
              </a:ext>
            </a:extLst>
          </p:cNvPr>
          <p:cNvSpPr>
            <a:spLocks noGrp="1"/>
          </p:cNvSpPr>
          <p:nvPr>
            <p:ph type="title"/>
          </p:nvPr>
        </p:nvSpPr>
        <p:spPr>
          <a:xfrm>
            <a:off x="390203" y="5003496"/>
            <a:ext cx="11206638" cy="612907"/>
          </a:xfrm>
        </p:spPr>
        <p:txBody>
          <a:bodyPr anchor="t">
            <a:normAutofit/>
          </a:bodyPr>
          <a:lstStyle>
            <a:lvl1pPr>
              <a:defRPr sz="3600">
                <a:solidFill>
                  <a:schemeClr val="bg1">
                    <a:lumMod val="9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Click to edit Master title style</a:t>
            </a:r>
          </a:p>
        </p:txBody>
      </p:sp>
      <p:pic>
        <p:nvPicPr>
          <p:cNvPr id="16" name="Picture 15">
            <a:extLst>
              <a:ext uri="{FF2B5EF4-FFF2-40B4-BE49-F238E27FC236}">
                <a16:creationId xmlns:a16="http://schemas.microsoft.com/office/drawing/2014/main" id="{142B4DBA-5ABB-C749-9DB0-1CC86B400C44}"/>
              </a:ext>
            </a:extLst>
          </p:cNvPr>
          <p:cNvPicPr>
            <a:picLocks noChangeAspect="1"/>
          </p:cNvPicPr>
          <p:nvPr userDrawn="1"/>
        </p:nvPicPr>
        <p:blipFill>
          <a:blip r:embed="rId3"/>
          <a:stretch>
            <a:fillRect/>
          </a:stretch>
        </p:blipFill>
        <p:spPr>
          <a:xfrm>
            <a:off x="518959" y="6352624"/>
            <a:ext cx="3906285" cy="129401"/>
          </a:xfrm>
          <a:prstGeom prst="rect">
            <a:avLst/>
          </a:prstGeom>
        </p:spPr>
      </p:pic>
      <p:pic>
        <p:nvPicPr>
          <p:cNvPr id="13" name="Picture 12" descr="Logo, company name&#10;&#10;Description automatically generated">
            <a:extLst>
              <a:ext uri="{FF2B5EF4-FFF2-40B4-BE49-F238E27FC236}">
                <a16:creationId xmlns:a16="http://schemas.microsoft.com/office/drawing/2014/main" id="{7005057E-38DF-9F4C-8058-9AC2E21D6DFD}"/>
              </a:ext>
            </a:extLst>
          </p:cNvPr>
          <p:cNvPicPr>
            <a:picLocks noChangeAspect="1"/>
          </p:cNvPicPr>
          <p:nvPr userDrawn="1"/>
        </p:nvPicPr>
        <p:blipFill>
          <a:blip r:embed="rId4"/>
          <a:stretch>
            <a:fillRect/>
          </a:stretch>
        </p:blipFill>
        <p:spPr>
          <a:xfrm>
            <a:off x="9859619" y="6015296"/>
            <a:ext cx="1813422" cy="614549"/>
          </a:xfrm>
          <a:prstGeom prst="rect">
            <a:avLst/>
          </a:prstGeom>
        </p:spPr>
      </p:pic>
      <p:grpSp>
        <p:nvGrpSpPr>
          <p:cNvPr id="6" name="Group 5">
            <a:extLst>
              <a:ext uri="{FF2B5EF4-FFF2-40B4-BE49-F238E27FC236}">
                <a16:creationId xmlns:a16="http://schemas.microsoft.com/office/drawing/2014/main" id="{EDE9A989-E4C2-D340-8911-72395BB98A3A}"/>
              </a:ext>
            </a:extLst>
          </p:cNvPr>
          <p:cNvGrpSpPr/>
          <p:nvPr userDrawn="1"/>
        </p:nvGrpSpPr>
        <p:grpSpPr>
          <a:xfrm>
            <a:off x="-523329" y="1213723"/>
            <a:ext cx="13500105" cy="3460782"/>
            <a:chOff x="-485229" y="1350996"/>
            <a:chExt cx="14144874" cy="3626070"/>
          </a:xfrm>
        </p:grpSpPr>
        <p:pic>
          <p:nvPicPr>
            <p:cNvPr id="11" name="Picture 10">
              <a:extLst>
                <a:ext uri="{FF2B5EF4-FFF2-40B4-BE49-F238E27FC236}">
                  <a16:creationId xmlns:a16="http://schemas.microsoft.com/office/drawing/2014/main" id="{CC7DE24E-6386-A146-8BC9-0FB6C397DEDE}"/>
                </a:ext>
              </a:extLst>
            </p:cNvPr>
            <p:cNvPicPr>
              <a:picLocks noChangeAspect="1"/>
            </p:cNvPicPr>
            <p:nvPr userDrawn="1"/>
          </p:nvPicPr>
          <p:blipFill rotWithShape="1">
            <a:blip r:embed="rId5"/>
            <a:srcRect l="60983" t="54481" r="-1813" b="30417"/>
            <a:stretch/>
          </p:blipFill>
          <p:spPr>
            <a:xfrm>
              <a:off x="9398282" y="3131331"/>
              <a:ext cx="4261363" cy="1845735"/>
            </a:xfrm>
            <a:prstGeom prst="rect">
              <a:avLst/>
            </a:prstGeom>
          </p:spPr>
        </p:pic>
        <p:pic>
          <p:nvPicPr>
            <p:cNvPr id="10" name="Picture 9">
              <a:extLst>
                <a:ext uri="{FF2B5EF4-FFF2-40B4-BE49-F238E27FC236}">
                  <a16:creationId xmlns:a16="http://schemas.microsoft.com/office/drawing/2014/main" id="{C2E119AA-66D2-7544-8B51-1752D1B569A6}"/>
                </a:ext>
              </a:extLst>
            </p:cNvPr>
            <p:cNvPicPr>
              <a:picLocks noChangeAspect="1"/>
            </p:cNvPicPr>
            <p:nvPr userDrawn="1"/>
          </p:nvPicPr>
          <p:blipFill rotWithShape="1">
            <a:blip r:embed="rId5"/>
            <a:srcRect t="54481" r="59170" b="30417"/>
            <a:stretch/>
          </p:blipFill>
          <p:spPr>
            <a:xfrm>
              <a:off x="8797739" y="1350996"/>
              <a:ext cx="4261363" cy="1845735"/>
            </a:xfrm>
            <a:prstGeom prst="rect">
              <a:avLst/>
            </a:prstGeom>
          </p:spPr>
        </p:pic>
        <p:pic>
          <p:nvPicPr>
            <p:cNvPr id="9" name="Picture 8">
              <a:extLst>
                <a:ext uri="{FF2B5EF4-FFF2-40B4-BE49-F238E27FC236}">
                  <a16:creationId xmlns:a16="http://schemas.microsoft.com/office/drawing/2014/main" id="{1F5C7343-D1FD-D34A-BA11-4EABB6D9AA1F}"/>
                </a:ext>
              </a:extLst>
            </p:cNvPr>
            <p:cNvPicPr>
              <a:picLocks noChangeAspect="1"/>
            </p:cNvPicPr>
            <p:nvPr userDrawn="1"/>
          </p:nvPicPr>
          <p:blipFill rotWithShape="1">
            <a:blip r:embed="rId5"/>
            <a:srcRect t="25208" b="45443"/>
            <a:stretch/>
          </p:blipFill>
          <p:spPr>
            <a:xfrm>
              <a:off x="-485229" y="1383696"/>
              <a:ext cx="10436755" cy="3587066"/>
            </a:xfrm>
            <a:prstGeom prst="rect">
              <a:avLst/>
            </a:prstGeom>
          </p:spPr>
        </p:pic>
      </p:grpSp>
      <p:pic>
        <p:nvPicPr>
          <p:cNvPr id="22" name="Picture 21">
            <a:extLst>
              <a:ext uri="{FF2B5EF4-FFF2-40B4-BE49-F238E27FC236}">
                <a16:creationId xmlns:a16="http://schemas.microsoft.com/office/drawing/2014/main" id="{391BFD89-66EA-204F-9AA5-93868916EA17}"/>
              </a:ext>
            </a:extLst>
          </p:cNvPr>
          <p:cNvPicPr>
            <a:picLocks noChangeAspect="1"/>
          </p:cNvPicPr>
          <p:nvPr userDrawn="1"/>
        </p:nvPicPr>
        <p:blipFill>
          <a:blip r:embed="rId6"/>
          <a:stretch>
            <a:fillRect/>
          </a:stretch>
        </p:blipFill>
        <p:spPr>
          <a:xfrm>
            <a:off x="0" y="0"/>
            <a:ext cx="12192000" cy="1244932"/>
          </a:xfrm>
          <a:prstGeom prst="rect">
            <a:avLst/>
          </a:prstGeom>
        </p:spPr>
      </p:pic>
      <p:pic>
        <p:nvPicPr>
          <p:cNvPr id="23" name="Picture 22">
            <a:extLst>
              <a:ext uri="{FF2B5EF4-FFF2-40B4-BE49-F238E27FC236}">
                <a16:creationId xmlns:a16="http://schemas.microsoft.com/office/drawing/2014/main" id="{284B17D9-2A82-2745-B20F-434AB70BB005}"/>
              </a:ext>
            </a:extLst>
          </p:cNvPr>
          <p:cNvPicPr>
            <a:picLocks noChangeAspect="1"/>
          </p:cNvPicPr>
          <p:nvPr userDrawn="1"/>
        </p:nvPicPr>
        <p:blipFill>
          <a:blip r:embed="rId7"/>
          <a:stretch>
            <a:fillRect/>
          </a:stretch>
        </p:blipFill>
        <p:spPr>
          <a:xfrm>
            <a:off x="390202" y="308016"/>
            <a:ext cx="3445197" cy="850666"/>
          </a:xfrm>
          <a:prstGeom prst="rect">
            <a:avLst/>
          </a:prstGeom>
        </p:spPr>
      </p:pic>
    </p:spTree>
    <p:extLst>
      <p:ext uri="{BB962C8B-B14F-4D97-AF65-F5344CB8AC3E}">
        <p14:creationId xmlns:p14="http://schemas.microsoft.com/office/powerpoint/2010/main" val="473217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2533B1C-DD0B-CD48-AAA2-0FF0FF470EB7}"/>
              </a:ext>
            </a:extLst>
          </p:cNvPr>
          <p:cNvSpPr/>
          <p:nvPr userDrawn="1"/>
        </p:nvSpPr>
        <p:spPr>
          <a:xfrm>
            <a:off x="0" y="1606731"/>
            <a:ext cx="12192000" cy="3922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DBDA003-08E0-3047-9A34-F1D00F1FB7F9}"/>
              </a:ext>
            </a:extLst>
          </p:cNvPr>
          <p:cNvSpPr/>
          <p:nvPr userDrawn="1"/>
        </p:nvSpPr>
        <p:spPr>
          <a:xfrm>
            <a:off x="9644364" y="6476404"/>
            <a:ext cx="2205412" cy="215444"/>
          </a:xfrm>
          <a:prstGeom prst="rect">
            <a:avLst/>
          </a:prstGeom>
        </p:spPr>
        <p:txBody>
          <a:bodyPr wrap="none">
            <a:spAutoFit/>
          </a:bodyPr>
          <a:lstStyle/>
          <a:p>
            <a:r>
              <a:rPr lang="en-US" sz="800" i="1" spc="10" dirty="0">
                <a:solidFill>
                  <a:schemeClr val="bg1">
                    <a:lumMod val="75000"/>
                  </a:schemeClr>
                </a:solidFill>
                <a:latin typeface="Arial" panose="020B0604020202020204" pitchFamily="34" charset="0"/>
                <a:ea typeface="Calibri" panose="020F0502020204030204" pitchFamily="34" charset="0"/>
              </a:rPr>
              <a:t>© 2020 Dr. Susan Cain. All rights reserved</a:t>
            </a:r>
            <a:r>
              <a:rPr lang="en-US" sz="800" dirty="0">
                <a:solidFill>
                  <a:schemeClr val="bg1">
                    <a:lumMod val="75000"/>
                  </a:schemeClr>
                </a:solidFill>
                <a:effectLst/>
              </a:rPr>
              <a:t> </a:t>
            </a:r>
            <a:endParaRPr lang="en-US" sz="800" dirty="0">
              <a:solidFill>
                <a:schemeClr val="bg1">
                  <a:lumMod val="75000"/>
                </a:schemeClr>
              </a:solidFill>
            </a:endParaRPr>
          </a:p>
        </p:txBody>
      </p:sp>
      <p:pic>
        <p:nvPicPr>
          <p:cNvPr id="2" name="Picture 1">
            <a:extLst>
              <a:ext uri="{FF2B5EF4-FFF2-40B4-BE49-F238E27FC236}">
                <a16:creationId xmlns:a16="http://schemas.microsoft.com/office/drawing/2014/main" id="{4BDAC2BF-0D4B-1A4A-9D4A-3610BD1798AF}"/>
              </a:ext>
            </a:extLst>
          </p:cNvPr>
          <p:cNvPicPr>
            <a:picLocks noChangeAspect="1"/>
          </p:cNvPicPr>
          <p:nvPr userDrawn="1"/>
        </p:nvPicPr>
        <p:blipFill>
          <a:blip r:embed="rId2"/>
          <a:stretch>
            <a:fillRect/>
          </a:stretch>
        </p:blipFill>
        <p:spPr>
          <a:xfrm>
            <a:off x="466403" y="5675586"/>
            <a:ext cx="4091430" cy="1009434"/>
          </a:xfrm>
          <a:prstGeom prst="rect">
            <a:avLst/>
          </a:prstGeom>
        </p:spPr>
      </p:pic>
      <p:sp>
        <p:nvSpPr>
          <p:cNvPr id="10" name="Title 1">
            <a:extLst>
              <a:ext uri="{FF2B5EF4-FFF2-40B4-BE49-F238E27FC236}">
                <a16:creationId xmlns:a16="http://schemas.microsoft.com/office/drawing/2014/main" id="{42899B2C-6D4D-F946-B6B4-04C3CF4B7A20}"/>
              </a:ext>
            </a:extLst>
          </p:cNvPr>
          <p:cNvSpPr>
            <a:spLocks noGrp="1"/>
          </p:cNvSpPr>
          <p:nvPr>
            <p:ph type="title"/>
          </p:nvPr>
        </p:nvSpPr>
        <p:spPr>
          <a:xfrm>
            <a:off x="466403" y="964502"/>
            <a:ext cx="9304614" cy="642229"/>
          </a:xfrm>
        </p:spPr>
        <p:txBody>
          <a:bodyPr anchor="t">
            <a:noAutofit/>
          </a:bodyPr>
          <a:lstStyle>
            <a:lvl1pPr>
              <a:defRPr sz="40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D719D1D4-9F7F-1F45-8E52-F62F117DBD1F}"/>
              </a:ext>
            </a:extLst>
          </p:cNvPr>
          <p:cNvSpPr>
            <a:spLocks noGrp="1"/>
          </p:cNvSpPr>
          <p:nvPr>
            <p:ph idx="1"/>
          </p:nvPr>
        </p:nvSpPr>
        <p:spPr>
          <a:xfrm>
            <a:off x="466403" y="1825625"/>
            <a:ext cx="11259194" cy="3425644"/>
          </a:xfrm>
        </p:spPr>
        <p:txBody>
          <a:bodyPr/>
          <a:lstStyle>
            <a:lvl1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1A6CEB79-DAF3-524E-AFEE-AC4ACFD0EE0B}"/>
              </a:ext>
            </a:extLst>
          </p:cNvPr>
          <p:cNvPicPr>
            <a:picLocks noChangeAspect="1"/>
          </p:cNvPicPr>
          <p:nvPr userDrawn="1"/>
        </p:nvPicPr>
        <p:blipFill>
          <a:blip r:embed="rId3"/>
          <a:stretch>
            <a:fillRect/>
          </a:stretch>
        </p:blipFill>
        <p:spPr>
          <a:xfrm>
            <a:off x="7817874" y="6351213"/>
            <a:ext cx="3906285" cy="129401"/>
          </a:xfrm>
          <a:prstGeom prst="rect">
            <a:avLst/>
          </a:prstGeom>
        </p:spPr>
      </p:pic>
      <p:pic>
        <p:nvPicPr>
          <p:cNvPr id="8" name="Picture 7" descr="Logo, company name&#10;&#10;Description automatically generated">
            <a:extLst>
              <a:ext uri="{FF2B5EF4-FFF2-40B4-BE49-F238E27FC236}">
                <a16:creationId xmlns:a16="http://schemas.microsoft.com/office/drawing/2014/main" id="{0B33AB7C-533C-C542-B1FA-46208CF9ABB1}"/>
              </a:ext>
            </a:extLst>
          </p:cNvPr>
          <p:cNvPicPr>
            <a:picLocks noChangeAspect="1"/>
          </p:cNvPicPr>
          <p:nvPr userDrawn="1"/>
        </p:nvPicPr>
        <p:blipFill>
          <a:blip r:embed="rId4"/>
          <a:stretch>
            <a:fillRect/>
          </a:stretch>
        </p:blipFill>
        <p:spPr>
          <a:xfrm>
            <a:off x="9923627" y="349954"/>
            <a:ext cx="1813422" cy="614549"/>
          </a:xfrm>
          <a:prstGeom prst="rect">
            <a:avLst/>
          </a:prstGeom>
        </p:spPr>
      </p:pic>
    </p:spTree>
    <p:extLst>
      <p:ext uri="{BB962C8B-B14F-4D97-AF65-F5344CB8AC3E}">
        <p14:creationId xmlns:p14="http://schemas.microsoft.com/office/powerpoint/2010/main" val="1514433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CEFC9-6401-4F45-95CB-A7EEE1AC14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AE856D-0955-BA4F-967E-1FA0B91056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3477A-A79B-744F-A58D-A3B10DFA9551}"/>
              </a:ext>
            </a:extLst>
          </p:cNvPr>
          <p:cNvSpPr>
            <a:spLocks noGrp="1"/>
          </p:cNvSpPr>
          <p:nvPr>
            <p:ph type="dt" sz="half" idx="10"/>
          </p:nvPr>
        </p:nvSpPr>
        <p:spPr/>
        <p:txBody>
          <a:bodyPr/>
          <a:lstStyle/>
          <a:p>
            <a:fld id="{38587536-26B1-D341-AAAE-68C4E34D78CB}" type="datetimeFigureOut">
              <a:rPr lang="en-US" smtClean="0"/>
              <a:t>3/6/22</a:t>
            </a:fld>
            <a:endParaRPr lang="en-US" dirty="0"/>
          </a:p>
        </p:txBody>
      </p:sp>
      <p:sp>
        <p:nvSpPr>
          <p:cNvPr id="5" name="Footer Placeholder 4">
            <a:extLst>
              <a:ext uri="{FF2B5EF4-FFF2-40B4-BE49-F238E27FC236}">
                <a16:creationId xmlns:a16="http://schemas.microsoft.com/office/drawing/2014/main" id="{D198D54B-92BC-154B-8E2A-2C5D430695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71CCF00-654C-8B46-9245-47FFB068AA57}"/>
              </a:ext>
            </a:extLst>
          </p:cNvPr>
          <p:cNvSpPr>
            <a:spLocks noGrp="1"/>
          </p:cNvSpPr>
          <p:nvPr>
            <p:ph type="sldNum" sz="quarter" idx="12"/>
          </p:nvPr>
        </p:nvSpPr>
        <p:spPr/>
        <p:txBody>
          <a:bodyPr/>
          <a:lstStyle/>
          <a:p>
            <a:fld id="{9A2E2A2C-CDD7-DD42-9DC8-70654124AFDB}" type="slidenum">
              <a:rPr lang="en-US" smtClean="0"/>
              <a:t>‹#›</a:t>
            </a:fld>
            <a:endParaRPr lang="en-US" dirty="0"/>
          </a:p>
        </p:txBody>
      </p:sp>
    </p:spTree>
    <p:extLst>
      <p:ext uri="{BB962C8B-B14F-4D97-AF65-F5344CB8AC3E}">
        <p14:creationId xmlns:p14="http://schemas.microsoft.com/office/powerpoint/2010/main" val="4281212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EF101-49EB-4B44-9F55-ED85FCCF52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048581-123D-D542-84D4-66EFBAAB1F03}"/>
              </a:ext>
            </a:extLst>
          </p:cNvPr>
          <p:cNvSpPr>
            <a:spLocks noGrp="1"/>
          </p:cNvSpPr>
          <p:nvPr>
            <p:ph type="dt" sz="half" idx="10"/>
          </p:nvPr>
        </p:nvSpPr>
        <p:spPr/>
        <p:txBody>
          <a:bodyPr/>
          <a:lstStyle/>
          <a:p>
            <a:fld id="{38587536-26B1-D341-AAAE-68C4E34D78CB}" type="datetimeFigureOut">
              <a:rPr lang="en-US" smtClean="0"/>
              <a:t>3/6/22</a:t>
            </a:fld>
            <a:endParaRPr lang="en-US" dirty="0"/>
          </a:p>
        </p:txBody>
      </p:sp>
      <p:sp>
        <p:nvSpPr>
          <p:cNvPr id="4" name="Footer Placeholder 3">
            <a:extLst>
              <a:ext uri="{FF2B5EF4-FFF2-40B4-BE49-F238E27FC236}">
                <a16:creationId xmlns:a16="http://schemas.microsoft.com/office/drawing/2014/main" id="{890EA2A7-7FD7-FD46-AC79-F0771B2A2A3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B26EB8A-E54F-8844-88F7-8B9A54D3AC48}"/>
              </a:ext>
            </a:extLst>
          </p:cNvPr>
          <p:cNvSpPr>
            <a:spLocks noGrp="1"/>
          </p:cNvSpPr>
          <p:nvPr>
            <p:ph type="sldNum" sz="quarter" idx="12"/>
          </p:nvPr>
        </p:nvSpPr>
        <p:spPr/>
        <p:txBody>
          <a:bodyPr/>
          <a:lstStyle/>
          <a:p>
            <a:fld id="{9A2E2A2C-CDD7-DD42-9DC8-70654124AFDB}" type="slidenum">
              <a:rPr lang="en-US" smtClean="0"/>
              <a:t>‹#›</a:t>
            </a:fld>
            <a:endParaRPr lang="en-US" dirty="0"/>
          </a:p>
        </p:txBody>
      </p:sp>
    </p:spTree>
    <p:extLst>
      <p:ext uri="{BB962C8B-B14F-4D97-AF65-F5344CB8AC3E}">
        <p14:creationId xmlns:p14="http://schemas.microsoft.com/office/powerpoint/2010/main" val="3508634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9CBC4E-5B0C-D548-9546-15F12809AD72}"/>
              </a:ext>
            </a:extLst>
          </p:cNvPr>
          <p:cNvSpPr>
            <a:spLocks noGrp="1"/>
          </p:cNvSpPr>
          <p:nvPr>
            <p:ph type="dt" sz="half" idx="10"/>
          </p:nvPr>
        </p:nvSpPr>
        <p:spPr/>
        <p:txBody>
          <a:bodyPr/>
          <a:lstStyle/>
          <a:p>
            <a:fld id="{38587536-26B1-D341-AAAE-68C4E34D78CB}" type="datetimeFigureOut">
              <a:rPr lang="en-US" smtClean="0"/>
              <a:t>3/6/22</a:t>
            </a:fld>
            <a:endParaRPr lang="en-US" dirty="0"/>
          </a:p>
        </p:txBody>
      </p:sp>
      <p:sp>
        <p:nvSpPr>
          <p:cNvPr id="3" name="Footer Placeholder 2">
            <a:extLst>
              <a:ext uri="{FF2B5EF4-FFF2-40B4-BE49-F238E27FC236}">
                <a16:creationId xmlns:a16="http://schemas.microsoft.com/office/drawing/2014/main" id="{37220C1A-8998-8F4F-9953-8C8259B7A6B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4B7F24E-E733-4546-8357-0F6046EF7769}"/>
              </a:ext>
            </a:extLst>
          </p:cNvPr>
          <p:cNvSpPr>
            <a:spLocks noGrp="1"/>
          </p:cNvSpPr>
          <p:nvPr>
            <p:ph type="sldNum" sz="quarter" idx="12"/>
          </p:nvPr>
        </p:nvSpPr>
        <p:spPr/>
        <p:txBody>
          <a:bodyPr/>
          <a:lstStyle/>
          <a:p>
            <a:fld id="{9A2E2A2C-CDD7-DD42-9DC8-70654124AFDB}" type="slidenum">
              <a:rPr lang="en-US" smtClean="0"/>
              <a:t>‹#›</a:t>
            </a:fld>
            <a:endParaRPr lang="en-US" dirty="0"/>
          </a:p>
        </p:txBody>
      </p:sp>
    </p:spTree>
    <p:extLst>
      <p:ext uri="{BB962C8B-B14F-4D97-AF65-F5344CB8AC3E}">
        <p14:creationId xmlns:p14="http://schemas.microsoft.com/office/powerpoint/2010/main" val="37139584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CFF6BC-FA56-B845-B553-110AE6BA44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C6E0C9-8560-9B4F-9CF1-082DA55307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 </a:t>
            </a:r>
          </a:p>
        </p:txBody>
      </p:sp>
      <p:sp>
        <p:nvSpPr>
          <p:cNvPr id="4" name="Date Placeholder 3">
            <a:extLst>
              <a:ext uri="{FF2B5EF4-FFF2-40B4-BE49-F238E27FC236}">
                <a16:creationId xmlns:a16="http://schemas.microsoft.com/office/drawing/2014/main" id="{3AD68960-FE36-F740-99CA-661639215D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587536-26B1-D341-AAAE-68C4E34D78CB}" type="datetimeFigureOut">
              <a:rPr lang="en-US" smtClean="0"/>
              <a:t>3/6/22</a:t>
            </a:fld>
            <a:endParaRPr lang="en-US" dirty="0"/>
          </a:p>
        </p:txBody>
      </p:sp>
      <p:sp>
        <p:nvSpPr>
          <p:cNvPr id="5" name="Footer Placeholder 4">
            <a:extLst>
              <a:ext uri="{FF2B5EF4-FFF2-40B4-BE49-F238E27FC236}">
                <a16:creationId xmlns:a16="http://schemas.microsoft.com/office/drawing/2014/main" id="{5D63DDA9-7D06-A84B-B158-966F18674C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21849CC-EAEE-3241-9DA9-2798274CA4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2E2A2C-CDD7-DD42-9DC8-70654124AFDB}" type="slidenum">
              <a:rPr lang="en-US" smtClean="0"/>
              <a:t>‹#›</a:t>
            </a:fld>
            <a:endParaRPr lang="en-US" dirty="0"/>
          </a:p>
        </p:txBody>
      </p:sp>
    </p:spTree>
    <p:extLst>
      <p:ext uri="{BB962C8B-B14F-4D97-AF65-F5344CB8AC3E}">
        <p14:creationId xmlns:p14="http://schemas.microsoft.com/office/powerpoint/2010/main" val="1226010707"/>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4" r:id="rId4"/>
    <p:sldLayoutId id="214748365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videos.aarp.org/detail/video/4834178739001/mill%20ennials-show-us-what-&amp;#39;old&amp;" TargetMode="Externa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8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D584C-33C5-CD48-8DFC-BB7A01E0073B}"/>
              </a:ext>
            </a:extLst>
          </p:cNvPr>
          <p:cNvSpPr>
            <a:spLocks noGrp="1"/>
          </p:cNvSpPr>
          <p:nvPr>
            <p:ph type="title"/>
          </p:nvPr>
        </p:nvSpPr>
        <p:spPr/>
        <p:txBody>
          <a:bodyPr/>
          <a:lstStyle/>
          <a:p>
            <a:r>
              <a:rPr lang="en-US" dirty="0"/>
              <a:t>Welcome to </a:t>
            </a:r>
            <a:r>
              <a:rPr lang="en-US" i="1" dirty="0"/>
              <a:t>Compassion in Action </a:t>
            </a:r>
          </a:p>
        </p:txBody>
      </p:sp>
    </p:spTree>
    <p:extLst>
      <p:ext uri="{BB962C8B-B14F-4D97-AF65-F5344CB8AC3E}">
        <p14:creationId xmlns:p14="http://schemas.microsoft.com/office/powerpoint/2010/main" val="341908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95F82-535E-754B-8F86-0C700D1D87F1}"/>
              </a:ext>
            </a:extLst>
          </p:cNvPr>
          <p:cNvSpPr>
            <a:spLocks noGrp="1"/>
          </p:cNvSpPr>
          <p:nvPr>
            <p:ph type="title"/>
          </p:nvPr>
        </p:nvSpPr>
        <p:spPr/>
        <p:txBody>
          <a:bodyPr/>
          <a:lstStyle/>
          <a:p>
            <a:r>
              <a:rPr lang="en-US" dirty="0"/>
              <a:t>Say Goodbye!</a:t>
            </a:r>
          </a:p>
        </p:txBody>
      </p:sp>
      <p:sp>
        <p:nvSpPr>
          <p:cNvPr id="3" name="Content Placeholder 2">
            <a:extLst>
              <a:ext uri="{FF2B5EF4-FFF2-40B4-BE49-F238E27FC236}">
                <a16:creationId xmlns:a16="http://schemas.microsoft.com/office/drawing/2014/main" id="{741851EC-9CB7-8440-835C-92AAFFBD1B4D}"/>
              </a:ext>
            </a:extLst>
          </p:cNvPr>
          <p:cNvSpPr>
            <a:spLocks noGrp="1"/>
          </p:cNvSpPr>
          <p:nvPr>
            <p:ph idx="1"/>
          </p:nvPr>
        </p:nvSpPr>
        <p:spPr>
          <a:xfrm>
            <a:off x="466403" y="2331720"/>
            <a:ext cx="11259194" cy="2919548"/>
          </a:xfrm>
        </p:spPr>
        <p:txBody>
          <a:bodyPr/>
          <a:lstStyle/>
          <a:p>
            <a:pPr marL="0" indent="0">
              <a:buNone/>
            </a:pPr>
            <a:r>
              <a:rPr lang="en-US" dirty="0"/>
              <a:t>Say goodbye to your air high-5 partner with an air high-5, </a:t>
            </a:r>
            <a:br>
              <a:rPr lang="en-US" dirty="0"/>
            </a:br>
            <a:r>
              <a:rPr lang="en-US" dirty="0"/>
              <a:t>but remember, they are your air high-5 partner for life!</a:t>
            </a:r>
          </a:p>
          <a:p>
            <a:pPr marL="0" indent="0">
              <a:buNone/>
            </a:pPr>
            <a:br>
              <a:rPr lang="en-US" dirty="0"/>
            </a:br>
            <a:r>
              <a:rPr lang="en-US" dirty="0"/>
              <a:t>Break! Find a new partner! </a:t>
            </a:r>
          </a:p>
          <a:p>
            <a:pPr marL="0" indent="0">
              <a:buNone/>
            </a:pPr>
            <a:r>
              <a:rPr lang="en-US" dirty="0"/>
              <a:t>This time, greet your new partner with a bow or head nod!</a:t>
            </a:r>
          </a:p>
          <a:p>
            <a:endParaRPr lang="en-US" dirty="0"/>
          </a:p>
        </p:txBody>
      </p:sp>
    </p:spTree>
    <p:extLst>
      <p:ext uri="{BB962C8B-B14F-4D97-AF65-F5344CB8AC3E}">
        <p14:creationId xmlns:p14="http://schemas.microsoft.com/office/powerpoint/2010/main" val="338796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420FD8-7AE6-864A-B0B3-F4DB1FE7BA09}"/>
              </a:ext>
            </a:extLst>
          </p:cNvPr>
          <p:cNvSpPr/>
          <p:nvPr/>
        </p:nvSpPr>
        <p:spPr>
          <a:xfrm>
            <a:off x="0" y="1470427"/>
            <a:ext cx="12192000" cy="4120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6E95156F-27E5-3B48-AB86-BD2A9B698F12}"/>
              </a:ext>
            </a:extLst>
          </p:cNvPr>
          <p:cNvSpPr/>
          <p:nvPr/>
        </p:nvSpPr>
        <p:spPr>
          <a:xfrm>
            <a:off x="391452" y="541036"/>
            <a:ext cx="929391" cy="929391"/>
          </a:xfrm>
          <a:prstGeom prst="ellipse">
            <a:avLst/>
          </a:prstGeom>
          <a:solidFill>
            <a:schemeClr val="bg1"/>
          </a:solid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lumMod val="50000"/>
                    <a:lumOff val="50000"/>
                  </a:schemeClr>
                </a:solidFill>
              </a:rPr>
              <a:t>4</a:t>
            </a:r>
          </a:p>
        </p:txBody>
      </p:sp>
      <p:sp>
        <p:nvSpPr>
          <p:cNvPr id="5" name="Rectangle 4">
            <a:extLst>
              <a:ext uri="{FF2B5EF4-FFF2-40B4-BE49-F238E27FC236}">
                <a16:creationId xmlns:a16="http://schemas.microsoft.com/office/drawing/2014/main" id="{5D443002-9D98-8B48-8C84-BB231FB6EB73}"/>
              </a:ext>
            </a:extLst>
          </p:cNvPr>
          <p:cNvSpPr/>
          <p:nvPr/>
        </p:nvSpPr>
        <p:spPr>
          <a:xfrm>
            <a:off x="10568066" y="1636711"/>
            <a:ext cx="1499016" cy="1091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2">
            <a:extLst>
              <a:ext uri="{FF2B5EF4-FFF2-40B4-BE49-F238E27FC236}">
                <a16:creationId xmlns:a16="http://schemas.microsoft.com/office/drawing/2014/main" id="{4631B909-5432-054E-A75F-D5C766E68EB7}"/>
              </a:ext>
            </a:extLst>
          </p:cNvPr>
          <p:cNvSpPr txBox="1">
            <a:spLocks/>
          </p:cNvSpPr>
          <p:nvPr/>
        </p:nvSpPr>
        <p:spPr>
          <a:xfrm>
            <a:off x="391452" y="1631023"/>
            <a:ext cx="11135983" cy="92939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kern="12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dirty="0"/>
              <a:t>Follow the</a:t>
            </a:r>
            <a:br>
              <a:rPr lang="en-US" dirty="0"/>
            </a:br>
            <a:r>
              <a:rPr lang="en-US" dirty="0"/>
              <a:t>WOW Roadmap</a:t>
            </a:r>
          </a:p>
        </p:txBody>
      </p:sp>
      <p:pic>
        <p:nvPicPr>
          <p:cNvPr id="2" name="Picture 1">
            <a:extLst>
              <a:ext uri="{FF2B5EF4-FFF2-40B4-BE49-F238E27FC236}">
                <a16:creationId xmlns:a16="http://schemas.microsoft.com/office/drawing/2014/main" id="{79F64F46-A798-7D4E-B67F-3C8A4DFCBD7A}"/>
              </a:ext>
            </a:extLst>
          </p:cNvPr>
          <p:cNvPicPr>
            <a:picLocks noChangeAspect="1"/>
          </p:cNvPicPr>
          <p:nvPr/>
        </p:nvPicPr>
        <p:blipFill>
          <a:blip r:embed="rId3"/>
          <a:stretch>
            <a:fillRect/>
          </a:stretch>
        </p:blipFill>
        <p:spPr>
          <a:xfrm>
            <a:off x="2891790" y="958644"/>
            <a:ext cx="9751770" cy="5460075"/>
          </a:xfrm>
          <a:prstGeom prst="rect">
            <a:avLst/>
          </a:prstGeom>
        </p:spPr>
      </p:pic>
    </p:spTree>
    <p:extLst>
      <p:ext uri="{BB962C8B-B14F-4D97-AF65-F5344CB8AC3E}">
        <p14:creationId xmlns:p14="http://schemas.microsoft.com/office/powerpoint/2010/main" val="1224568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420FD8-7AE6-864A-B0B3-F4DB1FE7BA09}"/>
              </a:ext>
            </a:extLst>
          </p:cNvPr>
          <p:cNvSpPr/>
          <p:nvPr/>
        </p:nvSpPr>
        <p:spPr>
          <a:xfrm>
            <a:off x="0" y="1470427"/>
            <a:ext cx="4332157" cy="4120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2">
            <a:extLst>
              <a:ext uri="{FF2B5EF4-FFF2-40B4-BE49-F238E27FC236}">
                <a16:creationId xmlns:a16="http://schemas.microsoft.com/office/drawing/2014/main" id="{4631B909-5432-054E-A75F-D5C766E68EB7}"/>
              </a:ext>
            </a:extLst>
          </p:cNvPr>
          <p:cNvSpPr txBox="1">
            <a:spLocks/>
          </p:cNvSpPr>
          <p:nvPr/>
        </p:nvSpPr>
        <p:spPr>
          <a:xfrm>
            <a:off x="391452" y="1631023"/>
            <a:ext cx="11135983" cy="92939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kern="12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endParaRPr lang="en-US" dirty="0"/>
          </a:p>
        </p:txBody>
      </p:sp>
      <p:pic>
        <p:nvPicPr>
          <p:cNvPr id="2" name="Picture 1">
            <a:extLst>
              <a:ext uri="{FF2B5EF4-FFF2-40B4-BE49-F238E27FC236}">
                <a16:creationId xmlns:a16="http://schemas.microsoft.com/office/drawing/2014/main" id="{CD3AD5C5-A94C-F54E-96AF-F28AF0B46953}"/>
              </a:ext>
            </a:extLst>
          </p:cNvPr>
          <p:cNvPicPr>
            <a:picLocks noChangeAspect="1"/>
          </p:cNvPicPr>
          <p:nvPr/>
        </p:nvPicPr>
        <p:blipFill>
          <a:blip r:embed="rId3"/>
          <a:stretch>
            <a:fillRect/>
          </a:stretch>
        </p:blipFill>
        <p:spPr>
          <a:xfrm>
            <a:off x="391452" y="2444706"/>
            <a:ext cx="3385970" cy="1968587"/>
          </a:xfrm>
          <a:prstGeom prst="rect">
            <a:avLst/>
          </a:prstGeom>
        </p:spPr>
      </p:pic>
      <p:sp>
        <p:nvSpPr>
          <p:cNvPr id="8" name="Title 2">
            <a:extLst>
              <a:ext uri="{FF2B5EF4-FFF2-40B4-BE49-F238E27FC236}">
                <a16:creationId xmlns:a16="http://schemas.microsoft.com/office/drawing/2014/main" id="{727493FE-089D-C04A-858A-A101F4FE0C5F}"/>
              </a:ext>
            </a:extLst>
          </p:cNvPr>
          <p:cNvSpPr>
            <a:spLocks noGrp="1"/>
          </p:cNvSpPr>
          <p:nvPr>
            <p:ph type="title"/>
          </p:nvPr>
        </p:nvSpPr>
        <p:spPr>
          <a:xfrm>
            <a:off x="466403" y="464696"/>
            <a:ext cx="9304614" cy="1142036"/>
          </a:xfrm>
        </p:spPr>
        <p:txBody>
          <a:bodyPr/>
          <a:lstStyle/>
          <a:p>
            <a:r>
              <a:rPr lang="en-US" dirty="0"/>
              <a:t>Use the WOW Meter to Determine</a:t>
            </a:r>
            <a:br>
              <a:rPr lang="en-US" dirty="0"/>
            </a:br>
            <a:r>
              <a:rPr lang="en-US" dirty="0"/>
              <a:t>How to Offer a WOW</a:t>
            </a:r>
          </a:p>
        </p:txBody>
      </p:sp>
      <p:sp>
        <p:nvSpPr>
          <p:cNvPr id="9" name="TextBox 8">
            <a:extLst>
              <a:ext uri="{FF2B5EF4-FFF2-40B4-BE49-F238E27FC236}">
                <a16:creationId xmlns:a16="http://schemas.microsoft.com/office/drawing/2014/main" id="{FA6F513E-D623-AE42-A829-7C4756F3849E}"/>
              </a:ext>
            </a:extLst>
          </p:cNvPr>
          <p:cNvSpPr txBox="1"/>
          <p:nvPr/>
        </p:nvSpPr>
        <p:spPr>
          <a:xfrm>
            <a:off x="4559822" y="1884274"/>
            <a:ext cx="7359065" cy="3293209"/>
          </a:xfrm>
          <a:prstGeom prst="rect">
            <a:avLst/>
          </a:prstGeom>
          <a:noFill/>
        </p:spPr>
        <p:txBody>
          <a:bodyPr wrap="square">
            <a:spAutoFit/>
          </a:bodyPr>
          <a:lstStyle/>
          <a:p>
            <a:r>
              <a:rPr 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WOW METER</a:t>
            </a:r>
            <a:br>
              <a:rPr 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br>
              <a:rPr lang="en-US"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en-US"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 tiny WOW: </a:t>
            </a: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 quick smile or kind word. </a:t>
            </a:r>
          </a:p>
          <a:p>
            <a:endPar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en-US"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 small WOW: </a:t>
            </a: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Stopping to help open a door, carry a heavy box, etc. </a:t>
            </a:r>
          </a:p>
          <a:p>
            <a:endPar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en-US"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 medium-sized WOW: </a:t>
            </a: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Arranging an activity, providing an unanticipated item. </a:t>
            </a:r>
          </a:p>
          <a:p>
            <a:endPar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en-US"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 large WOW: </a:t>
            </a: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Resolving a major problem that takes more time and effort by you, such as working with other partners to deliver a WOW</a:t>
            </a:r>
          </a:p>
        </p:txBody>
      </p:sp>
    </p:spTree>
    <p:extLst>
      <p:ext uri="{BB962C8B-B14F-4D97-AF65-F5344CB8AC3E}">
        <p14:creationId xmlns:p14="http://schemas.microsoft.com/office/powerpoint/2010/main" val="11635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B0CAA-30E3-9B43-AF43-251F4CB2FA60}"/>
              </a:ext>
            </a:extLst>
          </p:cNvPr>
          <p:cNvSpPr/>
          <p:nvPr/>
        </p:nvSpPr>
        <p:spPr>
          <a:xfrm>
            <a:off x="7794884" y="1978698"/>
            <a:ext cx="4397116" cy="3327819"/>
          </a:xfrm>
          <a:prstGeom prst="rect">
            <a:avLst/>
          </a:prstGeom>
          <a:solidFill>
            <a:schemeClr val="bg1">
              <a:alpha val="3807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a:extLst>
              <a:ext uri="{FF2B5EF4-FFF2-40B4-BE49-F238E27FC236}">
                <a16:creationId xmlns:a16="http://schemas.microsoft.com/office/drawing/2014/main" id="{4CF5766E-6575-AA4A-9191-E29EC743459C}"/>
              </a:ext>
            </a:extLst>
          </p:cNvPr>
          <p:cNvSpPr>
            <a:spLocks noGrp="1"/>
          </p:cNvSpPr>
          <p:nvPr>
            <p:ph idx="1"/>
          </p:nvPr>
        </p:nvSpPr>
        <p:spPr>
          <a:xfrm>
            <a:off x="391453" y="1978699"/>
            <a:ext cx="7011980" cy="3552669"/>
          </a:xfrm>
        </p:spPr>
        <p:txBody>
          <a:bodyPr anchor="ctr" anchorCtr="0">
            <a:normAutofit fontScale="62500" lnSpcReduction="20000"/>
          </a:bodyPr>
          <a:lstStyle/>
          <a:p>
            <a:pPr marL="0" indent="0">
              <a:lnSpc>
                <a:spcPct val="120000"/>
              </a:lnSpc>
              <a:buNone/>
            </a:pPr>
            <a:r>
              <a:rPr lang="en-US" sz="4500" b="1" dirty="0"/>
              <a:t>You are Empowered to Deliver WOW! </a:t>
            </a:r>
            <a:br>
              <a:rPr lang="en-US" b="1" dirty="0"/>
            </a:br>
            <a:r>
              <a:rPr lang="en-US" dirty="0"/>
              <a:t>You are empowered to tackle problems and find solutions with and for partners, residents, and their families. That means that you have the authority to act. </a:t>
            </a:r>
            <a:br>
              <a:rPr lang="en-US" dirty="0"/>
            </a:br>
            <a:endParaRPr lang="en-US" dirty="0"/>
          </a:p>
          <a:p>
            <a:pPr marL="0" indent="0">
              <a:lnSpc>
                <a:spcPct val="120000"/>
              </a:lnSpc>
              <a:buNone/>
            </a:pPr>
            <a:r>
              <a:rPr lang="en-US" sz="4500" b="1" dirty="0"/>
              <a:t>What Does it Mean to be Empowered? </a:t>
            </a:r>
            <a:br>
              <a:rPr lang="en-US" b="1" dirty="0"/>
            </a:br>
            <a:r>
              <a:rPr lang="en-US" dirty="0"/>
              <a:t>Empowerment is the power you are given in your role to decide the best options possible to deliver WOW! A WOW Experience is the result of a partner who correctly anticipates or predicts a resident’s need and delivers customized solutions in a surprising and satisfying way. </a:t>
            </a:r>
          </a:p>
          <a:p>
            <a:pPr>
              <a:lnSpc>
                <a:spcPct val="120000"/>
              </a:lnSpc>
            </a:pPr>
            <a:endParaRPr lang="en-US" dirty="0"/>
          </a:p>
        </p:txBody>
      </p:sp>
      <p:sp>
        <p:nvSpPr>
          <p:cNvPr id="3" name="Title 2">
            <a:extLst>
              <a:ext uri="{FF2B5EF4-FFF2-40B4-BE49-F238E27FC236}">
                <a16:creationId xmlns:a16="http://schemas.microsoft.com/office/drawing/2014/main" id="{1D71C755-0811-F742-99A7-7834C1574106}"/>
              </a:ext>
            </a:extLst>
          </p:cNvPr>
          <p:cNvSpPr>
            <a:spLocks noGrp="1"/>
          </p:cNvSpPr>
          <p:nvPr>
            <p:ph type="title"/>
          </p:nvPr>
        </p:nvSpPr>
        <p:spPr/>
        <p:txBody>
          <a:bodyPr/>
          <a:lstStyle/>
          <a:p>
            <a:r>
              <a:rPr lang="en-US" dirty="0"/>
              <a:t>You are Empowered and Supported</a:t>
            </a:r>
          </a:p>
        </p:txBody>
      </p:sp>
      <p:sp>
        <p:nvSpPr>
          <p:cNvPr id="4" name="Content Placeholder 2">
            <a:extLst>
              <a:ext uri="{FF2B5EF4-FFF2-40B4-BE49-F238E27FC236}">
                <a16:creationId xmlns:a16="http://schemas.microsoft.com/office/drawing/2014/main" id="{C735FD83-AEE4-014E-9EC5-14BA10D0F9A1}"/>
              </a:ext>
            </a:extLst>
          </p:cNvPr>
          <p:cNvSpPr txBox="1">
            <a:spLocks/>
          </p:cNvSpPr>
          <p:nvPr/>
        </p:nvSpPr>
        <p:spPr>
          <a:xfrm>
            <a:off x="8126251" y="1757596"/>
            <a:ext cx="3674297" cy="3773772"/>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buNone/>
            </a:pPr>
            <a:r>
              <a:rPr lang="en-US" sz="1800" b="1" dirty="0"/>
              <a:t>Two Steps to Empowerment </a:t>
            </a:r>
          </a:p>
          <a:p>
            <a:pPr marL="0" indent="0">
              <a:lnSpc>
                <a:spcPts val="2000"/>
              </a:lnSpc>
              <a:buNone/>
            </a:pPr>
            <a:r>
              <a:rPr lang="en-US" sz="1800" dirty="0"/>
              <a:t>1. Talk with your supervisor or manager about how much latitude and resources you have to deliver WOW. </a:t>
            </a:r>
          </a:p>
          <a:p>
            <a:pPr marL="0" indent="0">
              <a:lnSpc>
                <a:spcPts val="2000"/>
              </a:lnSpc>
              <a:buNone/>
            </a:pPr>
            <a:r>
              <a:rPr lang="en-US" sz="1800" dirty="0"/>
              <a:t>2. Own a WOW from start to finish, whether it’s a small or large WOW. Take accountability from beginning to end of the WOW to create and execute the WOW. </a:t>
            </a:r>
          </a:p>
        </p:txBody>
      </p:sp>
    </p:spTree>
    <p:extLst>
      <p:ext uri="{BB962C8B-B14F-4D97-AF65-F5344CB8AC3E}">
        <p14:creationId xmlns:p14="http://schemas.microsoft.com/office/powerpoint/2010/main" val="3001230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4CF5766E-6575-AA4A-9191-E29EC743459C}"/>
              </a:ext>
            </a:extLst>
          </p:cNvPr>
          <p:cNvSpPr>
            <a:spLocks noGrp="1"/>
          </p:cNvSpPr>
          <p:nvPr>
            <p:ph idx="1"/>
          </p:nvPr>
        </p:nvSpPr>
        <p:spPr>
          <a:xfrm>
            <a:off x="391452" y="1798817"/>
            <a:ext cx="11510737" cy="3552669"/>
          </a:xfrm>
        </p:spPr>
        <p:txBody>
          <a:bodyPr anchor="ctr" anchorCtr="0">
            <a:normAutofit/>
          </a:bodyPr>
          <a:lstStyle/>
          <a:p>
            <a:pPr marL="0" indent="0">
              <a:lnSpc>
                <a:spcPct val="100000"/>
              </a:lnSpc>
              <a:buNone/>
            </a:pPr>
            <a:r>
              <a:rPr lang="en-US" sz="2400" dirty="0"/>
              <a:t>As a Compassion in Action Pro, you are empowered to serve our residents’ needs—even when you are unsure if you should. Being a Compassion in Action Pro means going above and beyond the normal services we offer to fully meet the spoken and unspoken needs and wishes of each resident. </a:t>
            </a:r>
          </a:p>
          <a:p>
            <a:pPr marL="0" indent="0">
              <a:lnSpc>
                <a:spcPct val="100000"/>
              </a:lnSpc>
              <a:buNone/>
            </a:pPr>
            <a:r>
              <a:rPr lang="en-US" sz="2400" b="1" dirty="0"/>
              <a:t>Objectives:</a:t>
            </a:r>
            <a:r>
              <a:rPr lang="en-US" sz="2400" dirty="0"/>
              <a:t> This activity is designed to give you a chance to practice the skills needed to go “above and beyond.” </a:t>
            </a:r>
          </a:p>
          <a:p>
            <a:pPr marL="0" indent="0">
              <a:lnSpc>
                <a:spcPct val="100000"/>
              </a:lnSpc>
              <a:buNone/>
            </a:pPr>
            <a:r>
              <a:rPr lang="en-US" sz="2400" b="1" dirty="0"/>
              <a:t>Directions:</a:t>
            </a:r>
            <a:r>
              <a:rPr lang="en-US" sz="2400" dirty="0"/>
              <a:t> Pair up with a neighbor and review one of the case studies on the presentation. Work through the case study using the WOW Meter and Roadmap.</a:t>
            </a:r>
          </a:p>
        </p:txBody>
      </p:sp>
      <p:sp>
        <p:nvSpPr>
          <p:cNvPr id="3" name="Title 2">
            <a:extLst>
              <a:ext uri="{FF2B5EF4-FFF2-40B4-BE49-F238E27FC236}">
                <a16:creationId xmlns:a16="http://schemas.microsoft.com/office/drawing/2014/main" id="{1D71C755-0811-F742-99A7-7834C1574106}"/>
              </a:ext>
            </a:extLst>
          </p:cNvPr>
          <p:cNvSpPr>
            <a:spLocks noGrp="1"/>
          </p:cNvSpPr>
          <p:nvPr>
            <p:ph type="title"/>
          </p:nvPr>
        </p:nvSpPr>
        <p:spPr>
          <a:xfrm>
            <a:off x="466403" y="409866"/>
            <a:ext cx="9304614" cy="642229"/>
          </a:xfrm>
        </p:spPr>
        <p:txBody>
          <a:bodyPr/>
          <a:lstStyle/>
          <a:p>
            <a:r>
              <a:rPr lang="en-US" sz="3600" b="1" dirty="0">
                <a:latin typeface="Helvetica Neue" panose="02000503000000020004" pitchFamily="2" charset="0"/>
              </a:rPr>
              <a:t>Role Play</a:t>
            </a:r>
            <a:br>
              <a:rPr lang="en-US" dirty="0"/>
            </a:br>
            <a:r>
              <a:rPr lang="en-US" dirty="0"/>
              <a:t>Compassion in Action: A Story</a:t>
            </a:r>
          </a:p>
        </p:txBody>
      </p:sp>
    </p:spTree>
    <p:extLst>
      <p:ext uri="{BB962C8B-B14F-4D97-AF65-F5344CB8AC3E}">
        <p14:creationId xmlns:p14="http://schemas.microsoft.com/office/powerpoint/2010/main" val="243649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945FF-1A50-7041-88D2-4EF8D90BFC6E}"/>
              </a:ext>
            </a:extLst>
          </p:cNvPr>
          <p:cNvSpPr>
            <a:spLocks noGrp="1"/>
          </p:cNvSpPr>
          <p:nvPr>
            <p:ph type="title"/>
          </p:nvPr>
        </p:nvSpPr>
        <p:spPr>
          <a:xfrm>
            <a:off x="466402" y="964502"/>
            <a:ext cx="11510445" cy="642229"/>
          </a:xfrm>
        </p:spPr>
        <p:txBody>
          <a:bodyPr/>
          <a:lstStyle/>
          <a:p>
            <a:r>
              <a:rPr lang="en-US" dirty="0"/>
              <a:t>Choose an Empowerment Case Study: Page 39</a:t>
            </a:r>
          </a:p>
        </p:txBody>
      </p:sp>
      <p:sp>
        <p:nvSpPr>
          <p:cNvPr id="3" name="Content Placeholder 2">
            <a:extLst>
              <a:ext uri="{FF2B5EF4-FFF2-40B4-BE49-F238E27FC236}">
                <a16:creationId xmlns:a16="http://schemas.microsoft.com/office/drawing/2014/main" id="{5EBD45BD-8BDB-E549-8285-606B5BA6997B}"/>
              </a:ext>
            </a:extLst>
          </p:cNvPr>
          <p:cNvSpPr>
            <a:spLocks noGrp="1"/>
          </p:cNvSpPr>
          <p:nvPr>
            <p:ph idx="1"/>
          </p:nvPr>
        </p:nvSpPr>
        <p:spPr/>
        <p:txBody>
          <a:bodyPr/>
          <a:lstStyle/>
          <a:p>
            <a:r>
              <a:rPr lang="en-US" dirty="0"/>
              <a:t>Case Study 1: </a:t>
            </a:r>
            <a:r>
              <a:rPr lang="en-US" sz="2400" i="1" dirty="0"/>
              <a:t>It’s a busy day. You arrive at work and discover that many of your teammates are absent. Because of this, another department is directly  impacted. Your manager cannot leave. She worries out load that the team most impacted needs an update about the situation. Use the WOW Roadmap and Meter to decide how to proceed. Role play the situation.</a:t>
            </a:r>
          </a:p>
          <a:p>
            <a:r>
              <a:rPr lang="en-US" dirty="0"/>
              <a:t>Case Study 2</a:t>
            </a:r>
            <a:r>
              <a:rPr lang="en-US" i="1" dirty="0"/>
              <a:t>: </a:t>
            </a:r>
            <a:r>
              <a:rPr lang="en-US" sz="2400" i="1" dirty="0"/>
              <a:t>You see a resident needing assistance with a service your department does not provide. The resident seems concerned and anxious.</a:t>
            </a:r>
            <a:br>
              <a:rPr lang="en-US" sz="2400" i="1" dirty="0"/>
            </a:br>
            <a:r>
              <a:rPr lang="en-US" sz="2400" i="1" dirty="0"/>
              <a:t>Select a service  you often see needed, and role play. Use the WOW Roadmap and Meter to decide how to proceed.</a:t>
            </a:r>
          </a:p>
          <a:p>
            <a:endParaRPr lang="en-US" dirty="0"/>
          </a:p>
        </p:txBody>
      </p:sp>
    </p:spTree>
    <p:extLst>
      <p:ext uri="{BB962C8B-B14F-4D97-AF65-F5344CB8AC3E}">
        <p14:creationId xmlns:p14="http://schemas.microsoft.com/office/powerpoint/2010/main" val="1426566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4CF5766E-6575-AA4A-9191-E29EC743459C}"/>
              </a:ext>
            </a:extLst>
          </p:cNvPr>
          <p:cNvSpPr>
            <a:spLocks noGrp="1"/>
          </p:cNvSpPr>
          <p:nvPr>
            <p:ph idx="1"/>
          </p:nvPr>
        </p:nvSpPr>
        <p:spPr>
          <a:xfrm>
            <a:off x="391452" y="1798817"/>
            <a:ext cx="11510737" cy="3552669"/>
          </a:xfrm>
        </p:spPr>
        <p:txBody>
          <a:bodyPr anchor="ctr" anchorCtr="0">
            <a:normAutofit/>
          </a:bodyPr>
          <a:lstStyle/>
          <a:p>
            <a:pPr marL="412750" indent="-412750">
              <a:buSzPct val="125000"/>
              <a:buBlip>
                <a:blip r:embed="rId3"/>
              </a:buBlip>
            </a:pPr>
            <a:r>
              <a:rPr lang="en-US" sz="3200" dirty="0"/>
              <a:t>What did you learn from your role play? </a:t>
            </a:r>
            <a:br>
              <a:rPr lang="en-US" sz="3200" dirty="0"/>
            </a:br>
            <a:endParaRPr lang="en-US" sz="3200" dirty="0"/>
          </a:p>
          <a:p>
            <a:pPr marL="412750" indent="-412750">
              <a:buSzPct val="125000"/>
              <a:buBlip>
                <a:blip r:embed="rId3"/>
              </a:buBlip>
            </a:pPr>
            <a:r>
              <a:rPr lang="en-US" sz="3200" dirty="0"/>
              <a:t>How did you go above and beyond? </a:t>
            </a:r>
            <a:br>
              <a:rPr lang="en-US" sz="3200" dirty="0"/>
            </a:br>
            <a:endParaRPr lang="en-US" sz="3200" dirty="0"/>
          </a:p>
          <a:p>
            <a:pPr marL="412750" indent="-412750">
              <a:buSzPct val="125000"/>
              <a:buBlip>
                <a:blip r:embed="rId3"/>
              </a:buBlip>
            </a:pPr>
            <a:r>
              <a:rPr lang="en-US" sz="3200" dirty="0"/>
              <a:t>What did you find to be the most challenging? </a:t>
            </a:r>
          </a:p>
        </p:txBody>
      </p:sp>
      <p:sp>
        <p:nvSpPr>
          <p:cNvPr id="6" name="Title 4">
            <a:extLst>
              <a:ext uri="{FF2B5EF4-FFF2-40B4-BE49-F238E27FC236}">
                <a16:creationId xmlns:a16="http://schemas.microsoft.com/office/drawing/2014/main" id="{D354787C-74F0-BD4D-9093-CDBD597FBB18}"/>
              </a:ext>
            </a:extLst>
          </p:cNvPr>
          <p:cNvSpPr>
            <a:spLocks noGrp="1"/>
          </p:cNvSpPr>
          <p:nvPr>
            <p:ph type="title"/>
          </p:nvPr>
        </p:nvSpPr>
        <p:spPr>
          <a:xfrm>
            <a:off x="466403" y="964502"/>
            <a:ext cx="9304614" cy="642229"/>
          </a:xfrm>
        </p:spPr>
        <p:txBody>
          <a:bodyPr/>
          <a:lstStyle/>
          <a:p>
            <a:r>
              <a:rPr lang="en-US" sz="3600" b="1" spc="100" dirty="0">
                <a:latin typeface="Helvetica Neue" panose="02000503000000020004" pitchFamily="2" charset="0"/>
              </a:rPr>
              <a:t>TABLE DISCUSSION</a:t>
            </a:r>
            <a:endParaRPr lang="en-US" sz="3600" dirty="0"/>
          </a:p>
        </p:txBody>
      </p:sp>
    </p:spTree>
    <p:extLst>
      <p:ext uri="{BB962C8B-B14F-4D97-AF65-F5344CB8AC3E}">
        <p14:creationId xmlns:p14="http://schemas.microsoft.com/office/powerpoint/2010/main" val="305753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6FA0084-1D4C-E042-951C-74FACADA8D94}"/>
              </a:ext>
            </a:extLst>
          </p:cNvPr>
          <p:cNvSpPr txBox="1">
            <a:spLocks/>
          </p:cNvSpPr>
          <p:nvPr/>
        </p:nvSpPr>
        <p:spPr>
          <a:xfrm>
            <a:off x="466403" y="600076"/>
            <a:ext cx="9304614" cy="1006656"/>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kern="12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sz="3200" b="1" dirty="0">
                <a:latin typeface="Helvetica Neue" panose="02000503000000020004" pitchFamily="2" charset="0"/>
              </a:rPr>
              <a:t>Module 4 </a:t>
            </a:r>
            <a:br>
              <a:rPr lang="en-US" dirty="0"/>
            </a:br>
            <a:r>
              <a:rPr lang="en-US" dirty="0"/>
              <a:t>Table Quiz</a:t>
            </a:r>
          </a:p>
        </p:txBody>
      </p:sp>
      <p:sp>
        <p:nvSpPr>
          <p:cNvPr id="8" name="Content Placeholder 7">
            <a:extLst>
              <a:ext uri="{FF2B5EF4-FFF2-40B4-BE49-F238E27FC236}">
                <a16:creationId xmlns:a16="http://schemas.microsoft.com/office/drawing/2014/main" id="{542124D0-6910-644D-A727-CEBD4042984B}"/>
              </a:ext>
            </a:extLst>
          </p:cNvPr>
          <p:cNvSpPr>
            <a:spLocks noGrp="1"/>
          </p:cNvSpPr>
          <p:nvPr>
            <p:ph idx="1"/>
          </p:nvPr>
        </p:nvSpPr>
        <p:spPr/>
        <p:txBody>
          <a:bodyPr/>
          <a:lstStyle/>
          <a:p>
            <a:endParaRPr lang="en-US" dirty="0"/>
          </a:p>
        </p:txBody>
      </p:sp>
      <p:pic>
        <p:nvPicPr>
          <p:cNvPr id="9" name="Picture 2" descr="person writing on white paper">
            <a:extLst>
              <a:ext uri="{FF2B5EF4-FFF2-40B4-BE49-F238E27FC236}">
                <a16:creationId xmlns:a16="http://schemas.microsoft.com/office/drawing/2014/main" id="{7216E598-3631-6145-B1E9-7522A435E1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435" b="27679"/>
          <a:stretch/>
        </p:blipFill>
        <p:spPr bwMode="auto">
          <a:xfrm>
            <a:off x="0" y="1606731"/>
            <a:ext cx="12192000" cy="389395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B685306B-6050-3542-9E76-032B4490EB73}"/>
              </a:ext>
            </a:extLst>
          </p:cNvPr>
          <p:cNvSpPr/>
          <p:nvPr/>
        </p:nvSpPr>
        <p:spPr>
          <a:xfrm>
            <a:off x="0" y="1606731"/>
            <a:ext cx="12192000" cy="3922183"/>
          </a:xfrm>
          <a:prstGeom prst="rect">
            <a:avLst/>
          </a:prstGeom>
          <a:solidFill>
            <a:schemeClr val="accent1">
              <a:alpha val="69781"/>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a:extLst>
              <a:ext uri="{FF2B5EF4-FFF2-40B4-BE49-F238E27FC236}">
                <a16:creationId xmlns:a16="http://schemas.microsoft.com/office/drawing/2014/main" id="{70BEE98C-F55D-5A46-9801-9380EE66CE98}"/>
              </a:ext>
            </a:extLst>
          </p:cNvPr>
          <p:cNvSpPr txBox="1">
            <a:spLocks/>
          </p:cNvSpPr>
          <p:nvPr/>
        </p:nvSpPr>
        <p:spPr>
          <a:xfrm>
            <a:off x="466403" y="2428875"/>
            <a:ext cx="11259194" cy="28223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 </a:t>
            </a:r>
          </a:p>
          <a:p>
            <a:pPr marL="0" indent="0">
              <a:buFont typeface="Arial" panose="020B0604020202020204" pitchFamily="34" charset="0"/>
              <a:buNone/>
            </a:pPr>
            <a:r>
              <a:rPr lang="en-US" sz="5400" b="1" dirty="0"/>
              <a:t>What do you remember?</a:t>
            </a:r>
            <a:br>
              <a:rPr lang="en-US" b="1" dirty="0"/>
            </a:br>
            <a:r>
              <a:rPr lang="en-US" b="1" dirty="0"/>
              <a:t>Work with your table to complete the quiz.</a:t>
            </a:r>
          </a:p>
          <a:p>
            <a:pPr marL="0" indent="0">
              <a:buFont typeface="Arial" panose="020B0604020202020204" pitchFamily="34" charset="0"/>
              <a:buNone/>
            </a:pPr>
            <a:endParaRPr lang="en-US" b="1" dirty="0"/>
          </a:p>
        </p:txBody>
      </p:sp>
    </p:spTree>
    <p:extLst>
      <p:ext uri="{BB962C8B-B14F-4D97-AF65-F5344CB8AC3E}">
        <p14:creationId xmlns:p14="http://schemas.microsoft.com/office/powerpoint/2010/main" val="3238705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C1F49CFD-5BEF-6D49-9644-CAA8BDE7558E}"/>
              </a:ext>
            </a:extLst>
          </p:cNvPr>
          <p:cNvSpPr txBox="1">
            <a:spLocks/>
          </p:cNvSpPr>
          <p:nvPr/>
        </p:nvSpPr>
        <p:spPr>
          <a:xfrm>
            <a:off x="466403" y="1871093"/>
            <a:ext cx="11259194" cy="28223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 </a:t>
            </a:r>
          </a:p>
          <a:p>
            <a:pPr marL="0" indent="0">
              <a:buFont typeface="Arial" panose="020B0604020202020204" pitchFamily="34" charset="0"/>
              <a:buNone/>
            </a:pPr>
            <a:r>
              <a:rPr lang="en-US" sz="5400" b="1" dirty="0"/>
              <a:t>Hands</a:t>
            </a:r>
            <a:br>
              <a:rPr lang="en-US" sz="5400" b="1" dirty="0"/>
            </a:br>
            <a:r>
              <a:rPr lang="en-US" sz="5400" b="1" dirty="0"/>
              <a:t>on Buzzers</a:t>
            </a:r>
            <a:br>
              <a:rPr lang="en-US" b="1" dirty="0"/>
            </a:br>
            <a:endParaRPr lang="en-US" b="1" dirty="0"/>
          </a:p>
        </p:txBody>
      </p:sp>
      <p:pic>
        <p:nvPicPr>
          <p:cNvPr id="12" name="Picture 11">
            <a:extLst>
              <a:ext uri="{FF2B5EF4-FFF2-40B4-BE49-F238E27FC236}">
                <a16:creationId xmlns:a16="http://schemas.microsoft.com/office/drawing/2014/main" id="{E9024F21-A3F0-D740-A356-4A1FEB350982}"/>
              </a:ext>
            </a:extLst>
          </p:cNvPr>
          <p:cNvPicPr>
            <a:picLocks noChangeAspect="1"/>
          </p:cNvPicPr>
          <p:nvPr/>
        </p:nvPicPr>
        <p:blipFill>
          <a:blip r:embed="rId3"/>
          <a:stretch>
            <a:fillRect/>
          </a:stretch>
        </p:blipFill>
        <p:spPr>
          <a:xfrm>
            <a:off x="4812673" y="2135676"/>
            <a:ext cx="4121463" cy="3874756"/>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4BD02B84-D7CC-434B-AC2D-15498645E159}"/>
              </a:ext>
            </a:extLst>
          </p:cNvPr>
          <p:cNvSpPr txBox="1">
            <a:spLocks/>
          </p:cNvSpPr>
          <p:nvPr/>
        </p:nvSpPr>
        <p:spPr>
          <a:xfrm>
            <a:off x="466403" y="600076"/>
            <a:ext cx="9304614" cy="1006656"/>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kern="12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sz="3200" b="1" dirty="0">
                <a:latin typeface="Helvetica Neue" panose="02000503000000020004" pitchFamily="2" charset="0"/>
              </a:rPr>
              <a:t>Module 4 </a:t>
            </a:r>
            <a:br>
              <a:rPr lang="en-US" dirty="0"/>
            </a:br>
            <a:r>
              <a:rPr lang="en-US" dirty="0"/>
              <a:t>Table Quiz</a:t>
            </a:r>
          </a:p>
        </p:txBody>
      </p:sp>
      <p:sp>
        <p:nvSpPr>
          <p:cNvPr id="10" name="Content Placeholder 2">
            <a:extLst>
              <a:ext uri="{FF2B5EF4-FFF2-40B4-BE49-F238E27FC236}">
                <a16:creationId xmlns:a16="http://schemas.microsoft.com/office/drawing/2014/main" id="{595F6516-7C5E-D74F-AA2F-FBC3FA76838B}"/>
              </a:ext>
            </a:extLst>
          </p:cNvPr>
          <p:cNvSpPr txBox="1">
            <a:spLocks/>
          </p:cNvSpPr>
          <p:nvPr/>
        </p:nvSpPr>
        <p:spPr>
          <a:xfrm>
            <a:off x="466403" y="4035606"/>
            <a:ext cx="11259194" cy="28223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Get Ready to</a:t>
            </a:r>
            <a:br>
              <a:rPr lang="en-US" b="1" dirty="0"/>
            </a:br>
            <a:r>
              <a:rPr lang="en-US" b="1" dirty="0"/>
              <a:t>shout your answers!</a:t>
            </a:r>
          </a:p>
        </p:txBody>
      </p:sp>
    </p:spTree>
    <p:extLst>
      <p:ext uri="{BB962C8B-B14F-4D97-AF65-F5344CB8AC3E}">
        <p14:creationId xmlns:p14="http://schemas.microsoft.com/office/powerpoint/2010/main" val="388337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F21FC-32BF-C04F-AFF1-935571F39D23}"/>
              </a:ext>
            </a:extLst>
          </p:cNvPr>
          <p:cNvSpPr>
            <a:spLocks noGrp="1"/>
          </p:cNvSpPr>
          <p:nvPr>
            <p:ph type="title"/>
          </p:nvPr>
        </p:nvSpPr>
        <p:spPr>
          <a:xfrm>
            <a:off x="466403" y="1818943"/>
            <a:ext cx="10986082" cy="642229"/>
          </a:xfrm>
        </p:spPr>
        <p:txBody>
          <a:bodyPr>
            <a:noAutofit/>
          </a:bodyPr>
          <a:lstStyle/>
          <a:p>
            <a:pPr marL="514350" indent="-514350">
              <a:buFont typeface="+mj-lt"/>
              <a:buAutoNum type="arabicPeriod"/>
            </a:pPr>
            <a:r>
              <a:rPr lang="en-US" sz="2800" b="1" dirty="0">
                <a:solidFill>
                  <a:schemeClr val="bg1"/>
                </a:solidFill>
                <a:latin typeface="Helvetica Neue" panose="02000503000000020004" pitchFamily="2" charset="0"/>
              </a:rPr>
              <a:t>The WOW Service Motto reads:</a:t>
            </a:r>
            <a:br>
              <a:rPr lang="en-US" sz="2800" dirty="0">
                <a:solidFill>
                  <a:schemeClr val="bg1"/>
                </a:solidFill>
                <a:latin typeface="Helvetica Neue" panose="02000503000000020004" pitchFamily="2" charset="0"/>
              </a:rPr>
            </a:br>
            <a:r>
              <a:rPr lang="en-US" sz="2800" dirty="0">
                <a:solidFill>
                  <a:schemeClr val="bg1"/>
                </a:solidFill>
                <a:latin typeface="Helvetica Neue" panose="02000503000000020004" pitchFamily="2" charset="0"/>
              </a:rPr>
              <a:t>Discovering opportunities every day to go above and beyond to enable others to live their best lives. </a:t>
            </a:r>
            <a:br>
              <a:rPr lang="en-US" sz="2800" dirty="0">
                <a:solidFill>
                  <a:schemeClr val="bg1"/>
                </a:solidFill>
                <a:latin typeface="Helvetica Neue" panose="02000503000000020004" pitchFamily="2" charset="0"/>
              </a:rPr>
            </a:br>
            <a:endParaRPr lang="en-US" sz="2800" dirty="0">
              <a:solidFill>
                <a:schemeClr val="bg1"/>
              </a:solidFill>
              <a:latin typeface="Helvetica Neue" panose="02000503000000020004" pitchFamily="2" charset="0"/>
            </a:endParaRPr>
          </a:p>
        </p:txBody>
      </p:sp>
      <p:sp>
        <p:nvSpPr>
          <p:cNvPr id="3" name="Content Placeholder 2">
            <a:extLst>
              <a:ext uri="{FF2B5EF4-FFF2-40B4-BE49-F238E27FC236}">
                <a16:creationId xmlns:a16="http://schemas.microsoft.com/office/drawing/2014/main" id="{79B7FB5A-4C9C-3E4E-AABD-F89653AC85E8}"/>
              </a:ext>
            </a:extLst>
          </p:cNvPr>
          <p:cNvSpPr>
            <a:spLocks noGrp="1"/>
          </p:cNvSpPr>
          <p:nvPr>
            <p:ph idx="1"/>
          </p:nvPr>
        </p:nvSpPr>
        <p:spPr>
          <a:xfrm>
            <a:off x="466403" y="3787866"/>
            <a:ext cx="11259194" cy="3425644"/>
          </a:xfrm>
        </p:spPr>
        <p:txBody>
          <a:bodyPr/>
          <a:lstStyle/>
          <a:p>
            <a:pPr marL="0" indent="0">
              <a:buNone/>
            </a:pPr>
            <a:r>
              <a:rPr lang="en-US" dirty="0"/>
              <a:t>a. True</a:t>
            </a:r>
          </a:p>
          <a:p>
            <a:pPr marL="0" indent="0">
              <a:buNone/>
            </a:pPr>
            <a:r>
              <a:rPr lang="en-US" dirty="0"/>
              <a:t>b. False</a:t>
            </a:r>
          </a:p>
          <a:p>
            <a:endParaRPr lang="en-US" dirty="0"/>
          </a:p>
        </p:txBody>
      </p:sp>
      <p:sp>
        <p:nvSpPr>
          <p:cNvPr id="4" name="Title 1">
            <a:extLst>
              <a:ext uri="{FF2B5EF4-FFF2-40B4-BE49-F238E27FC236}">
                <a16:creationId xmlns:a16="http://schemas.microsoft.com/office/drawing/2014/main" id="{21B6ED39-5770-E84D-BA47-ECB3D7395B46}"/>
              </a:ext>
            </a:extLst>
          </p:cNvPr>
          <p:cNvSpPr txBox="1">
            <a:spLocks/>
          </p:cNvSpPr>
          <p:nvPr/>
        </p:nvSpPr>
        <p:spPr>
          <a:xfrm>
            <a:off x="466403" y="600076"/>
            <a:ext cx="9304614" cy="1006656"/>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kern="12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sz="3200" b="1" dirty="0">
                <a:latin typeface="Helvetica Neue" panose="02000503000000020004" pitchFamily="2" charset="0"/>
              </a:rPr>
              <a:t>Module 4 </a:t>
            </a:r>
            <a:br>
              <a:rPr lang="en-US" dirty="0"/>
            </a:br>
            <a:r>
              <a:rPr lang="en-US" dirty="0"/>
              <a:t>Table Quiz</a:t>
            </a:r>
          </a:p>
        </p:txBody>
      </p:sp>
    </p:spTree>
    <p:extLst>
      <p:ext uri="{BB962C8B-B14F-4D97-AF65-F5344CB8AC3E}">
        <p14:creationId xmlns:p14="http://schemas.microsoft.com/office/powerpoint/2010/main" val="264150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32933-84D5-8148-AD39-1AF4339CB1CD}"/>
              </a:ext>
            </a:extLst>
          </p:cNvPr>
          <p:cNvSpPr>
            <a:spLocks noGrp="1"/>
          </p:cNvSpPr>
          <p:nvPr>
            <p:ph type="title"/>
          </p:nvPr>
        </p:nvSpPr>
        <p:spPr/>
        <p:txBody>
          <a:bodyPr/>
          <a:lstStyle/>
          <a:p>
            <a:r>
              <a:rPr lang="en-US" dirty="0"/>
              <a:t>The Correct Answer</a:t>
            </a:r>
          </a:p>
        </p:txBody>
      </p:sp>
      <p:sp>
        <p:nvSpPr>
          <p:cNvPr id="3" name="Content Placeholder 2">
            <a:extLst>
              <a:ext uri="{FF2B5EF4-FFF2-40B4-BE49-F238E27FC236}">
                <a16:creationId xmlns:a16="http://schemas.microsoft.com/office/drawing/2014/main" id="{7427B84E-0CDF-0546-8503-E2B6E87B6108}"/>
              </a:ext>
            </a:extLst>
          </p:cNvPr>
          <p:cNvSpPr>
            <a:spLocks noGrp="1"/>
          </p:cNvSpPr>
          <p:nvPr>
            <p:ph idx="1"/>
          </p:nvPr>
        </p:nvSpPr>
        <p:spPr/>
        <p:txBody>
          <a:bodyPr/>
          <a:lstStyle/>
          <a:p>
            <a:pPr marL="0" indent="0">
              <a:buNone/>
            </a:pPr>
            <a:r>
              <a:rPr lang="en-US" dirty="0"/>
              <a:t>a. True</a:t>
            </a:r>
          </a:p>
          <a:p>
            <a:endParaRPr lang="en-US" dirty="0"/>
          </a:p>
        </p:txBody>
      </p:sp>
    </p:spTree>
    <p:extLst>
      <p:ext uri="{BB962C8B-B14F-4D97-AF65-F5344CB8AC3E}">
        <p14:creationId xmlns:p14="http://schemas.microsoft.com/office/powerpoint/2010/main" val="3869608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1DE8BC9-70A4-B340-9091-852B9B38489B}"/>
              </a:ext>
            </a:extLst>
          </p:cNvPr>
          <p:cNvSpPr txBox="1">
            <a:spLocks/>
          </p:cNvSpPr>
          <p:nvPr/>
        </p:nvSpPr>
        <p:spPr>
          <a:xfrm>
            <a:off x="466403" y="1606731"/>
            <a:ext cx="11577960" cy="3916000"/>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5138" indent="-465138">
              <a:buBlip>
                <a:blip r:embed="rId3"/>
              </a:buBlip>
            </a:pPr>
            <a:r>
              <a:rPr lang="en-US" dirty="0"/>
              <a:t>Think of a time when you saw some outstanding service,</a:t>
            </a:r>
            <a:br>
              <a:rPr lang="en-US" dirty="0"/>
            </a:br>
            <a:r>
              <a:rPr lang="en-US" dirty="0"/>
              <a:t>or Compassion in Action,  here at Moorings Park.</a:t>
            </a:r>
            <a:br>
              <a:rPr lang="en-US" dirty="0"/>
            </a:br>
            <a:endParaRPr lang="en-US" dirty="0"/>
          </a:p>
          <a:p>
            <a:pPr marL="465138" indent="-465138">
              <a:buBlip>
                <a:blip r:embed="rId3"/>
              </a:buBlip>
            </a:pPr>
            <a:r>
              <a:rPr lang="en-US" dirty="0"/>
              <a:t>What happened that really impressed you and why?</a:t>
            </a:r>
          </a:p>
        </p:txBody>
      </p:sp>
      <p:sp>
        <p:nvSpPr>
          <p:cNvPr id="6" name="Title 5">
            <a:extLst>
              <a:ext uri="{FF2B5EF4-FFF2-40B4-BE49-F238E27FC236}">
                <a16:creationId xmlns:a16="http://schemas.microsoft.com/office/drawing/2014/main" id="{EC58AE17-F30F-3341-A8E6-5CF5C7982F44}"/>
              </a:ext>
            </a:extLst>
          </p:cNvPr>
          <p:cNvSpPr>
            <a:spLocks noGrp="1"/>
          </p:cNvSpPr>
          <p:nvPr>
            <p:ph type="title"/>
          </p:nvPr>
        </p:nvSpPr>
        <p:spPr/>
        <p:txBody>
          <a:bodyPr/>
          <a:lstStyle/>
          <a:p>
            <a:r>
              <a:rPr lang="en-US" dirty="0"/>
              <a:t>Round 3</a:t>
            </a:r>
          </a:p>
        </p:txBody>
      </p:sp>
    </p:spTree>
    <p:extLst>
      <p:ext uri="{BB962C8B-B14F-4D97-AF65-F5344CB8AC3E}">
        <p14:creationId xmlns:p14="http://schemas.microsoft.com/office/powerpoint/2010/main" val="310685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F21FC-32BF-C04F-AFF1-935571F39D23}"/>
              </a:ext>
            </a:extLst>
          </p:cNvPr>
          <p:cNvSpPr>
            <a:spLocks noGrp="1"/>
          </p:cNvSpPr>
          <p:nvPr>
            <p:ph type="title"/>
          </p:nvPr>
        </p:nvSpPr>
        <p:spPr>
          <a:xfrm>
            <a:off x="466403" y="1818943"/>
            <a:ext cx="10986082" cy="642229"/>
          </a:xfrm>
        </p:spPr>
        <p:txBody>
          <a:bodyPr>
            <a:noAutofit/>
          </a:bodyPr>
          <a:lstStyle/>
          <a:p>
            <a:pPr marL="457200" indent="-457200"/>
            <a:r>
              <a:rPr lang="en-US" sz="2800" b="1" dirty="0">
                <a:solidFill>
                  <a:schemeClr val="bg1"/>
                </a:solidFill>
                <a:latin typeface="Helvetica Neue" panose="02000503000000020004" pitchFamily="2" charset="0"/>
              </a:rPr>
              <a:t>2. The WOW Steps of Service are:</a:t>
            </a:r>
            <a:br>
              <a:rPr lang="en-US" sz="2800" dirty="0">
                <a:solidFill>
                  <a:schemeClr val="bg1"/>
                </a:solidFill>
                <a:latin typeface="Helvetica Neue" panose="02000503000000020004" pitchFamily="2" charset="0"/>
              </a:rPr>
            </a:br>
            <a:r>
              <a:rPr lang="en-US" sz="2800" dirty="0">
                <a:solidFill>
                  <a:schemeClr val="bg1"/>
                </a:solidFill>
                <a:latin typeface="Helvetica Neue" panose="02000503000000020004" pitchFamily="2" charset="0"/>
              </a:rPr>
              <a:t>1. Use the WOW Preparation Tips</a:t>
            </a:r>
            <a:br>
              <a:rPr lang="en-US" sz="2800" dirty="0">
                <a:solidFill>
                  <a:schemeClr val="bg1"/>
                </a:solidFill>
                <a:latin typeface="Helvetica Neue" panose="02000503000000020004" pitchFamily="2" charset="0"/>
              </a:rPr>
            </a:br>
            <a:r>
              <a:rPr lang="en-US" sz="2800" dirty="0">
                <a:solidFill>
                  <a:schemeClr val="bg1"/>
                </a:solidFill>
                <a:latin typeface="Helvetica Neue" panose="02000503000000020004" pitchFamily="2" charset="0"/>
              </a:rPr>
              <a:t>2. Create a WOW Great First Impression with the 20-10-5 Rule </a:t>
            </a:r>
            <a:br>
              <a:rPr lang="en-US" sz="2800" dirty="0">
                <a:solidFill>
                  <a:schemeClr val="bg1"/>
                </a:solidFill>
                <a:latin typeface="Helvetica Neue" panose="02000503000000020004" pitchFamily="2" charset="0"/>
              </a:rPr>
            </a:br>
            <a:r>
              <a:rPr lang="en-US" sz="2800" dirty="0">
                <a:solidFill>
                  <a:schemeClr val="bg1"/>
                </a:solidFill>
                <a:latin typeface="Helvetica Neue" panose="02000503000000020004" pitchFamily="2" charset="0"/>
              </a:rPr>
              <a:t>3. Practice the WOW Service Guidelines </a:t>
            </a:r>
            <a:br>
              <a:rPr lang="en-US" sz="2800" dirty="0">
                <a:solidFill>
                  <a:schemeClr val="bg1"/>
                </a:solidFill>
                <a:latin typeface="Helvetica Neue" panose="02000503000000020004" pitchFamily="2" charset="0"/>
              </a:rPr>
            </a:br>
            <a:r>
              <a:rPr lang="en-US" sz="2800" dirty="0">
                <a:solidFill>
                  <a:schemeClr val="bg1"/>
                </a:solidFill>
                <a:latin typeface="Helvetica Neue" panose="02000503000000020004" pitchFamily="2" charset="0"/>
              </a:rPr>
              <a:t>4. Follow the WOW Roadmap </a:t>
            </a:r>
            <a:br>
              <a:rPr lang="en-US" sz="2800" dirty="0">
                <a:solidFill>
                  <a:schemeClr val="bg1"/>
                </a:solidFill>
                <a:latin typeface="Helvetica Neue" panose="02000503000000020004" pitchFamily="2" charset="0"/>
              </a:rPr>
            </a:br>
            <a:endParaRPr lang="en-US" sz="2800" dirty="0">
              <a:solidFill>
                <a:schemeClr val="bg1"/>
              </a:solidFill>
              <a:latin typeface="Helvetica Neue" panose="02000503000000020004" pitchFamily="2" charset="0"/>
            </a:endParaRPr>
          </a:p>
        </p:txBody>
      </p:sp>
      <p:sp>
        <p:nvSpPr>
          <p:cNvPr id="3" name="Content Placeholder 2">
            <a:extLst>
              <a:ext uri="{FF2B5EF4-FFF2-40B4-BE49-F238E27FC236}">
                <a16:creationId xmlns:a16="http://schemas.microsoft.com/office/drawing/2014/main" id="{79B7FB5A-4C9C-3E4E-AABD-F89653AC85E8}"/>
              </a:ext>
            </a:extLst>
          </p:cNvPr>
          <p:cNvSpPr>
            <a:spLocks noGrp="1"/>
          </p:cNvSpPr>
          <p:nvPr>
            <p:ph idx="1"/>
          </p:nvPr>
        </p:nvSpPr>
        <p:spPr>
          <a:xfrm>
            <a:off x="466403" y="4177610"/>
            <a:ext cx="11259194" cy="3425644"/>
          </a:xfrm>
        </p:spPr>
        <p:txBody>
          <a:bodyPr/>
          <a:lstStyle/>
          <a:p>
            <a:pPr marL="0" indent="0">
              <a:buNone/>
            </a:pPr>
            <a:r>
              <a:rPr lang="en-US" dirty="0"/>
              <a:t>a. True</a:t>
            </a:r>
          </a:p>
          <a:p>
            <a:pPr marL="0" indent="0">
              <a:buNone/>
            </a:pPr>
            <a:r>
              <a:rPr lang="en-US" dirty="0"/>
              <a:t>b. False</a:t>
            </a:r>
          </a:p>
          <a:p>
            <a:endParaRPr lang="en-US" dirty="0"/>
          </a:p>
        </p:txBody>
      </p:sp>
      <p:sp>
        <p:nvSpPr>
          <p:cNvPr id="4" name="Title 1">
            <a:extLst>
              <a:ext uri="{FF2B5EF4-FFF2-40B4-BE49-F238E27FC236}">
                <a16:creationId xmlns:a16="http://schemas.microsoft.com/office/drawing/2014/main" id="{21B6ED39-5770-E84D-BA47-ECB3D7395B46}"/>
              </a:ext>
            </a:extLst>
          </p:cNvPr>
          <p:cNvSpPr txBox="1">
            <a:spLocks/>
          </p:cNvSpPr>
          <p:nvPr/>
        </p:nvSpPr>
        <p:spPr>
          <a:xfrm>
            <a:off x="466403" y="600076"/>
            <a:ext cx="9304614" cy="1006656"/>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kern="12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sz="3200" b="1" dirty="0">
                <a:latin typeface="Helvetica Neue" panose="02000503000000020004" pitchFamily="2" charset="0"/>
              </a:rPr>
              <a:t>Module 4 </a:t>
            </a:r>
            <a:br>
              <a:rPr lang="en-US" dirty="0"/>
            </a:br>
            <a:r>
              <a:rPr lang="en-US" dirty="0"/>
              <a:t>Table Quiz</a:t>
            </a:r>
          </a:p>
        </p:txBody>
      </p:sp>
    </p:spTree>
    <p:extLst>
      <p:ext uri="{BB962C8B-B14F-4D97-AF65-F5344CB8AC3E}">
        <p14:creationId xmlns:p14="http://schemas.microsoft.com/office/powerpoint/2010/main" val="370324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E6782-854C-674D-BAC2-62EE1C653E2D}"/>
              </a:ext>
            </a:extLst>
          </p:cNvPr>
          <p:cNvSpPr>
            <a:spLocks noGrp="1"/>
          </p:cNvSpPr>
          <p:nvPr>
            <p:ph type="title"/>
          </p:nvPr>
        </p:nvSpPr>
        <p:spPr/>
        <p:txBody>
          <a:bodyPr/>
          <a:lstStyle/>
          <a:p>
            <a:r>
              <a:rPr lang="en-US" dirty="0"/>
              <a:t>The Correct Answer</a:t>
            </a:r>
          </a:p>
        </p:txBody>
      </p:sp>
      <p:sp>
        <p:nvSpPr>
          <p:cNvPr id="3" name="Content Placeholder 2">
            <a:extLst>
              <a:ext uri="{FF2B5EF4-FFF2-40B4-BE49-F238E27FC236}">
                <a16:creationId xmlns:a16="http://schemas.microsoft.com/office/drawing/2014/main" id="{5F0D4EC5-E925-4A44-A252-C224D6D6FAFD}"/>
              </a:ext>
            </a:extLst>
          </p:cNvPr>
          <p:cNvSpPr>
            <a:spLocks noGrp="1"/>
          </p:cNvSpPr>
          <p:nvPr>
            <p:ph idx="1"/>
          </p:nvPr>
        </p:nvSpPr>
        <p:spPr/>
        <p:txBody>
          <a:bodyPr/>
          <a:lstStyle/>
          <a:p>
            <a:pPr marL="0" indent="0">
              <a:buNone/>
            </a:pPr>
            <a:r>
              <a:rPr lang="en-US" dirty="0"/>
              <a:t>a. True</a:t>
            </a:r>
          </a:p>
          <a:p>
            <a:endParaRPr lang="en-US" dirty="0"/>
          </a:p>
        </p:txBody>
      </p:sp>
    </p:spTree>
    <p:extLst>
      <p:ext uri="{BB962C8B-B14F-4D97-AF65-F5344CB8AC3E}">
        <p14:creationId xmlns:p14="http://schemas.microsoft.com/office/powerpoint/2010/main" val="25767488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F21FC-32BF-C04F-AFF1-935571F39D23}"/>
              </a:ext>
            </a:extLst>
          </p:cNvPr>
          <p:cNvSpPr>
            <a:spLocks noGrp="1"/>
          </p:cNvSpPr>
          <p:nvPr>
            <p:ph type="title"/>
          </p:nvPr>
        </p:nvSpPr>
        <p:spPr>
          <a:xfrm>
            <a:off x="466403" y="1818943"/>
            <a:ext cx="10986082" cy="642229"/>
          </a:xfrm>
        </p:spPr>
        <p:txBody>
          <a:bodyPr>
            <a:noAutofit/>
          </a:bodyPr>
          <a:lstStyle/>
          <a:p>
            <a:pPr marL="457200" indent="-457200"/>
            <a:r>
              <a:rPr lang="en-US" sz="2800" b="1" dirty="0">
                <a:solidFill>
                  <a:schemeClr val="bg1"/>
                </a:solidFill>
                <a:latin typeface="Helvetica Neue" panose="02000503000000020004" pitchFamily="2" charset="0"/>
              </a:rPr>
              <a:t>3. The WOW Great First Impressions say to: </a:t>
            </a:r>
            <a:br>
              <a:rPr lang="en-US" sz="2800" b="1" dirty="0">
                <a:solidFill>
                  <a:schemeClr val="bg1"/>
                </a:solidFill>
                <a:latin typeface="Helvetica Neue" panose="02000503000000020004" pitchFamily="2" charset="0"/>
              </a:rPr>
            </a:br>
            <a:br>
              <a:rPr lang="en-US" sz="2800" dirty="0">
                <a:solidFill>
                  <a:schemeClr val="bg1"/>
                </a:solidFill>
                <a:latin typeface="Helvetica Neue" panose="02000503000000020004" pitchFamily="2" charset="0"/>
              </a:rPr>
            </a:br>
            <a:r>
              <a:rPr lang="en-US" sz="2800" dirty="0">
                <a:solidFill>
                  <a:schemeClr val="bg1"/>
                </a:solidFill>
                <a:latin typeface="Helvetica Neue" panose="02000503000000020004" pitchFamily="2" charset="0"/>
              </a:rPr>
              <a:t>“Start with a great first impression!</a:t>
            </a:r>
            <a:br>
              <a:rPr lang="en-US" sz="2800" dirty="0">
                <a:solidFill>
                  <a:schemeClr val="bg1"/>
                </a:solidFill>
                <a:latin typeface="Helvetica Neue" panose="02000503000000020004" pitchFamily="2" charset="0"/>
              </a:rPr>
            </a:br>
            <a:r>
              <a:rPr lang="en-US" sz="2800" dirty="0">
                <a:solidFill>
                  <a:schemeClr val="bg1"/>
                </a:solidFill>
                <a:latin typeface="Helvetica Neue" panose="02000503000000020004" pitchFamily="2" charset="0"/>
              </a:rPr>
              <a:t>Use the 20-15-5 rule with partners, vendors, residents, and their families (in short, with your entire Moorings Park family).” </a:t>
            </a:r>
            <a:br>
              <a:rPr lang="en-US" sz="2800" dirty="0">
                <a:solidFill>
                  <a:schemeClr val="bg1"/>
                </a:solidFill>
                <a:latin typeface="Helvetica Neue" panose="02000503000000020004" pitchFamily="2" charset="0"/>
              </a:rPr>
            </a:br>
            <a:br>
              <a:rPr lang="en-US" sz="2800" dirty="0">
                <a:solidFill>
                  <a:schemeClr val="bg1"/>
                </a:solidFill>
                <a:latin typeface="Helvetica Neue" panose="02000503000000020004" pitchFamily="2" charset="0"/>
              </a:rPr>
            </a:br>
            <a:br>
              <a:rPr lang="en-US" sz="2800" dirty="0">
                <a:solidFill>
                  <a:schemeClr val="bg1"/>
                </a:solidFill>
                <a:latin typeface="Helvetica Neue" panose="02000503000000020004" pitchFamily="2" charset="0"/>
              </a:rPr>
            </a:br>
            <a:endParaRPr lang="en-US" sz="2800" dirty="0">
              <a:solidFill>
                <a:schemeClr val="bg1"/>
              </a:solidFill>
              <a:latin typeface="Helvetica Neue" panose="02000503000000020004" pitchFamily="2" charset="0"/>
            </a:endParaRPr>
          </a:p>
        </p:txBody>
      </p:sp>
      <p:sp>
        <p:nvSpPr>
          <p:cNvPr id="3" name="Content Placeholder 2">
            <a:extLst>
              <a:ext uri="{FF2B5EF4-FFF2-40B4-BE49-F238E27FC236}">
                <a16:creationId xmlns:a16="http://schemas.microsoft.com/office/drawing/2014/main" id="{79B7FB5A-4C9C-3E4E-AABD-F89653AC85E8}"/>
              </a:ext>
            </a:extLst>
          </p:cNvPr>
          <p:cNvSpPr>
            <a:spLocks noGrp="1"/>
          </p:cNvSpPr>
          <p:nvPr>
            <p:ph idx="1"/>
          </p:nvPr>
        </p:nvSpPr>
        <p:spPr>
          <a:xfrm>
            <a:off x="466403" y="4177610"/>
            <a:ext cx="11259194" cy="3425644"/>
          </a:xfrm>
        </p:spPr>
        <p:txBody>
          <a:bodyPr/>
          <a:lstStyle/>
          <a:p>
            <a:pPr marL="0" indent="0">
              <a:buNone/>
            </a:pPr>
            <a:r>
              <a:rPr lang="en-US" dirty="0"/>
              <a:t>a. True</a:t>
            </a:r>
          </a:p>
          <a:p>
            <a:pPr marL="0" indent="0">
              <a:buNone/>
            </a:pPr>
            <a:r>
              <a:rPr lang="en-US" dirty="0"/>
              <a:t>b. False</a:t>
            </a:r>
          </a:p>
          <a:p>
            <a:endParaRPr lang="en-US" dirty="0"/>
          </a:p>
        </p:txBody>
      </p:sp>
      <p:sp>
        <p:nvSpPr>
          <p:cNvPr id="4" name="Title 1">
            <a:extLst>
              <a:ext uri="{FF2B5EF4-FFF2-40B4-BE49-F238E27FC236}">
                <a16:creationId xmlns:a16="http://schemas.microsoft.com/office/drawing/2014/main" id="{21B6ED39-5770-E84D-BA47-ECB3D7395B46}"/>
              </a:ext>
            </a:extLst>
          </p:cNvPr>
          <p:cNvSpPr txBox="1">
            <a:spLocks/>
          </p:cNvSpPr>
          <p:nvPr/>
        </p:nvSpPr>
        <p:spPr>
          <a:xfrm>
            <a:off x="466403" y="600076"/>
            <a:ext cx="9304614" cy="1006656"/>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kern="12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sz="3200" b="1" dirty="0">
                <a:latin typeface="Helvetica Neue" panose="02000503000000020004" pitchFamily="2" charset="0"/>
              </a:rPr>
              <a:t>Module 4 </a:t>
            </a:r>
            <a:br>
              <a:rPr lang="en-US" dirty="0"/>
            </a:br>
            <a:r>
              <a:rPr lang="en-US" dirty="0"/>
              <a:t>Table Quiz</a:t>
            </a:r>
          </a:p>
        </p:txBody>
      </p:sp>
    </p:spTree>
    <p:extLst>
      <p:ext uri="{BB962C8B-B14F-4D97-AF65-F5344CB8AC3E}">
        <p14:creationId xmlns:p14="http://schemas.microsoft.com/office/powerpoint/2010/main" val="22384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AC8FB-800C-E142-9214-2D17E94CA157}"/>
              </a:ext>
            </a:extLst>
          </p:cNvPr>
          <p:cNvSpPr>
            <a:spLocks noGrp="1"/>
          </p:cNvSpPr>
          <p:nvPr>
            <p:ph type="title"/>
          </p:nvPr>
        </p:nvSpPr>
        <p:spPr/>
        <p:txBody>
          <a:bodyPr/>
          <a:lstStyle/>
          <a:p>
            <a:r>
              <a:rPr lang="en-US" dirty="0"/>
              <a:t>The Correct Answer </a:t>
            </a:r>
          </a:p>
        </p:txBody>
      </p:sp>
      <p:sp>
        <p:nvSpPr>
          <p:cNvPr id="3" name="Content Placeholder 2">
            <a:extLst>
              <a:ext uri="{FF2B5EF4-FFF2-40B4-BE49-F238E27FC236}">
                <a16:creationId xmlns:a16="http://schemas.microsoft.com/office/drawing/2014/main" id="{AFE20F3A-E2BA-BC4B-ABB4-9E9B6F0F89F0}"/>
              </a:ext>
            </a:extLst>
          </p:cNvPr>
          <p:cNvSpPr>
            <a:spLocks noGrp="1"/>
          </p:cNvSpPr>
          <p:nvPr>
            <p:ph idx="1"/>
          </p:nvPr>
        </p:nvSpPr>
        <p:spPr/>
        <p:txBody>
          <a:bodyPr/>
          <a:lstStyle/>
          <a:p>
            <a:pPr marL="0" indent="0">
              <a:buNone/>
            </a:pPr>
            <a:r>
              <a:rPr lang="en-US" dirty="0"/>
              <a:t>b. False</a:t>
            </a:r>
          </a:p>
          <a:p>
            <a:pPr marL="0" indent="0">
              <a:buNone/>
            </a:pPr>
            <a:r>
              <a:rPr lang="en-US" dirty="0"/>
              <a:t> </a:t>
            </a:r>
          </a:p>
          <a:p>
            <a:endParaRPr lang="en-US" dirty="0"/>
          </a:p>
        </p:txBody>
      </p:sp>
    </p:spTree>
    <p:extLst>
      <p:ext uri="{BB962C8B-B14F-4D97-AF65-F5344CB8AC3E}">
        <p14:creationId xmlns:p14="http://schemas.microsoft.com/office/powerpoint/2010/main" val="109907529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F21FC-32BF-C04F-AFF1-935571F39D23}"/>
              </a:ext>
            </a:extLst>
          </p:cNvPr>
          <p:cNvSpPr>
            <a:spLocks noGrp="1"/>
          </p:cNvSpPr>
          <p:nvPr>
            <p:ph type="title"/>
          </p:nvPr>
        </p:nvSpPr>
        <p:spPr>
          <a:xfrm>
            <a:off x="466403" y="1818943"/>
            <a:ext cx="10986082" cy="642229"/>
          </a:xfrm>
        </p:spPr>
        <p:txBody>
          <a:bodyPr>
            <a:noAutofit/>
          </a:bodyPr>
          <a:lstStyle/>
          <a:p>
            <a:pPr marL="457200" indent="-457200"/>
            <a:r>
              <a:rPr lang="en-US" sz="2800" b="1" dirty="0">
                <a:solidFill>
                  <a:schemeClr val="bg1"/>
                </a:solidFill>
                <a:latin typeface="Helvetica Neue" panose="02000503000000020004" pitchFamily="2" charset="0"/>
              </a:rPr>
              <a:t>4. The WOW Service Guidelines say that: </a:t>
            </a:r>
            <a:br>
              <a:rPr lang="en-US" sz="2800" b="1" dirty="0">
                <a:solidFill>
                  <a:schemeClr val="bg1"/>
                </a:solidFill>
                <a:latin typeface="Helvetica Neue" panose="02000503000000020004" pitchFamily="2" charset="0"/>
              </a:rPr>
            </a:br>
            <a:br>
              <a:rPr lang="en-US" sz="2800" dirty="0">
                <a:solidFill>
                  <a:schemeClr val="bg1"/>
                </a:solidFill>
                <a:latin typeface="Helvetica Neue" panose="02000503000000020004" pitchFamily="2" charset="0"/>
              </a:rPr>
            </a:br>
            <a:r>
              <a:rPr lang="en-US" sz="2800" dirty="0">
                <a:solidFill>
                  <a:schemeClr val="bg1"/>
                </a:solidFill>
                <a:latin typeface="Helvetica Neue" panose="02000503000000020004" pitchFamily="2" charset="0"/>
              </a:rPr>
              <a:t>“I embrace change, and continuously seek opportunities to innovate and improve the lives of everyone at Moorings Park.” </a:t>
            </a:r>
            <a:br>
              <a:rPr lang="en-US" sz="2800" dirty="0">
                <a:solidFill>
                  <a:schemeClr val="bg1"/>
                </a:solidFill>
                <a:latin typeface="Helvetica Neue" panose="02000503000000020004" pitchFamily="2" charset="0"/>
              </a:rPr>
            </a:br>
            <a:br>
              <a:rPr lang="en-US" sz="2800" dirty="0">
                <a:solidFill>
                  <a:schemeClr val="bg1"/>
                </a:solidFill>
                <a:latin typeface="Helvetica Neue" panose="02000503000000020004" pitchFamily="2" charset="0"/>
              </a:rPr>
            </a:br>
            <a:endParaRPr lang="en-US" sz="2800" dirty="0">
              <a:solidFill>
                <a:schemeClr val="bg1"/>
              </a:solidFill>
              <a:latin typeface="Helvetica Neue" panose="02000503000000020004" pitchFamily="2" charset="0"/>
            </a:endParaRPr>
          </a:p>
        </p:txBody>
      </p:sp>
      <p:sp>
        <p:nvSpPr>
          <p:cNvPr id="3" name="Content Placeholder 2">
            <a:extLst>
              <a:ext uri="{FF2B5EF4-FFF2-40B4-BE49-F238E27FC236}">
                <a16:creationId xmlns:a16="http://schemas.microsoft.com/office/drawing/2014/main" id="{79B7FB5A-4C9C-3E4E-AABD-F89653AC85E8}"/>
              </a:ext>
            </a:extLst>
          </p:cNvPr>
          <p:cNvSpPr>
            <a:spLocks noGrp="1"/>
          </p:cNvSpPr>
          <p:nvPr>
            <p:ph idx="1"/>
          </p:nvPr>
        </p:nvSpPr>
        <p:spPr>
          <a:xfrm>
            <a:off x="466403" y="3997728"/>
            <a:ext cx="11259194" cy="3425644"/>
          </a:xfrm>
        </p:spPr>
        <p:txBody>
          <a:bodyPr/>
          <a:lstStyle/>
          <a:p>
            <a:pPr marL="0" indent="0">
              <a:buNone/>
            </a:pPr>
            <a:r>
              <a:rPr lang="en-US" dirty="0"/>
              <a:t>a. True</a:t>
            </a:r>
          </a:p>
          <a:p>
            <a:pPr marL="0" indent="0">
              <a:buNone/>
            </a:pPr>
            <a:r>
              <a:rPr lang="en-US" dirty="0"/>
              <a:t>b. False</a:t>
            </a:r>
          </a:p>
          <a:p>
            <a:endParaRPr lang="en-US" dirty="0"/>
          </a:p>
        </p:txBody>
      </p:sp>
      <p:sp>
        <p:nvSpPr>
          <p:cNvPr id="4" name="Title 1">
            <a:extLst>
              <a:ext uri="{FF2B5EF4-FFF2-40B4-BE49-F238E27FC236}">
                <a16:creationId xmlns:a16="http://schemas.microsoft.com/office/drawing/2014/main" id="{21B6ED39-5770-E84D-BA47-ECB3D7395B46}"/>
              </a:ext>
            </a:extLst>
          </p:cNvPr>
          <p:cNvSpPr txBox="1">
            <a:spLocks/>
          </p:cNvSpPr>
          <p:nvPr/>
        </p:nvSpPr>
        <p:spPr>
          <a:xfrm>
            <a:off x="466403" y="600076"/>
            <a:ext cx="9304614" cy="1006656"/>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kern="12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sz="3200" b="1" dirty="0">
                <a:latin typeface="Helvetica Neue" panose="02000503000000020004" pitchFamily="2" charset="0"/>
              </a:rPr>
              <a:t>Module 4 </a:t>
            </a:r>
            <a:br>
              <a:rPr lang="en-US" dirty="0"/>
            </a:br>
            <a:r>
              <a:rPr lang="en-US" dirty="0"/>
              <a:t>Table Quiz</a:t>
            </a:r>
          </a:p>
        </p:txBody>
      </p:sp>
    </p:spTree>
    <p:extLst>
      <p:ext uri="{BB962C8B-B14F-4D97-AF65-F5344CB8AC3E}">
        <p14:creationId xmlns:p14="http://schemas.microsoft.com/office/powerpoint/2010/main" val="155095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687D8-5713-804A-8E02-869CD4486845}"/>
              </a:ext>
            </a:extLst>
          </p:cNvPr>
          <p:cNvSpPr>
            <a:spLocks noGrp="1"/>
          </p:cNvSpPr>
          <p:nvPr>
            <p:ph type="title"/>
          </p:nvPr>
        </p:nvSpPr>
        <p:spPr/>
        <p:txBody>
          <a:bodyPr/>
          <a:lstStyle/>
          <a:p>
            <a:r>
              <a:rPr lang="en-US" dirty="0"/>
              <a:t>The Correct Answer</a:t>
            </a:r>
          </a:p>
        </p:txBody>
      </p:sp>
      <p:sp>
        <p:nvSpPr>
          <p:cNvPr id="3" name="Content Placeholder 2">
            <a:extLst>
              <a:ext uri="{FF2B5EF4-FFF2-40B4-BE49-F238E27FC236}">
                <a16:creationId xmlns:a16="http://schemas.microsoft.com/office/drawing/2014/main" id="{9D1B1CD1-6432-8841-9598-93306E934275}"/>
              </a:ext>
            </a:extLst>
          </p:cNvPr>
          <p:cNvSpPr>
            <a:spLocks noGrp="1"/>
          </p:cNvSpPr>
          <p:nvPr>
            <p:ph idx="1"/>
          </p:nvPr>
        </p:nvSpPr>
        <p:spPr/>
        <p:txBody>
          <a:bodyPr/>
          <a:lstStyle/>
          <a:p>
            <a:pPr marL="0" indent="0">
              <a:buNone/>
            </a:pPr>
            <a:r>
              <a:rPr lang="en-US" dirty="0"/>
              <a:t>a. True</a:t>
            </a:r>
          </a:p>
          <a:p>
            <a:endParaRPr lang="en-US" dirty="0"/>
          </a:p>
        </p:txBody>
      </p:sp>
    </p:spTree>
    <p:extLst>
      <p:ext uri="{BB962C8B-B14F-4D97-AF65-F5344CB8AC3E}">
        <p14:creationId xmlns:p14="http://schemas.microsoft.com/office/powerpoint/2010/main" val="327269094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F21FC-32BF-C04F-AFF1-935571F39D23}"/>
              </a:ext>
            </a:extLst>
          </p:cNvPr>
          <p:cNvSpPr>
            <a:spLocks noGrp="1"/>
          </p:cNvSpPr>
          <p:nvPr>
            <p:ph type="title"/>
          </p:nvPr>
        </p:nvSpPr>
        <p:spPr>
          <a:xfrm>
            <a:off x="466403" y="1818943"/>
            <a:ext cx="10986082" cy="642229"/>
          </a:xfrm>
        </p:spPr>
        <p:txBody>
          <a:bodyPr>
            <a:noAutofit/>
          </a:bodyPr>
          <a:lstStyle/>
          <a:p>
            <a:pPr marL="457200" indent="-457200"/>
            <a:r>
              <a:rPr lang="en-US" sz="2800" b="1" dirty="0">
                <a:solidFill>
                  <a:schemeClr val="bg1"/>
                </a:solidFill>
                <a:latin typeface="Helvetica Neue" panose="02000503000000020004" pitchFamily="2" charset="0"/>
              </a:rPr>
              <a:t>5. In the Two Steps to Empowerment, it says </a:t>
            </a:r>
            <a:br>
              <a:rPr lang="en-US" sz="2800" b="1" dirty="0">
                <a:solidFill>
                  <a:schemeClr val="bg1"/>
                </a:solidFill>
                <a:latin typeface="Helvetica Neue" panose="02000503000000020004" pitchFamily="2" charset="0"/>
              </a:rPr>
            </a:br>
            <a:br>
              <a:rPr lang="en-US" sz="2800" dirty="0">
                <a:solidFill>
                  <a:schemeClr val="bg1"/>
                </a:solidFill>
                <a:latin typeface="Helvetica Neue" panose="02000503000000020004" pitchFamily="2" charset="0"/>
              </a:rPr>
            </a:br>
            <a:r>
              <a:rPr lang="en-US" sz="2800" dirty="0">
                <a:solidFill>
                  <a:schemeClr val="bg1"/>
                </a:solidFill>
                <a:latin typeface="Helvetica Neue" panose="02000503000000020004" pitchFamily="2" charset="0"/>
              </a:rPr>
              <a:t>“Own the WOW need personally, whether it’s a small or</a:t>
            </a:r>
            <a:br>
              <a:rPr lang="en-US" sz="2800" dirty="0">
                <a:solidFill>
                  <a:schemeClr val="bg1"/>
                </a:solidFill>
                <a:latin typeface="Helvetica Neue" panose="02000503000000020004" pitchFamily="2" charset="0"/>
              </a:rPr>
            </a:br>
            <a:r>
              <a:rPr lang="en-US" sz="2800" dirty="0">
                <a:solidFill>
                  <a:schemeClr val="bg1"/>
                </a:solidFill>
                <a:latin typeface="Helvetica Neue" panose="02000503000000020004" pitchFamily="2" charset="0"/>
              </a:rPr>
              <a:t>large WOW. Take accountability from start to finish to create and execute the WOW.”</a:t>
            </a:r>
            <a:br>
              <a:rPr lang="en-US" sz="2800" dirty="0">
                <a:solidFill>
                  <a:schemeClr val="bg1"/>
                </a:solidFill>
                <a:latin typeface="Helvetica Neue" panose="02000503000000020004" pitchFamily="2" charset="0"/>
              </a:rPr>
            </a:br>
            <a:br>
              <a:rPr lang="en-US" sz="2800" dirty="0">
                <a:solidFill>
                  <a:schemeClr val="bg1"/>
                </a:solidFill>
                <a:latin typeface="Helvetica Neue" panose="02000503000000020004" pitchFamily="2" charset="0"/>
              </a:rPr>
            </a:br>
            <a:br>
              <a:rPr lang="en-US" sz="2800" dirty="0">
                <a:solidFill>
                  <a:schemeClr val="bg1"/>
                </a:solidFill>
                <a:latin typeface="Helvetica Neue" panose="02000503000000020004" pitchFamily="2" charset="0"/>
              </a:rPr>
            </a:br>
            <a:endParaRPr lang="en-US" sz="2800" dirty="0">
              <a:solidFill>
                <a:schemeClr val="bg1"/>
              </a:solidFill>
              <a:latin typeface="Helvetica Neue" panose="02000503000000020004" pitchFamily="2" charset="0"/>
            </a:endParaRPr>
          </a:p>
        </p:txBody>
      </p:sp>
      <p:sp>
        <p:nvSpPr>
          <p:cNvPr id="3" name="Content Placeholder 2">
            <a:extLst>
              <a:ext uri="{FF2B5EF4-FFF2-40B4-BE49-F238E27FC236}">
                <a16:creationId xmlns:a16="http://schemas.microsoft.com/office/drawing/2014/main" id="{79B7FB5A-4C9C-3E4E-AABD-F89653AC85E8}"/>
              </a:ext>
            </a:extLst>
          </p:cNvPr>
          <p:cNvSpPr>
            <a:spLocks noGrp="1"/>
          </p:cNvSpPr>
          <p:nvPr>
            <p:ph idx="1"/>
          </p:nvPr>
        </p:nvSpPr>
        <p:spPr>
          <a:xfrm>
            <a:off x="466403" y="3997728"/>
            <a:ext cx="11259194" cy="3425644"/>
          </a:xfrm>
        </p:spPr>
        <p:txBody>
          <a:bodyPr/>
          <a:lstStyle/>
          <a:p>
            <a:pPr marL="0" indent="0">
              <a:buNone/>
            </a:pPr>
            <a:r>
              <a:rPr lang="en-US" dirty="0"/>
              <a:t>a. True</a:t>
            </a:r>
          </a:p>
          <a:p>
            <a:pPr marL="0" indent="0">
              <a:buNone/>
            </a:pPr>
            <a:r>
              <a:rPr lang="en-US" dirty="0"/>
              <a:t>b. False</a:t>
            </a:r>
          </a:p>
          <a:p>
            <a:endParaRPr lang="en-US" dirty="0"/>
          </a:p>
        </p:txBody>
      </p:sp>
      <p:sp>
        <p:nvSpPr>
          <p:cNvPr id="4" name="Title 1">
            <a:extLst>
              <a:ext uri="{FF2B5EF4-FFF2-40B4-BE49-F238E27FC236}">
                <a16:creationId xmlns:a16="http://schemas.microsoft.com/office/drawing/2014/main" id="{21B6ED39-5770-E84D-BA47-ECB3D7395B46}"/>
              </a:ext>
            </a:extLst>
          </p:cNvPr>
          <p:cNvSpPr txBox="1">
            <a:spLocks/>
          </p:cNvSpPr>
          <p:nvPr/>
        </p:nvSpPr>
        <p:spPr>
          <a:xfrm>
            <a:off x="466403" y="600076"/>
            <a:ext cx="9304614" cy="1006656"/>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kern="12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sz="3200" b="1" dirty="0">
                <a:latin typeface="Helvetica Neue" panose="02000503000000020004" pitchFamily="2" charset="0"/>
              </a:rPr>
              <a:t>Module 4 </a:t>
            </a:r>
            <a:br>
              <a:rPr lang="en-US" dirty="0"/>
            </a:br>
            <a:r>
              <a:rPr lang="en-US" dirty="0"/>
              <a:t>Table Quiz</a:t>
            </a:r>
          </a:p>
        </p:txBody>
      </p:sp>
    </p:spTree>
    <p:extLst>
      <p:ext uri="{BB962C8B-B14F-4D97-AF65-F5344CB8AC3E}">
        <p14:creationId xmlns:p14="http://schemas.microsoft.com/office/powerpoint/2010/main" val="3366443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AE975-DCB9-D142-8B82-BE31435307E6}"/>
              </a:ext>
            </a:extLst>
          </p:cNvPr>
          <p:cNvSpPr>
            <a:spLocks noGrp="1"/>
          </p:cNvSpPr>
          <p:nvPr>
            <p:ph type="title"/>
          </p:nvPr>
        </p:nvSpPr>
        <p:spPr/>
        <p:txBody>
          <a:bodyPr/>
          <a:lstStyle/>
          <a:p>
            <a:r>
              <a:rPr lang="en-US" dirty="0"/>
              <a:t>The Correct Answer </a:t>
            </a:r>
          </a:p>
        </p:txBody>
      </p:sp>
      <p:sp>
        <p:nvSpPr>
          <p:cNvPr id="3" name="Content Placeholder 2">
            <a:extLst>
              <a:ext uri="{FF2B5EF4-FFF2-40B4-BE49-F238E27FC236}">
                <a16:creationId xmlns:a16="http://schemas.microsoft.com/office/drawing/2014/main" id="{9A975B14-0B9C-9941-B373-247A652C17B7}"/>
              </a:ext>
            </a:extLst>
          </p:cNvPr>
          <p:cNvSpPr>
            <a:spLocks noGrp="1"/>
          </p:cNvSpPr>
          <p:nvPr>
            <p:ph idx="1"/>
          </p:nvPr>
        </p:nvSpPr>
        <p:spPr/>
        <p:txBody>
          <a:bodyPr/>
          <a:lstStyle/>
          <a:p>
            <a:pPr marL="0" indent="0">
              <a:buNone/>
            </a:pPr>
            <a:r>
              <a:rPr lang="en-US" dirty="0"/>
              <a:t>a. True</a:t>
            </a:r>
          </a:p>
          <a:p>
            <a:endParaRPr lang="en-US" dirty="0"/>
          </a:p>
        </p:txBody>
      </p:sp>
    </p:spTree>
    <p:extLst>
      <p:ext uri="{BB962C8B-B14F-4D97-AF65-F5344CB8AC3E}">
        <p14:creationId xmlns:p14="http://schemas.microsoft.com/office/powerpoint/2010/main" val="421673179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3BCF53-68B6-A941-899E-BE30014CE373}"/>
              </a:ext>
            </a:extLst>
          </p:cNvPr>
          <p:cNvSpPr/>
          <p:nvPr/>
        </p:nvSpPr>
        <p:spPr>
          <a:xfrm>
            <a:off x="0" y="1725931"/>
            <a:ext cx="12192000" cy="3669030"/>
          </a:xfrm>
          <a:prstGeom prst="rect">
            <a:avLst/>
          </a:prstGeom>
          <a:solidFill>
            <a:srgbClr val="3330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21B6ED39-5770-E84D-BA47-ECB3D7395B46}"/>
              </a:ext>
            </a:extLst>
          </p:cNvPr>
          <p:cNvSpPr txBox="1">
            <a:spLocks/>
          </p:cNvSpPr>
          <p:nvPr/>
        </p:nvSpPr>
        <p:spPr>
          <a:xfrm>
            <a:off x="466403" y="600076"/>
            <a:ext cx="9304614" cy="1006656"/>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kern="12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sz="3200" b="1" dirty="0">
                <a:latin typeface="Helvetica Neue" panose="02000503000000020004" pitchFamily="2" charset="0"/>
              </a:rPr>
              <a:t>Module 5 </a:t>
            </a:r>
            <a:br>
              <a:rPr lang="en-US" dirty="0"/>
            </a:br>
            <a:r>
              <a:rPr lang="en-US" dirty="0"/>
              <a:t>Turning Problems into Solutions</a:t>
            </a:r>
          </a:p>
        </p:txBody>
      </p:sp>
      <p:sp>
        <p:nvSpPr>
          <p:cNvPr id="9" name="Rectangle 8">
            <a:extLst>
              <a:ext uri="{FF2B5EF4-FFF2-40B4-BE49-F238E27FC236}">
                <a16:creationId xmlns:a16="http://schemas.microsoft.com/office/drawing/2014/main" id="{04F25A0E-7A72-F34B-A304-49386F9FC09B}"/>
              </a:ext>
            </a:extLst>
          </p:cNvPr>
          <p:cNvSpPr/>
          <p:nvPr/>
        </p:nvSpPr>
        <p:spPr>
          <a:xfrm>
            <a:off x="7240249" y="2027583"/>
            <a:ext cx="4951750" cy="2941982"/>
          </a:xfrm>
          <a:prstGeom prst="rect">
            <a:avLst/>
          </a:prstGeom>
          <a:solidFill>
            <a:schemeClr val="bg1">
              <a:alpha val="3807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2F2213B0-9DA5-044B-9ACC-CBC2C3896486}"/>
              </a:ext>
            </a:extLst>
          </p:cNvPr>
          <p:cNvSpPr txBox="1">
            <a:spLocks/>
          </p:cNvSpPr>
          <p:nvPr/>
        </p:nvSpPr>
        <p:spPr>
          <a:xfrm>
            <a:off x="466403" y="1643062"/>
            <a:ext cx="6665098" cy="3900487"/>
          </a:xfrm>
          <a:prstGeom prst="rect">
            <a:avLst/>
          </a:prstGeom>
        </p:spPr>
        <p:txBody>
          <a:bodyPr vert="horz" lIns="91440" tIns="45720" rIns="91440" bIns="45720" rtlCol="0" anchor="ctr" anchorCtr="0">
            <a:normAutofit fontScale="25000" lnSpcReduction="20000"/>
          </a:bodyPr>
          <a:lstStyle>
            <a:lvl1pPr algn="l" defTabSz="914400" rtl="0" eaLnBrk="1" latinLnBrk="0" hangingPunct="1">
              <a:lnSpc>
                <a:spcPct val="90000"/>
              </a:lnSpc>
              <a:spcBef>
                <a:spcPct val="0"/>
              </a:spcBef>
              <a:buNone/>
              <a:defRPr sz="3600" kern="120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70000"/>
              </a:lnSpc>
            </a:pPr>
            <a:endParaRPr lang="en-US" sz="2400" dirty="0">
              <a:solidFill>
                <a:schemeClr val="bg1"/>
              </a:solidFill>
            </a:endParaRPr>
          </a:p>
          <a:p>
            <a:pPr>
              <a:lnSpc>
                <a:spcPct val="170000"/>
              </a:lnSpc>
            </a:pPr>
            <a:r>
              <a:rPr lang="en-US" sz="8000" b="1" spc="100" dirty="0">
                <a:solidFill>
                  <a:schemeClr val="bg1"/>
                </a:solidFill>
              </a:rPr>
              <a:t>LEARNING GOALS:</a:t>
            </a:r>
          </a:p>
          <a:p>
            <a:pPr marL="354013" indent="-354013">
              <a:lnSpc>
                <a:spcPct val="170000"/>
              </a:lnSpc>
              <a:buBlip>
                <a:blip r:embed="rId2"/>
              </a:buBlip>
            </a:pPr>
            <a:r>
              <a:rPr lang="en-US" sz="8000" dirty="0">
                <a:solidFill>
                  <a:schemeClr val="bg1"/>
                </a:solidFill>
              </a:rPr>
              <a:t>Understand the LASSIE Service Recovery Model</a:t>
            </a:r>
          </a:p>
          <a:p>
            <a:pPr marL="354013" indent="-354013">
              <a:lnSpc>
                <a:spcPct val="170000"/>
              </a:lnSpc>
              <a:buBlip>
                <a:blip r:embed="rId2"/>
              </a:buBlip>
            </a:pPr>
            <a:r>
              <a:rPr lang="en-US" sz="8000" dirty="0">
                <a:solidFill>
                  <a:schemeClr val="bg1"/>
                </a:solidFill>
              </a:rPr>
              <a:t>Resolving Difficult Conversations with Residents</a:t>
            </a:r>
          </a:p>
          <a:p>
            <a:pPr marL="354013" indent="-354013">
              <a:lnSpc>
                <a:spcPct val="170000"/>
              </a:lnSpc>
              <a:buBlip>
                <a:blip r:embed="rId2"/>
              </a:buBlip>
            </a:pPr>
            <a:r>
              <a:rPr lang="en-US" sz="8000" dirty="0">
                <a:solidFill>
                  <a:schemeClr val="bg1"/>
                </a:solidFill>
              </a:rPr>
              <a:t>How to Resolve Conflicts with your Partners</a:t>
            </a:r>
          </a:p>
          <a:p>
            <a:pPr marL="354013" indent="-354013">
              <a:lnSpc>
                <a:spcPct val="170000"/>
              </a:lnSpc>
              <a:buBlip>
                <a:blip r:embed="rId2"/>
              </a:buBlip>
            </a:pPr>
            <a:r>
              <a:rPr lang="en-US" sz="8000" dirty="0">
                <a:solidFill>
                  <a:schemeClr val="bg1"/>
                </a:solidFill>
              </a:rPr>
              <a:t>Take the Table Quiz</a:t>
            </a:r>
            <a:br>
              <a:rPr lang="en-US" sz="2400" dirty="0">
                <a:solidFill>
                  <a:schemeClr val="bg1"/>
                </a:solidFill>
              </a:rPr>
            </a:br>
            <a:br>
              <a:rPr lang="en-US" sz="2400" dirty="0">
                <a:solidFill>
                  <a:schemeClr val="bg1"/>
                </a:solidFill>
              </a:rPr>
            </a:br>
            <a:endParaRPr lang="en-US" sz="2400" dirty="0">
              <a:solidFill>
                <a:schemeClr val="bg1"/>
              </a:solidFill>
            </a:endParaRPr>
          </a:p>
        </p:txBody>
      </p:sp>
      <p:sp>
        <p:nvSpPr>
          <p:cNvPr id="11" name="TextBox 10">
            <a:extLst>
              <a:ext uri="{FF2B5EF4-FFF2-40B4-BE49-F238E27FC236}">
                <a16:creationId xmlns:a16="http://schemas.microsoft.com/office/drawing/2014/main" id="{6E3EAE81-A872-9643-90E8-1F1DF7731C31}"/>
              </a:ext>
            </a:extLst>
          </p:cNvPr>
          <p:cNvSpPr txBox="1"/>
          <p:nvPr/>
        </p:nvSpPr>
        <p:spPr>
          <a:xfrm>
            <a:off x="7537943" y="2415020"/>
            <a:ext cx="4367534" cy="2246769"/>
          </a:xfrm>
          <a:prstGeom prst="rect">
            <a:avLst/>
          </a:prstGeom>
          <a:noFill/>
        </p:spPr>
        <p:txBody>
          <a:bodyPr wrap="square" rtlCol="0">
            <a:spAutoFit/>
          </a:bodyPr>
          <a:lstStyle/>
          <a:p>
            <a:r>
              <a:rPr lang="en-US" sz="2000" dirty="0">
                <a:solidFill>
                  <a:schemeClr val="bg1"/>
                </a:solidFill>
                <a:latin typeface="Garamond" panose="02020404030301010803" pitchFamily="18" charset="0"/>
              </a:rPr>
              <a:t>I’ve learned that people will forget what you said, people will forget what you did, </a:t>
            </a:r>
          </a:p>
          <a:p>
            <a:r>
              <a:rPr lang="en-US" sz="2000" dirty="0">
                <a:solidFill>
                  <a:schemeClr val="bg1"/>
                </a:solidFill>
                <a:latin typeface="Garamond" panose="02020404030301010803" pitchFamily="18" charset="0"/>
              </a:rPr>
              <a:t>but people will never forget how you made them feel.</a:t>
            </a:r>
          </a:p>
          <a:p>
            <a:endParaRPr lang="en-US" sz="2000" dirty="0">
              <a:solidFill>
                <a:schemeClr val="bg1"/>
              </a:solidFill>
              <a:latin typeface="Garamond" panose="02020404030301010803" pitchFamily="18" charset="0"/>
            </a:endParaRPr>
          </a:p>
          <a:p>
            <a:pPr algn="r"/>
            <a:r>
              <a:rPr lang="en-US" sz="2000" i="1" dirty="0">
                <a:solidFill>
                  <a:schemeClr val="bg1"/>
                </a:solidFill>
                <a:latin typeface="Garamond" panose="02020404030301010803" pitchFamily="18" charset="0"/>
              </a:rPr>
              <a:t>-Maya Angelou, Author</a:t>
            </a:r>
          </a:p>
          <a:p>
            <a:endParaRPr lang="en-US" sz="2000" dirty="0">
              <a:solidFill>
                <a:schemeClr val="bg1"/>
              </a:solidFill>
              <a:latin typeface="Garamond" panose="02020404030301010803" pitchFamily="18" charset="0"/>
            </a:endParaRPr>
          </a:p>
        </p:txBody>
      </p:sp>
    </p:spTree>
    <p:extLst>
      <p:ext uri="{BB962C8B-B14F-4D97-AF65-F5344CB8AC3E}">
        <p14:creationId xmlns:p14="http://schemas.microsoft.com/office/powerpoint/2010/main" val="380274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3BD6AAE-01AC-4A4D-8808-FFCA85AB0AD5}"/>
              </a:ext>
            </a:extLst>
          </p:cNvPr>
          <p:cNvSpPr>
            <a:spLocks noGrp="1"/>
          </p:cNvSpPr>
          <p:nvPr>
            <p:ph type="title"/>
          </p:nvPr>
        </p:nvSpPr>
        <p:spPr>
          <a:xfrm>
            <a:off x="1364105" y="449706"/>
            <a:ext cx="9304614" cy="1157026"/>
          </a:xfrm>
        </p:spPr>
        <p:txBody>
          <a:bodyPr>
            <a:normAutofit fontScale="90000"/>
          </a:bodyPr>
          <a:lstStyle/>
          <a:p>
            <a:r>
              <a:rPr lang="en-US" b="1" dirty="0">
                <a:latin typeface="Helvetica Neue" panose="02000503000000020004" pitchFamily="2" charset="0"/>
              </a:rPr>
              <a:t>Icebreaker: Stay in the Game!</a:t>
            </a:r>
            <a:br>
              <a:rPr lang="en-US" dirty="0"/>
            </a:br>
            <a:r>
              <a:rPr lang="en-US" dirty="0"/>
              <a:t> </a:t>
            </a:r>
          </a:p>
        </p:txBody>
      </p:sp>
      <p:sp>
        <p:nvSpPr>
          <p:cNvPr id="14" name="Content Placeholder 2">
            <a:extLst>
              <a:ext uri="{FF2B5EF4-FFF2-40B4-BE49-F238E27FC236}">
                <a16:creationId xmlns:a16="http://schemas.microsoft.com/office/drawing/2014/main" id="{4CF5766E-6575-AA4A-9191-E29EC743459C}"/>
              </a:ext>
            </a:extLst>
          </p:cNvPr>
          <p:cNvSpPr>
            <a:spLocks noGrp="1"/>
          </p:cNvSpPr>
          <p:nvPr>
            <p:ph idx="1"/>
          </p:nvPr>
        </p:nvSpPr>
        <p:spPr>
          <a:xfrm>
            <a:off x="336685" y="1812447"/>
            <a:ext cx="11061032" cy="3552667"/>
          </a:xfrm>
        </p:spPr>
        <p:txBody>
          <a:bodyPr anchor="ctr" anchorCtr="0">
            <a:normAutofit/>
          </a:bodyPr>
          <a:lstStyle/>
          <a:p>
            <a:pPr marL="0" indent="0">
              <a:lnSpc>
                <a:spcPct val="110000"/>
              </a:lnSpc>
              <a:buSzPct val="125000"/>
              <a:buNone/>
            </a:pPr>
            <a:r>
              <a:rPr lang="en-US" sz="3000" b="1" dirty="0"/>
              <a:t>Join us in the play area for this fast-paced activity. </a:t>
            </a:r>
          </a:p>
          <a:p>
            <a:pPr marL="0" indent="0">
              <a:lnSpc>
                <a:spcPct val="110000"/>
              </a:lnSpc>
              <a:buSzPct val="125000"/>
              <a:buNone/>
            </a:pPr>
            <a:endParaRPr lang="en-US" sz="3000" dirty="0"/>
          </a:p>
          <a:p>
            <a:pPr marL="0" indent="0">
              <a:lnSpc>
                <a:spcPct val="110000"/>
              </a:lnSpc>
              <a:buSzPct val="125000"/>
              <a:buNone/>
            </a:pPr>
            <a:endParaRPr lang="en-US" sz="3000" dirty="0"/>
          </a:p>
          <a:p>
            <a:pPr marL="0" indent="0">
              <a:lnSpc>
                <a:spcPct val="110000"/>
              </a:lnSpc>
              <a:buSzPct val="125000"/>
              <a:buNone/>
            </a:pPr>
            <a:r>
              <a:rPr lang="en-US" sz="3000" dirty="0"/>
              <a:t> </a:t>
            </a:r>
            <a:endParaRPr lang="en-US" sz="2400" dirty="0"/>
          </a:p>
          <a:p>
            <a:pPr marL="574675" indent="-574675">
              <a:lnSpc>
                <a:spcPct val="110000"/>
              </a:lnSpc>
              <a:buSzPct val="125000"/>
              <a:buBlip>
                <a:blip r:embed="rId3"/>
              </a:buBlip>
            </a:pPr>
            <a:endParaRPr lang="en-US" sz="2400" dirty="0"/>
          </a:p>
        </p:txBody>
      </p:sp>
      <p:pic>
        <p:nvPicPr>
          <p:cNvPr id="15" name="Graphic 89" descr="Iceberg with solid fill">
            <a:extLst>
              <a:ext uri="{FF2B5EF4-FFF2-40B4-BE49-F238E27FC236}">
                <a16:creationId xmlns:a16="http://schemas.microsoft.com/office/drawing/2014/main" id="{336A2C1D-21FF-3744-977D-B46574A6F6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6685" y="449706"/>
            <a:ext cx="1027420" cy="1027420"/>
          </a:xfrm>
          <a:prstGeom prst="rect">
            <a:avLst/>
          </a:prstGeom>
        </p:spPr>
      </p:pic>
    </p:spTree>
    <p:extLst>
      <p:ext uri="{BB962C8B-B14F-4D97-AF65-F5344CB8AC3E}">
        <p14:creationId xmlns:p14="http://schemas.microsoft.com/office/powerpoint/2010/main" val="267186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95F82-535E-754B-8F86-0C700D1D87F1}"/>
              </a:ext>
            </a:extLst>
          </p:cNvPr>
          <p:cNvSpPr>
            <a:spLocks noGrp="1"/>
          </p:cNvSpPr>
          <p:nvPr>
            <p:ph type="title"/>
          </p:nvPr>
        </p:nvSpPr>
        <p:spPr/>
        <p:txBody>
          <a:bodyPr/>
          <a:lstStyle/>
          <a:p>
            <a:r>
              <a:rPr lang="en-US" dirty="0"/>
              <a:t>Say Goodbye!</a:t>
            </a:r>
          </a:p>
        </p:txBody>
      </p:sp>
      <p:sp>
        <p:nvSpPr>
          <p:cNvPr id="3" name="Content Placeholder 2">
            <a:extLst>
              <a:ext uri="{FF2B5EF4-FFF2-40B4-BE49-F238E27FC236}">
                <a16:creationId xmlns:a16="http://schemas.microsoft.com/office/drawing/2014/main" id="{741851EC-9CB7-8440-835C-92AAFFBD1B4D}"/>
              </a:ext>
            </a:extLst>
          </p:cNvPr>
          <p:cNvSpPr>
            <a:spLocks noGrp="1"/>
          </p:cNvSpPr>
          <p:nvPr>
            <p:ph idx="1"/>
          </p:nvPr>
        </p:nvSpPr>
        <p:spPr>
          <a:xfrm>
            <a:off x="466403" y="2308860"/>
            <a:ext cx="10072057" cy="2834640"/>
          </a:xfrm>
        </p:spPr>
        <p:txBody>
          <a:bodyPr>
            <a:normAutofit/>
          </a:bodyPr>
          <a:lstStyle/>
          <a:p>
            <a:pPr marL="0" indent="0">
              <a:buNone/>
            </a:pPr>
            <a:r>
              <a:rPr lang="en-US" dirty="0"/>
              <a:t>Say goodbye to your bow or head nod partner with a bow or head nod, but remember, they are your bow or head nod partner for life!</a:t>
            </a:r>
            <a:br>
              <a:rPr lang="en-US" dirty="0"/>
            </a:br>
            <a:endParaRPr lang="en-US" dirty="0"/>
          </a:p>
          <a:p>
            <a:pPr marL="0" indent="0">
              <a:buNone/>
            </a:pPr>
            <a:r>
              <a:rPr lang="en-US" dirty="0"/>
              <a:t>Break! Find a new partner! </a:t>
            </a:r>
          </a:p>
          <a:p>
            <a:pPr marL="0" indent="0">
              <a:buNone/>
            </a:pPr>
            <a:r>
              <a:rPr lang="en-US" dirty="0"/>
              <a:t>This time, greet your new partner with an elbow bump!</a:t>
            </a:r>
          </a:p>
          <a:p>
            <a:pPr marL="0" indent="0">
              <a:buNone/>
            </a:pPr>
            <a:endParaRPr lang="en-US" dirty="0"/>
          </a:p>
          <a:p>
            <a:endParaRPr lang="en-US" dirty="0"/>
          </a:p>
        </p:txBody>
      </p:sp>
    </p:spTree>
    <p:extLst>
      <p:ext uri="{BB962C8B-B14F-4D97-AF65-F5344CB8AC3E}">
        <p14:creationId xmlns:p14="http://schemas.microsoft.com/office/powerpoint/2010/main" val="68342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3BD6AAE-01AC-4A4D-8808-FFCA85AB0AD5}"/>
              </a:ext>
            </a:extLst>
          </p:cNvPr>
          <p:cNvSpPr>
            <a:spLocks noGrp="1"/>
          </p:cNvSpPr>
          <p:nvPr>
            <p:ph type="title"/>
          </p:nvPr>
        </p:nvSpPr>
        <p:spPr>
          <a:xfrm>
            <a:off x="1364105" y="449706"/>
            <a:ext cx="9304614" cy="1157026"/>
          </a:xfrm>
        </p:spPr>
        <p:txBody>
          <a:bodyPr>
            <a:normAutofit fontScale="90000"/>
          </a:bodyPr>
          <a:lstStyle/>
          <a:p>
            <a:r>
              <a:rPr lang="en-US" b="1" dirty="0">
                <a:latin typeface="Helvetica Neue" panose="02000503000000020004" pitchFamily="2" charset="0"/>
              </a:rPr>
              <a:t>Icebreaker: Stay in the Game!</a:t>
            </a:r>
            <a:br>
              <a:rPr lang="en-US" dirty="0"/>
            </a:br>
            <a:r>
              <a:rPr lang="en-US" dirty="0"/>
              <a:t> </a:t>
            </a:r>
          </a:p>
        </p:txBody>
      </p:sp>
      <p:sp>
        <p:nvSpPr>
          <p:cNvPr id="14" name="Content Placeholder 2">
            <a:extLst>
              <a:ext uri="{FF2B5EF4-FFF2-40B4-BE49-F238E27FC236}">
                <a16:creationId xmlns:a16="http://schemas.microsoft.com/office/drawing/2014/main" id="{4CF5766E-6575-AA4A-9191-E29EC743459C}"/>
              </a:ext>
            </a:extLst>
          </p:cNvPr>
          <p:cNvSpPr>
            <a:spLocks noGrp="1"/>
          </p:cNvSpPr>
          <p:nvPr>
            <p:ph idx="1"/>
          </p:nvPr>
        </p:nvSpPr>
        <p:spPr>
          <a:xfrm>
            <a:off x="391453" y="1978702"/>
            <a:ext cx="11061032" cy="3552667"/>
          </a:xfrm>
        </p:spPr>
        <p:txBody>
          <a:bodyPr anchor="ctr" anchorCtr="0">
            <a:normAutofit lnSpcReduction="10000"/>
          </a:bodyPr>
          <a:lstStyle/>
          <a:p>
            <a:pPr marL="0" indent="0">
              <a:lnSpc>
                <a:spcPct val="110000"/>
              </a:lnSpc>
              <a:buSzPct val="125000"/>
              <a:buNone/>
            </a:pPr>
            <a:r>
              <a:rPr lang="en-US" sz="3000" dirty="0"/>
              <a:t>What do you want to remember from this exercise, so you persist developing your Compassion in Action capabilities? </a:t>
            </a:r>
            <a:br>
              <a:rPr lang="en-US" sz="2400" dirty="0"/>
            </a:br>
            <a:endParaRPr lang="en-US" sz="2400" dirty="0"/>
          </a:p>
          <a:p>
            <a:pPr marL="0" indent="0">
              <a:lnSpc>
                <a:spcPct val="110000"/>
              </a:lnSpc>
              <a:buSzPct val="125000"/>
              <a:buNone/>
            </a:pPr>
            <a:r>
              <a:rPr lang="en-US" sz="2400" b="1" spc="100" dirty="0"/>
              <a:t>TABLE DISCUSSION </a:t>
            </a:r>
          </a:p>
          <a:p>
            <a:pPr marL="574675" indent="-574675">
              <a:lnSpc>
                <a:spcPct val="110000"/>
              </a:lnSpc>
              <a:buSzPct val="125000"/>
              <a:buBlip>
                <a:blip r:embed="rId3"/>
              </a:buBlip>
            </a:pPr>
            <a:r>
              <a:rPr lang="en-US" sz="2400" dirty="0"/>
              <a:t>Becoming a Compassion in Action Pro is not easy. You will have setbacks and successes as you learn and apply the content we have covered. What do you need to remember from this exercise to make sure you “stay in the game” to develop your skills as a Compassion in Action Pro?</a:t>
            </a:r>
          </a:p>
          <a:p>
            <a:pPr marL="574675" indent="-574675">
              <a:lnSpc>
                <a:spcPct val="110000"/>
              </a:lnSpc>
              <a:buSzPct val="125000"/>
              <a:buBlip>
                <a:blip r:embed="rId3"/>
              </a:buBlip>
            </a:pPr>
            <a:endParaRPr lang="en-US" sz="2400" dirty="0"/>
          </a:p>
        </p:txBody>
      </p:sp>
      <p:pic>
        <p:nvPicPr>
          <p:cNvPr id="15" name="Graphic 89" descr="Iceberg with solid fill">
            <a:extLst>
              <a:ext uri="{FF2B5EF4-FFF2-40B4-BE49-F238E27FC236}">
                <a16:creationId xmlns:a16="http://schemas.microsoft.com/office/drawing/2014/main" id="{336A2C1D-21FF-3744-977D-B46574A6F6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6685" y="449706"/>
            <a:ext cx="1027420" cy="1027420"/>
          </a:xfrm>
          <a:prstGeom prst="rect">
            <a:avLst/>
          </a:prstGeom>
        </p:spPr>
      </p:pic>
    </p:spTree>
    <p:extLst>
      <p:ext uri="{BB962C8B-B14F-4D97-AF65-F5344CB8AC3E}">
        <p14:creationId xmlns:p14="http://schemas.microsoft.com/office/powerpoint/2010/main" val="1562080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057F0-42A1-114F-A5B8-F81EFA9F9BD0}"/>
              </a:ext>
            </a:extLst>
          </p:cNvPr>
          <p:cNvSpPr>
            <a:spLocks noGrp="1"/>
          </p:cNvSpPr>
          <p:nvPr>
            <p:ph type="title"/>
          </p:nvPr>
        </p:nvSpPr>
        <p:spPr>
          <a:xfrm>
            <a:off x="466403" y="964502"/>
            <a:ext cx="9807150" cy="642229"/>
          </a:xfrm>
        </p:spPr>
        <p:txBody>
          <a:bodyPr/>
          <a:lstStyle/>
          <a:p>
            <a:r>
              <a:rPr lang="en-US" dirty="0"/>
              <a:t>The LASSIE Steps of Service Recovery Page 44</a:t>
            </a:r>
          </a:p>
        </p:txBody>
      </p:sp>
      <p:sp>
        <p:nvSpPr>
          <p:cNvPr id="3" name="Content Placeholder 2">
            <a:extLst>
              <a:ext uri="{FF2B5EF4-FFF2-40B4-BE49-F238E27FC236}">
                <a16:creationId xmlns:a16="http://schemas.microsoft.com/office/drawing/2014/main" id="{24935873-F9A5-E147-BB67-CF496CB8B26F}"/>
              </a:ext>
            </a:extLst>
          </p:cNvPr>
          <p:cNvSpPr>
            <a:spLocks noGrp="1"/>
          </p:cNvSpPr>
          <p:nvPr>
            <p:ph idx="1"/>
          </p:nvPr>
        </p:nvSpPr>
        <p:spPr>
          <a:xfrm>
            <a:off x="466403" y="1825625"/>
            <a:ext cx="627879" cy="3425644"/>
          </a:xfrm>
        </p:spPr>
        <p:txBody>
          <a:bodyPr>
            <a:normAutofit/>
          </a:bodyPr>
          <a:lstStyle/>
          <a:p>
            <a:pPr marL="0" indent="0" algn="ctr">
              <a:buNone/>
            </a:pPr>
            <a:r>
              <a:rPr lang="en-US" sz="3200" dirty="0">
                <a:latin typeface="Garamond" panose="02020404030301010803" pitchFamily="18" charset="0"/>
              </a:rPr>
              <a:t>L</a:t>
            </a:r>
          </a:p>
          <a:p>
            <a:pPr marL="0" indent="0" algn="ctr">
              <a:buNone/>
            </a:pPr>
            <a:r>
              <a:rPr lang="en-US" sz="3200" dirty="0">
                <a:latin typeface="Garamond" panose="02020404030301010803" pitchFamily="18" charset="0"/>
              </a:rPr>
              <a:t>A</a:t>
            </a:r>
          </a:p>
          <a:p>
            <a:pPr marL="0" indent="0" algn="ctr">
              <a:buNone/>
            </a:pPr>
            <a:r>
              <a:rPr lang="en-US" sz="3200" dirty="0">
                <a:latin typeface="Garamond" panose="02020404030301010803" pitchFamily="18" charset="0"/>
              </a:rPr>
              <a:t>S</a:t>
            </a:r>
          </a:p>
          <a:p>
            <a:pPr marL="0" indent="0" algn="ctr">
              <a:buNone/>
            </a:pPr>
            <a:r>
              <a:rPr lang="en-US" sz="3200" dirty="0">
                <a:latin typeface="Garamond" panose="02020404030301010803" pitchFamily="18" charset="0"/>
              </a:rPr>
              <a:t>S</a:t>
            </a:r>
          </a:p>
          <a:p>
            <a:pPr marL="0" indent="0" algn="ctr">
              <a:buNone/>
            </a:pPr>
            <a:r>
              <a:rPr lang="en-US" sz="3200" dirty="0">
                <a:latin typeface="Garamond" panose="02020404030301010803" pitchFamily="18" charset="0"/>
              </a:rPr>
              <a:t>I</a:t>
            </a:r>
          </a:p>
          <a:p>
            <a:pPr marL="0" indent="0" algn="ctr">
              <a:buNone/>
            </a:pPr>
            <a:r>
              <a:rPr lang="en-US" sz="3200" dirty="0">
                <a:latin typeface="Garamond" panose="02020404030301010803" pitchFamily="18" charset="0"/>
              </a:rPr>
              <a:t>E</a:t>
            </a:r>
          </a:p>
        </p:txBody>
      </p:sp>
      <p:sp>
        <p:nvSpPr>
          <p:cNvPr id="4" name="Content Placeholder 2">
            <a:extLst>
              <a:ext uri="{FF2B5EF4-FFF2-40B4-BE49-F238E27FC236}">
                <a16:creationId xmlns:a16="http://schemas.microsoft.com/office/drawing/2014/main" id="{F6EE1373-3648-D142-AC4B-5F4FCEF65F2D}"/>
              </a:ext>
            </a:extLst>
          </p:cNvPr>
          <p:cNvSpPr txBox="1">
            <a:spLocks/>
          </p:cNvSpPr>
          <p:nvPr/>
        </p:nvSpPr>
        <p:spPr>
          <a:xfrm>
            <a:off x="1140960" y="1825625"/>
            <a:ext cx="9472076" cy="34256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latin typeface="Helvetica" pitchFamily="2" charset="0"/>
              </a:rPr>
              <a:t>Listen</a:t>
            </a:r>
          </a:p>
          <a:p>
            <a:pPr marL="0" indent="0">
              <a:buFont typeface="Arial" panose="020B0604020202020204" pitchFamily="34" charset="0"/>
              <a:buNone/>
            </a:pPr>
            <a:r>
              <a:rPr lang="en-US" sz="3200" dirty="0">
                <a:latin typeface="Helvetica" pitchFamily="2" charset="0"/>
              </a:rPr>
              <a:t>Apologize</a:t>
            </a:r>
          </a:p>
          <a:p>
            <a:pPr marL="0" indent="0">
              <a:buFont typeface="Arial" panose="020B0604020202020204" pitchFamily="34" charset="0"/>
              <a:buNone/>
            </a:pPr>
            <a:r>
              <a:rPr lang="en-US" sz="3200" dirty="0">
                <a:latin typeface="Helvetica" pitchFamily="2" charset="0"/>
              </a:rPr>
              <a:t>Solutions Offered</a:t>
            </a:r>
          </a:p>
          <a:p>
            <a:pPr marL="0" indent="0">
              <a:buFont typeface="Arial" panose="020B0604020202020204" pitchFamily="34" charset="0"/>
              <a:buNone/>
            </a:pPr>
            <a:r>
              <a:rPr lang="en-US" sz="3200" dirty="0">
                <a:latin typeface="Helvetica" pitchFamily="2" charset="0"/>
              </a:rPr>
              <a:t>Solutions Determines</a:t>
            </a:r>
          </a:p>
          <a:p>
            <a:pPr marL="0" indent="0">
              <a:buFont typeface="Arial" panose="020B0604020202020204" pitchFamily="34" charset="0"/>
              <a:buNone/>
            </a:pPr>
            <a:r>
              <a:rPr lang="en-US" sz="3200" dirty="0">
                <a:latin typeface="Helvetica" pitchFamily="2" charset="0"/>
              </a:rPr>
              <a:t>Initiate</a:t>
            </a:r>
          </a:p>
          <a:p>
            <a:pPr marL="0" indent="0">
              <a:buFont typeface="Arial" panose="020B0604020202020204" pitchFamily="34" charset="0"/>
              <a:buNone/>
            </a:pPr>
            <a:r>
              <a:rPr lang="en-US" sz="3200" dirty="0">
                <a:latin typeface="Helvetica" pitchFamily="2" charset="0"/>
              </a:rPr>
              <a:t>Ensure</a:t>
            </a:r>
          </a:p>
        </p:txBody>
      </p:sp>
    </p:spTree>
    <p:extLst>
      <p:ext uri="{BB962C8B-B14F-4D97-AF65-F5344CB8AC3E}">
        <p14:creationId xmlns:p14="http://schemas.microsoft.com/office/powerpoint/2010/main" val="418619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58B92C-2EE1-294B-B13D-D0C91433975F}"/>
              </a:ext>
            </a:extLst>
          </p:cNvPr>
          <p:cNvSpPr/>
          <p:nvPr/>
        </p:nvSpPr>
        <p:spPr>
          <a:xfrm>
            <a:off x="7240249" y="2027583"/>
            <a:ext cx="4951750" cy="2941982"/>
          </a:xfrm>
          <a:prstGeom prst="rect">
            <a:avLst/>
          </a:prstGeom>
          <a:solidFill>
            <a:schemeClr val="bg1">
              <a:alpha val="3807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a:extLst>
              <a:ext uri="{FF2B5EF4-FFF2-40B4-BE49-F238E27FC236}">
                <a16:creationId xmlns:a16="http://schemas.microsoft.com/office/drawing/2014/main" id="{4CF5766E-6575-AA4A-9191-E29EC743459C}"/>
              </a:ext>
            </a:extLst>
          </p:cNvPr>
          <p:cNvSpPr>
            <a:spLocks noGrp="1"/>
          </p:cNvSpPr>
          <p:nvPr>
            <p:ph idx="1"/>
          </p:nvPr>
        </p:nvSpPr>
        <p:spPr>
          <a:xfrm>
            <a:off x="391453" y="1606732"/>
            <a:ext cx="6457344" cy="3924638"/>
          </a:xfrm>
        </p:spPr>
        <p:txBody>
          <a:bodyPr anchor="ctr" anchorCtr="0">
            <a:normAutofit fontScale="92500" lnSpcReduction="20000"/>
          </a:bodyPr>
          <a:lstStyle/>
          <a:p>
            <a:pPr marL="0" indent="0">
              <a:lnSpc>
                <a:spcPct val="110000"/>
              </a:lnSpc>
              <a:buSzPct val="125000"/>
              <a:buNone/>
            </a:pPr>
            <a:endParaRPr lang="en-US" sz="2400" b="1" spc="100" dirty="0"/>
          </a:p>
          <a:p>
            <a:pPr marL="354013" indent="-354013">
              <a:lnSpc>
                <a:spcPct val="110000"/>
              </a:lnSpc>
              <a:buSzPct val="125000"/>
              <a:buBlip>
                <a:blip r:embed="rId3"/>
              </a:buBlip>
            </a:pPr>
            <a:r>
              <a:rPr lang="en-US" sz="2400" dirty="0"/>
              <a:t>Work in groups of three: One person plays the resident, one plays the housekeeper, and one plays the laundry attendant. </a:t>
            </a:r>
          </a:p>
          <a:p>
            <a:pPr marL="354013" indent="-354013">
              <a:lnSpc>
                <a:spcPct val="110000"/>
              </a:lnSpc>
              <a:buSzPct val="125000"/>
              <a:buBlip>
                <a:blip r:embed="rId3"/>
              </a:buBlip>
            </a:pPr>
            <a:r>
              <a:rPr lang="en-US" sz="2400" dirty="0"/>
              <a:t>Decide what the laundry attendant should do and what the housekeeper should do. What can they do to work together? Develop a plan. </a:t>
            </a:r>
          </a:p>
          <a:p>
            <a:pPr marL="354013" indent="-354013">
              <a:lnSpc>
                <a:spcPct val="110000"/>
              </a:lnSpc>
              <a:buSzPct val="125000"/>
              <a:buBlip>
                <a:blip r:embed="rId3"/>
              </a:buBlip>
            </a:pPr>
            <a:r>
              <a:rPr lang="en-US" sz="2400" dirty="0"/>
              <a:t>Use the LASSIE Steps of Service Recovery to resolve the problem. </a:t>
            </a:r>
          </a:p>
          <a:p>
            <a:pPr marL="354013" indent="-354013">
              <a:lnSpc>
                <a:spcPct val="110000"/>
              </a:lnSpc>
              <a:buSzPct val="125000"/>
              <a:buBlip>
                <a:blip r:embed="rId3"/>
              </a:buBlip>
            </a:pPr>
            <a:r>
              <a:rPr lang="en-US" sz="2400" dirty="0"/>
              <a:t>Be ready to share your plan. </a:t>
            </a:r>
          </a:p>
          <a:p>
            <a:pPr marL="574675" indent="-574675">
              <a:lnSpc>
                <a:spcPct val="110000"/>
              </a:lnSpc>
              <a:buSzPct val="125000"/>
              <a:buBlip>
                <a:blip r:embed="rId3"/>
              </a:buBlip>
            </a:pPr>
            <a:endParaRPr lang="en-US" sz="2400" dirty="0"/>
          </a:p>
        </p:txBody>
      </p:sp>
      <p:sp>
        <p:nvSpPr>
          <p:cNvPr id="7" name="Content Placeholder 2">
            <a:extLst>
              <a:ext uri="{FF2B5EF4-FFF2-40B4-BE49-F238E27FC236}">
                <a16:creationId xmlns:a16="http://schemas.microsoft.com/office/drawing/2014/main" id="{770D2624-84A2-2F49-B92C-75C83F1CD309}"/>
              </a:ext>
            </a:extLst>
          </p:cNvPr>
          <p:cNvSpPr txBox="1">
            <a:spLocks/>
          </p:cNvSpPr>
          <p:nvPr/>
        </p:nvSpPr>
        <p:spPr>
          <a:xfrm>
            <a:off x="7525062" y="2027583"/>
            <a:ext cx="4275485" cy="2941982"/>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SzPct val="125000"/>
              <a:buNone/>
            </a:pPr>
            <a:r>
              <a:rPr lang="en-US" sz="2400" b="1" spc="100" dirty="0"/>
              <a:t>GROUP DISCUSSION </a:t>
            </a:r>
          </a:p>
          <a:p>
            <a:pPr marL="354013" indent="-354013">
              <a:lnSpc>
                <a:spcPct val="110000"/>
              </a:lnSpc>
              <a:buSzPct val="125000"/>
              <a:buBlip>
                <a:blip r:embed="rId3"/>
              </a:buBlip>
            </a:pPr>
            <a:r>
              <a:rPr lang="en-US" sz="2400" dirty="0"/>
              <a:t>Will you need to use Lassie in your role?</a:t>
            </a:r>
          </a:p>
        </p:txBody>
      </p:sp>
      <p:sp>
        <p:nvSpPr>
          <p:cNvPr id="12" name="Title 4">
            <a:extLst>
              <a:ext uri="{FF2B5EF4-FFF2-40B4-BE49-F238E27FC236}">
                <a16:creationId xmlns:a16="http://schemas.microsoft.com/office/drawing/2014/main" id="{8D12E2AB-D811-A54F-A43E-BB7A99E546F3}"/>
              </a:ext>
            </a:extLst>
          </p:cNvPr>
          <p:cNvSpPr>
            <a:spLocks noGrp="1"/>
          </p:cNvSpPr>
          <p:nvPr>
            <p:ph type="title"/>
          </p:nvPr>
        </p:nvSpPr>
        <p:spPr>
          <a:xfrm>
            <a:off x="466403" y="964502"/>
            <a:ext cx="9304614" cy="642229"/>
          </a:xfrm>
        </p:spPr>
        <p:txBody>
          <a:bodyPr/>
          <a:lstStyle/>
          <a:p>
            <a:r>
              <a:rPr lang="en-US" sz="3600" b="1" spc="100" dirty="0">
                <a:latin typeface="Helvetica Neue" panose="02000503000000020004" pitchFamily="2" charset="0"/>
              </a:rPr>
              <a:t>TABLE DISCUSSION</a:t>
            </a:r>
            <a:endParaRPr lang="en-US" sz="3600" dirty="0"/>
          </a:p>
        </p:txBody>
      </p:sp>
    </p:spTree>
    <p:extLst>
      <p:ext uri="{BB962C8B-B14F-4D97-AF65-F5344CB8AC3E}">
        <p14:creationId xmlns:p14="http://schemas.microsoft.com/office/powerpoint/2010/main" val="366799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1A281-4145-CD45-8FA5-1521E1516F29}"/>
              </a:ext>
            </a:extLst>
          </p:cNvPr>
          <p:cNvSpPr>
            <a:spLocks noGrp="1"/>
          </p:cNvSpPr>
          <p:nvPr>
            <p:ph type="title"/>
          </p:nvPr>
        </p:nvSpPr>
        <p:spPr/>
        <p:txBody>
          <a:bodyPr/>
          <a:lstStyle/>
          <a:p>
            <a:r>
              <a:rPr lang="en-US" dirty="0"/>
              <a:t>Read the LASSIE Role Plays on Page 45</a:t>
            </a:r>
          </a:p>
        </p:txBody>
      </p:sp>
      <p:sp>
        <p:nvSpPr>
          <p:cNvPr id="3" name="Content Placeholder 2">
            <a:extLst>
              <a:ext uri="{FF2B5EF4-FFF2-40B4-BE49-F238E27FC236}">
                <a16:creationId xmlns:a16="http://schemas.microsoft.com/office/drawing/2014/main" id="{AE0FE0E2-08C0-514E-B3BA-1648B058AFBC}"/>
              </a:ext>
            </a:extLst>
          </p:cNvPr>
          <p:cNvSpPr>
            <a:spLocks noGrp="1"/>
          </p:cNvSpPr>
          <p:nvPr>
            <p:ph idx="1"/>
          </p:nvPr>
        </p:nvSpPr>
        <p:spPr>
          <a:xfrm>
            <a:off x="466403" y="1863658"/>
            <a:ext cx="11538784" cy="3425644"/>
          </a:xfrm>
        </p:spPr>
        <p:txBody>
          <a:bodyPr>
            <a:normAutofit fontScale="77500" lnSpcReduction="20000"/>
          </a:bodyPr>
          <a:lstStyle/>
          <a:p>
            <a:pPr marL="0" indent="0">
              <a:lnSpc>
                <a:spcPct val="120000"/>
              </a:lnSpc>
              <a:buNone/>
            </a:pPr>
            <a:r>
              <a:rPr lang="en-US" b="1" cap="all" dirty="0"/>
              <a:t>Lassie Role Play #1</a:t>
            </a:r>
          </a:p>
          <a:p>
            <a:pPr marL="407988" indent="-407988">
              <a:lnSpc>
                <a:spcPct val="120000"/>
              </a:lnSpc>
              <a:buSzPct val="125000"/>
              <a:buBlip>
                <a:blip r:embed="rId3"/>
              </a:buBlip>
            </a:pPr>
            <a:r>
              <a:rPr lang="en-US" dirty="0"/>
              <a:t>Pair up so that one of you plays the resident, and one plays the partner. </a:t>
            </a:r>
          </a:p>
          <a:p>
            <a:pPr marL="407988" indent="-407988">
              <a:lnSpc>
                <a:spcPct val="120000"/>
              </a:lnSpc>
              <a:buSzPct val="125000"/>
              <a:buBlip>
                <a:blip r:embed="rId3"/>
              </a:buBlip>
            </a:pPr>
            <a:r>
              <a:rPr lang="en-US" b="1" dirty="0"/>
              <a:t>Scenario: </a:t>
            </a:r>
            <a:r>
              <a:rPr lang="en-US" dirty="0"/>
              <a:t>A resident booked a Mother’s Day brunch for her family of four. Her family surprised her and brought six additional family members and friends an hour before … </a:t>
            </a:r>
            <a:br>
              <a:rPr lang="en-US" dirty="0"/>
            </a:br>
            <a:r>
              <a:rPr lang="en-US" dirty="0"/>
              <a:t> </a:t>
            </a:r>
          </a:p>
          <a:p>
            <a:pPr marL="0" indent="0">
              <a:lnSpc>
                <a:spcPct val="120000"/>
              </a:lnSpc>
              <a:buNone/>
            </a:pPr>
            <a:r>
              <a:rPr lang="en-US" b="1" cap="all" dirty="0"/>
              <a:t>LASSIE Role Play #2</a:t>
            </a:r>
          </a:p>
          <a:p>
            <a:pPr marL="407988" indent="-407988">
              <a:lnSpc>
                <a:spcPct val="120000"/>
              </a:lnSpc>
              <a:buSzPct val="125000"/>
              <a:buBlip>
                <a:blip r:embed="rId3"/>
              </a:buBlip>
            </a:pPr>
            <a:r>
              <a:rPr lang="en-US" dirty="0"/>
              <a:t>This is a challenging exercise. Apply Lassie across three Moorings Park departments to resolve this issue…</a:t>
            </a:r>
          </a:p>
          <a:p>
            <a:endParaRPr lang="en-US" dirty="0"/>
          </a:p>
        </p:txBody>
      </p:sp>
    </p:spTree>
    <p:extLst>
      <p:ext uri="{BB962C8B-B14F-4D97-AF65-F5344CB8AC3E}">
        <p14:creationId xmlns:p14="http://schemas.microsoft.com/office/powerpoint/2010/main" val="1215297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4CF5766E-6575-AA4A-9191-E29EC743459C}"/>
              </a:ext>
            </a:extLst>
          </p:cNvPr>
          <p:cNvSpPr>
            <a:spLocks noGrp="1"/>
          </p:cNvSpPr>
          <p:nvPr>
            <p:ph idx="1"/>
          </p:nvPr>
        </p:nvSpPr>
        <p:spPr>
          <a:xfrm>
            <a:off x="391453" y="1606731"/>
            <a:ext cx="10731250" cy="3909649"/>
          </a:xfrm>
        </p:spPr>
        <p:txBody>
          <a:bodyPr anchor="ctr" anchorCtr="0">
            <a:normAutofit/>
          </a:bodyPr>
          <a:lstStyle/>
          <a:p>
            <a:pPr marL="0" indent="0">
              <a:buNone/>
            </a:pPr>
            <a:r>
              <a:rPr lang="en-US" sz="2400" b="1" dirty="0"/>
              <a:t>Sometimes residents will ask uncomfortable questions. Here are some examples of the most common questions residents ask of partners. </a:t>
            </a:r>
          </a:p>
          <a:p>
            <a:endParaRPr lang="en-US" sz="2400" b="1" dirty="0"/>
          </a:p>
          <a:p>
            <a:pPr marL="0" indent="0">
              <a:buNone/>
            </a:pPr>
            <a:endParaRPr lang="en-US" sz="2400" b="1" dirty="0"/>
          </a:p>
          <a:p>
            <a:endParaRPr lang="en-US" sz="2400" b="1" dirty="0"/>
          </a:p>
          <a:p>
            <a:pPr marL="0" indent="0">
              <a:buNone/>
            </a:pPr>
            <a:br>
              <a:rPr lang="en-US" sz="2400" b="1" dirty="0"/>
            </a:br>
            <a:endParaRPr lang="en-US" sz="2400" b="1" dirty="0"/>
          </a:p>
        </p:txBody>
      </p:sp>
      <p:sp>
        <p:nvSpPr>
          <p:cNvPr id="3" name="Title 2">
            <a:extLst>
              <a:ext uri="{FF2B5EF4-FFF2-40B4-BE49-F238E27FC236}">
                <a16:creationId xmlns:a16="http://schemas.microsoft.com/office/drawing/2014/main" id="{0D0A4CD9-183B-D641-9513-18B56DDE408E}"/>
              </a:ext>
            </a:extLst>
          </p:cNvPr>
          <p:cNvSpPr>
            <a:spLocks noGrp="1"/>
          </p:cNvSpPr>
          <p:nvPr>
            <p:ph type="title"/>
          </p:nvPr>
        </p:nvSpPr>
        <p:spPr>
          <a:xfrm>
            <a:off x="466403" y="964502"/>
            <a:ext cx="10041702" cy="642229"/>
          </a:xfrm>
        </p:spPr>
        <p:txBody>
          <a:bodyPr/>
          <a:lstStyle/>
          <a:p>
            <a:r>
              <a:rPr lang="en-US" dirty="0"/>
              <a:t>Resolving Difficult Conversations with Residents</a:t>
            </a:r>
          </a:p>
        </p:txBody>
      </p:sp>
    </p:spTree>
    <p:extLst>
      <p:ext uri="{BB962C8B-B14F-4D97-AF65-F5344CB8AC3E}">
        <p14:creationId xmlns:p14="http://schemas.microsoft.com/office/powerpoint/2010/main" val="228869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12F1D-0DBF-454C-9421-45D0AF0F03B0}"/>
              </a:ext>
            </a:extLst>
          </p:cNvPr>
          <p:cNvSpPr>
            <a:spLocks noGrp="1"/>
          </p:cNvSpPr>
          <p:nvPr>
            <p:ph type="title"/>
          </p:nvPr>
        </p:nvSpPr>
        <p:spPr>
          <a:xfrm>
            <a:off x="340658" y="964502"/>
            <a:ext cx="11994777" cy="642229"/>
          </a:xfrm>
        </p:spPr>
        <p:txBody>
          <a:bodyPr/>
          <a:lstStyle/>
          <a:p>
            <a:r>
              <a:rPr lang="en-US" dirty="0"/>
              <a:t>Resolving Difficult Conversations with Residents Page 46 </a:t>
            </a:r>
          </a:p>
        </p:txBody>
      </p:sp>
      <p:sp>
        <p:nvSpPr>
          <p:cNvPr id="3" name="Content Placeholder 2">
            <a:extLst>
              <a:ext uri="{FF2B5EF4-FFF2-40B4-BE49-F238E27FC236}">
                <a16:creationId xmlns:a16="http://schemas.microsoft.com/office/drawing/2014/main" id="{1E9C8F4C-6A5F-A249-A649-644BCDD9FFF2}"/>
              </a:ext>
            </a:extLst>
          </p:cNvPr>
          <p:cNvSpPr>
            <a:spLocks noGrp="1"/>
          </p:cNvSpPr>
          <p:nvPr>
            <p:ph idx="1"/>
          </p:nvPr>
        </p:nvSpPr>
        <p:spPr>
          <a:xfrm>
            <a:off x="466403" y="2064773"/>
            <a:ext cx="11259194" cy="3186495"/>
          </a:xfrm>
        </p:spPr>
        <p:txBody>
          <a:bodyPr/>
          <a:lstStyle/>
          <a:p>
            <a:pPr marL="525463" lvl="0" indent="-525463">
              <a:buSzPct val="125000"/>
              <a:buBlip>
                <a:blip r:embed="rId3"/>
              </a:buBlip>
            </a:pPr>
            <a:r>
              <a:rPr lang="en-US" dirty="0"/>
              <a:t>Are they paying you enough money?</a:t>
            </a:r>
          </a:p>
          <a:p>
            <a:pPr marL="525463" lvl="0" indent="-525463">
              <a:buSzPct val="125000"/>
              <a:buBlip>
                <a:blip r:embed="rId3"/>
              </a:buBlip>
            </a:pPr>
            <a:r>
              <a:rPr lang="en-US" dirty="0"/>
              <a:t>Can you tell me why they took a resident away in an ambulance?</a:t>
            </a:r>
          </a:p>
          <a:p>
            <a:pPr marL="525463" lvl="0" indent="-525463">
              <a:buSzPct val="125000"/>
              <a:buBlip>
                <a:blip r:embed="rId3"/>
              </a:buBlip>
            </a:pPr>
            <a:r>
              <a:rPr lang="en-US" dirty="0"/>
              <a:t>Do you like the management?</a:t>
            </a:r>
          </a:p>
          <a:p>
            <a:pPr marL="525463" lvl="0" indent="-525463">
              <a:buSzPct val="125000"/>
              <a:buBlip>
                <a:blip r:embed="rId3"/>
              </a:buBlip>
            </a:pPr>
            <a:r>
              <a:rPr lang="en-US" dirty="0"/>
              <a:t>Do you have anything to do with the schedule?</a:t>
            </a:r>
          </a:p>
          <a:p>
            <a:pPr marL="525463" lvl="0" indent="-525463">
              <a:buSzPct val="125000"/>
              <a:buBlip>
                <a:blip r:embed="rId3"/>
              </a:buBlip>
            </a:pPr>
            <a:r>
              <a:rPr lang="en-US" dirty="0"/>
              <a:t>Can you accept tips? I won’t tell if you take it!</a:t>
            </a:r>
          </a:p>
          <a:p>
            <a:pPr marL="525463" lvl="0" indent="-525463">
              <a:buSzPct val="125000"/>
              <a:buBlip>
                <a:blip r:embed="rId3"/>
              </a:buBlip>
            </a:pPr>
            <a:r>
              <a:rPr lang="en-US" dirty="0"/>
              <a:t>Can you watch my house/animals while I’m gone? I’ll pay you.</a:t>
            </a:r>
          </a:p>
          <a:p>
            <a:pPr marL="525463" indent="-525463">
              <a:buSzPct val="125000"/>
              <a:buBlip>
                <a:blip r:embed="rId3"/>
              </a:buBlip>
            </a:pPr>
            <a:endParaRPr lang="en-US" dirty="0"/>
          </a:p>
        </p:txBody>
      </p:sp>
    </p:spTree>
    <p:extLst>
      <p:ext uri="{BB962C8B-B14F-4D97-AF65-F5344CB8AC3E}">
        <p14:creationId xmlns:p14="http://schemas.microsoft.com/office/powerpoint/2010/main" val="274320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2C7E0-CF3D-EE43-96C5-8AD0210681CD}"/>
              </a:ext>
            </a:extLst>
          </p:cNvPr>
          <p:cNvSpPr>
            <a:spLocks noGrp="1"/>
          </p:cNvSpPr>
          <p:nvPr>
            <p:ph type="title"/>
          </p:nvPr>
        </p:nvSpPr>
        <p:spPr>
          <a:xfrm>
            <a:off x="466402" y="964502"/>
            <a:ext cx="10755779" cy="642229"/>
          </a:xfrm>
        </p:spPr>
        <p:txBody>
          <a:bodyPr/>
          <a:lstStyle/>
          <a:p>
            <a:r>
              <a:rPr lang="en-US" dirty="0"/>
              <a:t>Resolving Difficult Conversations with Residents  Residents</a:t>
            </a:r>
          </a:p>
        </p:txBody>
      </p:sp>
      <p:sp>
        <p:nvSpPr>
          <p:cNvPr id="3" name="Content Placeholder 2">
            <a:extLst>
              <a:ext uri="{FF2B5EF4-FFF2-40B4-BE49-F238E27FC236}">
                <a16:creationId xmlns:a16="http://schemas.microsoft.com/office/drawing/2014/main" id="{3F0C52D9-9166-1D49-88D9-29953ADBC951}"/>
              </a:ext>
            </a:extLst>
          </p:cNvPr>
          <p:cNvSpPr>
            <a:spLocks noGrp="1"/>
          </p:cNvSpPr>
          <p:nvPr>
            <p:ph idx="1"/>
          </p:nvPr>
        </p:nvSpPr>
        <p:spPr/>
        <p:txBody>
          <a:bodyPr/>
          <a:lstStyle/>
          <a:p>
            <a:pPr marL="0" indent="0">
              <a:buNone/>
            </a:pPr>
            <a:r>
              <a:rPr lang="en-US" dirty="0"/>
              <a:t>If you are asked questions like this, how do you think you should respond? The best way to avoid these types of questions is to pivot and focus back to the resident and the resident’s needs. You can politely decline to answer their question and redirect the conversation to how you can help them. </a:t>
            </a:r>
          </a:p>
          <a:p>
            <a:pPr marL="0" indent="0">
              <a:buNone/>
            </a:pPr>
            <a:endParaRPr lang="en-US" dirty="0"/>
          </a:p>
        </p:txBody>
      </p:sp>
    </p:spTree>
    <p:extLst>
      <p:ext uri="{BB962C8B-B14F-4D97-AF65-F5344CB8AC3E}">
        <p14:creationId xmlns:p14="http://schemas.microsoft.com/office/powerpoint/2010/main" val="65965526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2036B-F109-C746-8FB4-1B82A50F1716}"/>
              </a:ext>
            </a:extLst>
          </p:cNvPr>
          <p:cNvSpPr>
            <a:spLocks noGrp="1"/>
          </p:cNvSpPr>
          <p:nvPr>
            <p:ph type="title"/>
          </p:nvPr>
        </p:nvSpPr>
        <p:spPr>
          <a:xfrm>
            <a:off x="316773" y="931251"/>
            <a:ext cx="11062209" cy="642229"/>
          </a:xfrm>
        </p:spPr>
        <p:txBody>
          <a:bodyPr/>
          <a:lstStyle/>
          <a:p>
            <a:r>
              <a:rPr lang="en-US" dirty="0"/>
              <a:t>Difficult Resident Conversations: Effective Responses </a:t>
            </a:r>
          </a:p>
        </p:txBody>
      </p:sp>
      <p:sp>
        <p:nvSpPr>
          <p:cNvPr id="3" name="Content Placeholder 2">
            <a:extLst>
              <a:ext uri="{FF2B5EF4-FFF2-40B4-BE49-F238E27FC236}">
                <a16:creationId xmlns:a16="http://schemas.microsoft.com/office/drawing/2014/main" id="{2FD8B5FB-FCB6-3747-928A-8E50ACC6ED67}"/>
              </a:ext>
            </a:extLst>
          </p:cNvPr>
          <p:cNvSpPr>
            <a:spLocks noGrp="1"/>
          </p:cNvSpPr>
          <p:nvPr>
            <p:ph idx="1"/>
          </p:nvPr>
        </p:nvSpPr>
        <p:spPr>
          <a:xfrm>
            <a:off x="466402" y="2040778"/>
            <a:ext cx="11725598" cy="3425644"/>
          </a:xfrm>
        </p:spPr>
        <p:txBody>
          <a:bodyPr>
            <a:normAutofit fontScale="77500" lnSpcReduction="20000"/>
          </a:bodyPr>
          <a:lstStyle/>
          <a:p>
            <a:pPr marL="466725" lvl="0" indent="-466725">
              <a:buSzPct val="125000"/>
              <a:buBlip>
                <a:blip r:embed="rId3"/>
              </a:buBlip>
            </a:pPr>
            <a:r>
              <a:rPr lang="en-US" dirty="0"/>
              <a:t>I am happy here because I get to work with people like you!</a:t>
            </a:r>
          </a:p>
          <a:p>
            <a:pPr marL="466725" lvl="0" indent="-466725">
              <a:buSzPct val="125000"/>
              <a:buBlip>
                <a:blip r:embed="rId3"/>
              </a:buBlip>
            </a:pPr>
            <a:r>
              <a:rPr lang="en-US" dirty="0"/>
              <a:t>I am not able to tell you any information about anyone’s health condition. </a:t>
            </a:r>
          </a:p>
          <a:p>
            <a:pPr marL="466725" indent="-466725">
              <a:buSzPct val="125000"/>
              <a:buBlip>
                <a:blip r:embed="rId3"/>
              </a:buBlip>
            </a:pPr>
            <a:r>
              <a:rPr lang="en-US" dirty="0"/>
              <a:t>This is a HIPPA violation.</a:t>
            </a:r>
          </a:p>
          <a:p>
            <a:pPr marL="466725" lvl="0" indent="-466725">
              <a:buSzPct val="125000"/>
              <a:buBlip>
                <a:blip r:embed="rId3"/>
              </a:buBlip>
            </a:pPr>
            <a:r>
              <a:rPr lang="en-US" dirty="0"/>
              <a:t>I enjoy working here.</a:t>
            </a:r>
          </a:p>
          <a:p>
            <a:pPr marL="466725" lvl="0" indent="-466725">
              <a:buSzPct val="125000"/>
              <a:buBlip>
                <a:blip r:embed="rId3"/>
              </a:buBlip>
            </a:pPr>
            <a:r>
              <a:rPr lang="en-US" dirty="0"/>
              <a:t>I do not manage the schedule but can help you find the right person to help with that.</a:t>
            </a:r>
          </a:p>
          <a:p>
            <a:pPr marL="466725" lvl="0" indent="-466725">
              <a:buSzPct val="125000"/>
              <a:buBlip>
                <a:blip r:embed="rId3"/>
              </a:buBlip>
            </a:pPr>
            <a:r>
              <a:rPr lang="en-US" dirty="0"/>
              <a:t>I don’t accept tips--it’s our Moorings Park policy. But I am glad you are happy with me.</a:t>
            </a:r>
          </a:p>
          <a:p>
            <a:pPr marL="466725" lvl="0" indent="-466725">
              <a:buSzPct val="125000"/>
              <a:buBlip>
                <a:blip r:embed="rId3"/>
              </a:buBlip>
            </a:pPr>
            <a:r>
              <a:rPr lang="en-US" dirty="0"/>
              <a:t>I can’t watch your animals or house, but I can find out who can help with some ideas for you.  </a:t>
            </a:r>
          </a:p>
          <a:p>
            <a:pPr marL="466725" lvl="0" indent="-466725">
              <a:buSzPct val="125000"/>
              <a:buBlip>
                <a:blip r:embed="rId3"/>
              </a:buBlip>
            </a:pPr>
            <a:r>
              <a:rPr lang="en-US" dirty="0"/>
              <a:t>Did you know that you cannot share anyone’s health information</a:t>
            </a:r>
            <a:br>
              <a:rPr lang="en-US" dirty="0"/>
            </a:br>
            <a:r>
              <a:rPr lang="en-US" dirty="0"/>
              <a:t>with anyone else?</a:t>
            </a:r>
          </a:p>
          <a:p>
            <a:pPr marL="466725" indent="-466725">
              <a:buSzPct val="125000"/>
              <a:buBlip>
                <a:blip r:embed="rId3"/>
              </a:buBlip>
            </a:pPr>
            <a:endParaRPr lang="en-US" dirty="0"/>
          </a:p>
        </p:txBody>
      </p:sp>
    </p:spTree>
    <p:extLst>
      <p:ext uri="{BB962C8B-B14F-4D97-AF65-F5344CB8AC3E}">
        <p14:creationId xmlns:p14="http://schemas.microsoft.com/office/powerpoint/2010/main" val="241906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4CF5766E-6575-AA4A-9191-E29EC743459C}"/>
              </a:ext>
            </a:extLst>
          </p:cNvPr>
          <p:cNvSpPr>
            <a:spLocks noGrp="1"/>
          </p:cNvSpPr>
          <p:nvPr>
            <p:ph idx="1"/>
          </p:nvPr>
        </p:nvSpPr>
        <p:spPr>
          <a:xfrm>
            <a:off x="391453" y="1606731"/>
            <a:ext cx="10731250" cy="3909649"/>
          </a:xfrm>
        </p:spPr>
        <p:txBody>
          <a:bodyPr anchor="ctr" anchorCtr="0">
            <a:normAutofit/>
          </a:bodyPr>
          <a:lstStyle/>
          <a:p>
            <a:pPr marL="0" indent="0">
              <a:lnSpc>
                <a:spcPct val="110000"/>
              </a:lnSpc>
              <a:buSzPct val="125000"/>
              <a:buNone/>
            </a:pPr>
            <a:br>
              <a:rPr lang="en-US" sz="2400" dirty="0"/>
            </a:br>
            <a:r>
              <a:rPr lang="en-US" b="1" dirty="0"/>
              <a:t>Using professional ethics and a friendly but professional and firm response can help you answer questions.</a:t>
            </a:r>
          </a:p>
          <a:p>
            <a:pPr marL="0" indent="0">
              <a:lnSpc>
                <a:spcPct val="110000"/>
              </a:lnSpc>
              <a:buSzPct val="125000"/>
              <a:buNone/>
            </a:pPr>
            <a:endParaRPr lang="en-US" sz="2400" b="1" spc="100" dirty="0"/>
          </a:p>
          <a:p>
            <a:pPr marL="0" indent="0">
              <a:lnSpc>
                <a:spcPct val="110000"/>
              </a:lnSpc>
              <a:buSzPct val="125000"/>
              <a:buNone/>
            </a:pPr>
            <a:r>
              <a:rPr lang="en-US" sz="2400" b="1" spc="100" dirty="0"/>
              <a:t>TABLE DISCUSSION </a:t>
            </a:r>
          </a:p>
          <a:p>
            <a:pPr marL="354013" indent="-354013">
              <a:lnSpc>
                <a:spcPct val="110000"/>
              </a:lnSpc>
              <a:buSzPct val="125000"/>
              <a:buBlip>
                <a:blip r:embed="rId3"/>
              </a:buBlip>
            </a:pPr>
            <a:r>
              <a:rPr lang="en-US" sz="2400" dirty="0"/>
              <a:t>Have you experienced a difficult conversation with a resident? </a:t>
            </a:r>
            <a:br>
              <a:rPr lang="en-US" sz="2400" dirty="0"/>
            </a:br>
            <a:r>
              <a:rPr lang="en-US" sz="2400" dirty="0"/>
              <a:t>Do you have any additional tips to share?</a:t>
            </a:r>
          </a:p>
          <a:p>
            <a:pPr marL="0" indent="0">
              <a:lnSpc>
                <a:spcPct val="110000"/>
              </a:lnSpc>
              <a:buSzPct val="125000"/>
              <a:buNone/>
            </a:pPr>
            <a:endParaRPr lang="en-US" sz="2400" dirty="0"/>
          </a:p>
        </p:txBody>
      </p:sp>
      <p:sp>
        <p:nvSpPr>
          <p:cNvPr id="3" name="Title 2">
            <a:extLst>
              <a:ext uri="{FF2B5EF4-FFF2-40B4-BE49-F238E27FC236}">
                <a16:creationId xmlns:a16="http://schemas.microsoft.com/office/drawing/2014/main" id="{0D0A4CD9-183B-D641-9513-18B56DDE408E}"/>
              </a:ext>
            </a:extLst>
          </p:cNvPr>
          <p:cNvSpPr>
            <a:spLocks noGrp="1"/>
          </p:cNvSpPr>
          <p:nvPr>
            <p:ph type="title"/>
          </p:nvPr>
        </p:nvSpPr>
        <p:spPr>
          <a:xfrm>
            <a:off x="466403" y="964502"/>
            <a:ext cx="10041702" cy="642229"/>
          </a:xfrm>
        </p:spPr>
        <p:txBody>
          <a:bodyPr/>
          <a:lstStyle/>
          <a:p>
            <a:r>
              <a:rPr lang="en-US" dirty="0"/>
              <a:t>Resolving Difficult Conversations with Residents</a:t>
            </a:r>
          </a:p>
        </p:txBody>
      </p:sp>
    </p:spTree>
    <p:extLst>
      <p:ext uri="{BB962C8B-B14F-4D97-AF65-F5344CB8AC3E}">
        <p14:creationId xmlns:p14="http://schemas.microsoft.com/office/powerpoint/2010/main" val="3700279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0A4CD9-183B-D641-9513-18B56DDE408E}"/>
              </a:ext>
            </a:extLst>
          </p:cNvPr>
          <p:cNvSpPr>
            <a:spLocks noGrp="1"/>
          </p:cNvSpPr>
          <p:nvPr>
            <p:ph type="title"/>
          </p:nvPr>
        </p:nvSpPr>
        <p:spPr>
          <a:xfrm>
            <a:off x="466403" y="1788962"/>
            <a:ext cx="10041702" cy="642229"/>
          </a:xfrm>
        </p:spPr>
        <p:txBody>
          <a:bodyPr/>
          <a:lstStyle/>
          <a:p>
            <a:r>
              <a:rPr lang="en-US" sz="3200" dirty="0">
                <a:solidFill>
                  <a:schemeClr val="bg1"/>
                </a:solidFill>
                <a:latin typeface="Helvetica Neue" panose="02000503000000020004" pitchFamily="2" charset="0"/>
              </a:rPr>
              <a:t>How to Resolve Conflicts with your Partners</a:t>
            </a:r>
          </a:p>
        </p:txBody>
      </p:sp>
      <p:sp>
        <p:nvSpPr>
          <p:cNvPr id="7" name="Content Placeholder 2">
            <a:extLst>
              <a:ext uri="{FF2B5EF4-FFF2-40B4-BE49-F238E27FC236}">
                <a16:creationId xmlns:a16="http://schemas.microsoft.com/office/drawing/2014/main" id="{5B6A2BC3-90A7-F348-A8EC-666017C40106}"/>
              </a:ext>
            </a:extLst>
          </p:cNvPr>
          <p:cNvSpPr txBox="1">
            <a:spLocks/>
          </p:cNvSpPr>
          <p:nvPr/>
        </p:nvSpPr>
        <p:spPr>
          <a:xfrm>
            <a:off x="1140960" y="2518349"/>
            <a:ext cx="9472076" cy="29577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latin typeface="Helvetica" pitchFamily="2" charset="0"/>
              </a:rPr>
              <a:t>Ask to Meet</a:t>
            </a:r>
          </a:p>
          <a:p>
            <a:pPr marL="0" indent="0">
              <a:buFont typeface="Arial" panose="020B0604020202020204" pitchFamily="34" charset="0"/>
              <a:buNone/>
            </a:pPr>
            <a:r>
              <a:rPr lang="en-US" sz="3200" dirty="0">
                <a:latin typeface="Helvetica" pitchFamily="2" charset="0"/>
              </a:rPr>
              <a:t>Get ready to share what happened</a:t>
            </a:r>
          </a:p>
          <a:p>
            <a:pPr marL="0" indent="0">
              <a:buFont typeface="Arial" panose="020B0604020202020204" pitchFamily="34" charset="0"/>
              <a:buNone/>
            </a:pPr>
            <a:r>
              <a:rPr lang="en-US" sz="3200" dirty="0">
                <a:latin typeface="Helvetica" pitchFamily="2" charset="0"/>
              </a:rPr>
              <a:t>Review</a:t>
            </a:r>
          </a:p>
          <a:p>
            <a:pPr marL="0" indent="0">
              <a:buFont typeface="Arial" panose="020B0604020202020204" pitchFamily="34" charset="0"/>
              <a:buNone/>
            </a:pPr>
            <a:r>
              <a:rPr lang="en-US" sz="3200" dirty="0">
                <a:latin typeface="Helvetica" pitchFamily="2" charset="0"/>
              </a:rPr>
              <a:t>Empathize</a:t>
            </a:r>
          </a:p>
          <a:p>
            <a:pPr marL="0" indent="0">
              <a:buFont typeface="Arial" panose="020B0604020202020204" pitchFamily="34" charset="0"/>
              <a:buNone/>
            </a:pPr>
            <a:r>
              <a:rPr lang="en-US" sz="3200" dirty="0">
                <a:latin typeface="Helvetica" pitchFamily="2" charset="0"/>
              </a:rPr>
              <a:t>End</a:t>
            </a:r>
          </a:p>
        </p:txBody>
      </p:sp>
      <p:sp>
        <p:nvSpPr>
          <p:cNvPr id="10" name="Content Placeholder 2">
            <a:extLst>
              <a:ext uri="{FF2B5EF4-FFF2-40B4-BE49-F238E27FC236}">
                <a16:creationId xmlns:a16="http://schemas.microsoft.com/office/drawing/2014/main" id="{9EF65EEC-2810-B443-B5AA-705FAEF55F2B}"/>
              </a:ext>
            </a:extLst>
          </p:cNvPr>
          <p:cNvSpPr txBox="1">
            <a:spLocks/>
          </p:cNvSpPr>
          <p:nvPr/>
        </p:nvSpPr>
        <p:spPr>
          <a:xfrm>
            <a:off x="541354" y="2518349"/>
            <a:ext cx="9472076" cy="29577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latin typeface="Helvetica" pitchFamily="2" charset="0"/>
              </a:rPr>
              <a:t>A</a:t>
            </a:r>
          </a:p>
          <a:p>
            <a:pPr marL="0" indent="0">
              <a:buFont typeface="Arial" panose="020B0604020202020204" pitchFamily="34" charset="0"/>
              <a:buNone/>
            </a:pPr>
            <a:r>
              <a:rPr lang="en-US" sz="3200" b="1" dirty="0">
                <a:latin typeface="Helvetica" pitchFamily="2" charset="0"/>
              </a:rPr>
              <a:t>G</a:t>
            </a:r>
          </a:p>
          <a:p>
            <a:pPr marL="0" indent="0">
              <a:buFont typeface="Arial" panose="020B0604020202020204" pitchFamily="34" charset="0"/>
              <a:buNone/>
            </a:pPr>
            <a:r>
              <a:rPr lang="en-US" sz="3200" b="1" dirty="0">
                <a:latin typeface="Helvetica" pitchFamily="2" charset="0"/>
              </a:rPr>
              <a:t>R</a:t>
            </a:r>
          </a:p>
          <a:p>
            <a:pPr marL="0" indent="0">
              <a:buFont typeface="Arial" panose="020B0604020202020204" pitchFamily="34" charset="0"/>
              <a:buNone/>
            </a:pPr>
            <a:r>
              <a:rPr lang="en-US" sz="3200" b="1" dirty="0">
                <a:latin typeface="Helvetica" pitchFamily="2" charset="0"/>
              </a:rPr>
              <a:t>E</a:t>
            </a:r>
          </a:p>
          <a:p>
            <a:pPr marL="0" indent="0">
              <a:buFont typeface="Arial" panose="020B0604020202020204" pitchFamily="34" charset="0"/>
              <a:buNone/>
            </a:pPr>
            <a:r>
              <a:rPr lang="en-US" sz="3200" b="1" dirty="0">
                <a:latin typeface="Helvetica" pitchFamily="2" charset="0"/>
              </a:rPr>
              <a:t>E</a:t>
            </a:r>
          </a:p>
        </p:txBody>
      </p:sp>
      <p:sp>
        <p:nvSpPr>
          <p:cNvPr id="12" name="Title 1">
            <a:extLst>
              <a:ext uri="{FF2B5EF4-FFF2-40B4-BE49-F238E27FC236}">
                <a16:creationId xmlns:a16="http://schemas.microsoft.com/office/drawing/2014/main" id="{D6FCEFFF-9C38-7A43-A5F7-645D83DD0125}"/>
              </a:ext>
            </a:extLst>
          </p:cNvPr>
          <p:cNvSpPr txBox="1">
            <a:spLocks/>
          </p:cNvSpPr>
          <p:nvPr/>
        </p:nvSpPr>
        <p:spPr>
          <a:xfrm>
            <a:off x="466403" y="690016"/>
            <a:ext cx="10446436" cy="1248846"/>
          </a:xfrm>
          <a:prstGeom prst="rect">
            <a:avLst/>
          </a:prstGeom>
        </p:spPr>
        <p:txBody>
          <a:bodyPr vert="horz" lIns="91440" tIns="45720" rIns="91440" bIns="45720" rtlCol="0" anchor="t">
            <a:normAutofit fontScale="82500" lnSpcReduction="10000"/>
          </a:bodyPr>
          <a:lstStyle>
            <a:lvl1pPr algn="l" defTabSz="914400" rtl="0" eaLnBrk="1" latinLnBrk="0" hangingPunct="1">
              <a:lnSpc>
                <a:spcPct val="90000"/>
              </a:lnSpc>
              <a:spcBef>
                <a:spcPct val="0"/>
              </a:spcBef>
              <a:buNone/>
              <a:defRPr sz="4000" kern="12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sz="3200" b="1" dirty="0">
                <a:latin typeface="Helvetica Neue" panose="02000503000000020004" pitchFamily="2" charset="0"/>
              </a:rPr>
              <a:t>The AGREE Model</a:t>
            </a:r>
            <a:br>
              <a:rPr lang="en-US" dirty="0"/>
            </a:br>
            <a:r>
              <a:rPr lang="en-US" sz="4400" dirty="0"/>
              <a:t>How to Hold a Difficult Conversation with a Partner</a:t>
            </a:r>
          </a:p>
        </p:txBody>
      </p:sp>
    </p:spTree>
    <p:extLst>
      <p:ext uri="{BB962C8B-B14F-4D97-AF65-F5344CB8AC3E}">
        <p14:creationId xmlns:p14="http://schemas.microsoft.com/office/powerpoint/2010/main" val="2459302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4B41ED0-0180-8F45-A95C-97610B67B96D}"/>
              </a:ext>
            </a:extLst>
          </p:cNvPr>
          <p:cNvSpPr txBox="1">
            <a:spLocks/>
          </p:cNvSpPr>
          <p:nvPr/>
        </p:nvSpPr>
        <p:spPr>
          <a:xfrm>
            <a:off x="466403" y="1606731"/>
            <a:ext cx="9304614" cy="3916000"/>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5138" indent="-465138">
              <a:buBlip>
                <a:blip r:embed="rId3"/>
              </a:buBlip>
            </a:pPr>
            <a:r>
              <a:rPr lang="en-US" dirty="0"/>
              <a:t>Being </a:t>
            </a:r>
            <a:r>
              <a:rPr lang="en-US" b="1" i="1" dirty="0"/>
              <a:t>Compassionate</a:t>
            </a:r>
            <a:r>
              <a:rPr lang="en-US" dirty="0"/>
              <a:t> while you are </a:t>
            </a:r>
            <a:r>
              <a:rPr lang="en-US" b="1" i="1" dirty="0"/>
              <a:t>in action </a:t>
            </a:r>
            <a:r>
              <a:rPr lang="en-US" dirty="0"/>
              <a:t>will require that you use your personal strengths.</a:t>
            </a:r>
            <a:br>
              <a:rPr lang="en-US" dirty="0"/>
            </a:br>
            <a:endParaRPr lang="en-US" b="1" dirty="0"/>
          </a:p>
          <a:p>
            <a:pPr marL="465138" indent="-465138">
              <a:buBlip>
                <a:blip r:embed="rId3"/>
              </a:buBlip>
            </a:pPr>
            <a:r>
              <a:rPr lang="en-US" dirty="0"/>
              <a:t>What are your strengths? What are you good at and how does this show up at Moorings Park?</a:t>
            </a:r>
          </a:p>
        </p:txBody>
      </p:sp>
      <p:sp>
        <p:nvSpPr>
          <p:cNvPr id="8" name="Title 7">
            <a:extLst>
              <a:ext uri="{FF2B5EF4-FFF2-40B4-BE49-F238E27FC236}">
                <a16:creationId xmlns:a16="http://schemas.microsoft.com/office/drawing/2014/main" id="{3D14EDCA-A71B-2642-A8C4-27649C03A519}"/>
              </a:ext>
            </a:extLst>
          </p:cNvPr>
          <p:cNvSpPr>
            <a:spLocks noGrp="1"/>
          </p:cNvSpPr>
          <p:nvPr>
            <p:ph type="title"/>
          </p:nvPr>
        </p:nvSpPr>
        <p:spPr/>
        <p:txBody>
          <a:bodyPr/>
          <a:lstStyle/>
          <a:p>
            <a:r>
              <a:rPr lang="en-US" dirty="0"/>
              <a:t>Round 4</a:t>
            </a:r>
          </a:p>
        </p:txBody>
      </p:sp>
    </p:spTree>
    <p:extLst>
      <p:ext uri="{BB962C8B-B14F-4D97-AF65-F5344CB8AC3E}">
        <p14:creationId xmlns:p14="http://schemas.microsoft.com/office/powerpoint/2010/main" val="82890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0A4CD9-183B-D641-9513-18B56DDE408E}"/>
              </a:ext>
            </a:extLst>
          </p:cNvPr>
          <p:cNvSpPr>
            <a:spLocks noGrp="1"/>
          </p:cNvSpPr>
          <p:nvPr>
            <p:ph type="title"/>
          </p:nvPr>
        </p:nvSpPr>
        <p:spPr>
          <a:xfrm>
            <a:off x="466403" y="964502"/>
            <a:ext cx="10041702" cy="642229"/>
          </a:xfrm>
        </p:spPr>
        <p:txBody>
          <a:bodyPr/>
          <a:lstStyle/>
          <a:p>
            <a:r>
              <a:rPr lang="en-US" dirty="0"/>
              <a:t>The AGREE Model Roleplay</a:t>
            </a:r>
          </a:p>
        </p:txBody>
      </p:sp>
      <p:sp>
        <p:nvSpPr>
          <p:cNvPr id="4" name="Content Placeholder 3">
            <a:extLst>
              <a:ext uri="{FF2B5EF4-FFF2-40B4-BE49-F238E27FC236}">
                <a16:creationId xmlns:a16="http://schemas.microsoft.com/office/drawing/2014/main" id="{ABD1BFD8-042C-004C-AC18-50DA6A2E42F1}"/>
              </a:ext>
            </a:extLst>
          </p:cNvPr>
          <p:cNvSpPr>
            <a:spLocks noGrp="1"/>
          </p:cNvSpPr>
          <p:nvPr>
            <p:ph idx="1"/>
          </p:nvPr>
        </p:nvSpPr>
        <p:spPr>
          <a:xfrm>
            <a:off x="466403" y="1885585"/>
            <a:ext cx="11259194" cy="3425644"/>
          </a:xfrm>
        </p:spPr>
        <p:txBody>
          <a:bodyPr>
            <a:normAutofit fontScale="92500"/>
          </a:bodyPr>
          <a:lstStyle/>
          <a:p>
            <a:pPr marL="0" indent="0">
              <a:buNone/>
            </a:pPr>
            <a:r>
              <a:rPr lang="en-US" dirty="0"/>
              <a:t>Work through each step of the AGREE Model</a:t>
            </a:r>
            <a:br>
              <a:rPr lang="en-US" dirty="0"/>
            </a:br>
            <a:r>
              <a:rPr lang="en-US" dirty="0"/>
              <a:t>to help these two work this out. </a:t>
            </a:r>
          </a:p>
          <a:p>
            <a:pPr marL="0" indent="0">
              <a:buNone/>
            </a:pPr>
            <a:r>
              <a:rPr lang="en-US" dirty="0"/>
              <a:t>	</a:t>
            </a:r>
            <a:r>
              <a:rPr lang="en-US" b="1" dirty="0"/>
              <a:t>Ask</a:t>
            </a:r>
            <a:r>
              <a:rPr lang="en-US" dirty="0"/>
              <a:t> to meet </a:t>
            </a:r>
          </a:p>
          <a:p>
            <a:pPr marL="0" indent="0">
              <a:buNone/>
            </a:pPr>
            <a:r>
              <a:rPr lang="en-US" dirty="0"/>
              <a:t>	</a:t>
            </a:r>
            <a:r>
              <a:rPr lang="en-US" b="1" dirty="0"/>
              <a:t>Get </a:t>
            </a:r>
            <a:r>
              <a:rPr lang="en-US" dirty="0"/>
              <a:t>ready to share what happened </a:t>
            </a:r>
          </a:p>
          <a:p>
            <a:pPr marL="0" indent="0">
              <a:buNone/>
            </a:pPr>
            <a:r>
              <a:rPr lang="en-US" dirty="0"/>
              <a:t>	</a:t>
            </a:r>
            <a:r>
              <a:rPr lang="en-US" b="1" dirty="0"/>
              <a:t>Review: </a:t>
            </a:r>
            <a:r>
              <a:rPr lang="en-US" dirty="0"/>
              <a:t>Each person takes ownership of their piece in the conflict </a:t>
            </a:r>
          </a:p>
          <a:p>
            <a:pPr marL="0" indent="0">
              <a:buNone/>
            </a:pPr>
            <a:r>
              <a:rPr lang="en-US" dirty="0"/>
              <a:t>	</a:t>
            </a:r>
            <a:r>
              <a:rPr lang="en-US" b="1" dirty="0"/>
              <a:t>Empathize: </a:t>
            </a:r>
            <a:r>
              <a:rPr lang="en-US" dirty="0"/>
              <a:t>Each person “walks a mile” in the person’s shoes </a:t>
            </a:r>
          </a:p>
          <a:p>
            <a:pPr marL="0" indent="0">
              <a:buNone/>
            </a:pPr>
            <a:r>
              <a:rPr lang="en-US" dirty="0"/>
              <a:t>	</a:t>
            </a:r>
            <a:r>
              <a:rPr lang="en-US" b="1" dirty="0"/>
              <a:t>End: </a:t>
            </a:r>
            <a:r>
              <a:rPr lang="en-US" dirty="0"/>
              <a:t>Both partners work together to make a plan for moving ahead </a:t>
            </a:r>
          </a:p>
          <a:p>
            <a:endParaRPr lang="en-US" dirty="0"/>
          </a:p>
        </p:txBody>
      </p:sp>
    </p:spTree>
    <p:extLst>
      <p:ext uri="{BB962C8B-B14F-4D97-AF65-F5344CB8AC3E}">
        <p14:creationId xmlns:p14="http://schemas.microsoft.com/office/powerpoint/2010/main" val="142966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B0F0D-23B1-8B4C-9943-93417EBBEEC5}"/>
              </a:ext>
            </a:extLst>
          </p:cNvPr>
          <p:cNvSpPr>
            <a:spLocks noGrp="1"/>
          </p:cNvSpPr>
          <p:nvPr>
            <p:ph type="title"/>
          </p:nvPr>
        </p:nvSpPr>
        <p:spPr/>
        <p:txBody>
          <a:bodyPr/>
          <a:lstStyle/>
          <a:p>
            <a:r>
              <a:rPr lang="en-US" dirty="0"/>
              <a:t>AGREE Model Role Play Page 48</a:t>
            </a:r>
            <a:br>
              <a:rPr lang="en-US" b="1" dirty="0"/>
            </a:br>
            <a:endParaRPr lang="en-US" dirty="0"/>
          </a:p>
        </p:txBody>
      </p:sp>
      <p:sp>
        <p:nvSpPr>
          <p:cNvPr id="3" name="Content Placeholder 2">
            <a:extLst>
              <a:ext uri="{FF2B5EF4-FFF2-40B4-BE49-F238E27FC236}">
                <a16:creationId xmlns:a16="http://schemas.microsoft.com/office/drawing/2014/main" id="{6DE44664-5F51-4D45-B648-596DF8A6BCBF}"/>
              </a:ext>
            </a:extLst>
          </p:cNvPr>
          <p:cNvSpPr>
            <a:spLocks noGrp="1"/>
          </p:cNvSpPr>
          <p:nvPr>
            <p:ph idx="1"/>
          </p:nvPr>
        </p:nvSpPr>
        <p:spPr/>
        <p:txBody>
          <a:bodyPr>
            <a:normAutofit fontScale="62500" lnSpcReduction="20000"/>
          </a:bodyPr>
          <a:lstStyle/>
          <a:p>
            <a:pPr marL="0" indent="0">
              <a:lnSpc>
                <a:spcPct val="120000"/>
              </a:lnSpc>
              <a:buNone/>
            </a:pPr>
            <a:r>
              <a:rPr lang="en-US" sz="4500" b="1" dirty="0"/>
              <a:t>Directions: </a:t>
            </a:r>
            <a:r>
              <a:rPr lang="en-US" sz="4500" dirty="0"/>
              <a:t>Pair up - one of you will be “Vinnie” and the other “Jose.” </a:t>
            </a:r>
            <a:endParaRPr lang="en-US" sz="3100" dirty="0"/>
          </a:p>
          <a:p>
            <a:pPr marL="0" indent="0">
              <a:lnSpc>
                <a:spcPct val="120000"/>
              </a:lnSpc>
              <a:buNone/>
            </a:pPr>
            <a:br>
              <a:rPr lang="en-US" sz="3100" dirty="0"/>
            </a:br>
            <a:r>
              <a:rPr lang="en-US" sz="3100" dirty="0"/>
              <a:t>Vinnie was asked to move a multitude of chairs to the chapel. His dolly broke and he</a:t>
            </a:r>
            <a:br>
              <a:rPr lang="en-US" sz="3100" dirty="0"/>
            </a:br>
            <a:r>
              <a:rPr lang="en-US" sz="3100" dirty="0"/>
              <a:t>went to get a new one. On his way back with the new dolly, he ran into Jose, who seemed angry.</a:t>
            </a:r>
            <a:br>
              <a:rPr lang="en-US" sz="3100" dirty="0"/>
            </a:br>
            <a:r>
              <a:rPr lang="en-US" sz="3100" dirty="0"/>
              <a:t> “Hey, what are you doing with my cart?” he asked.</a:t>
            </a:r>
            <a:br>
              <a:rPr lang="en-US" sz="3100" dirty="0"/>
            </a:br>
            <a:r>
              <a:rPr lang="en-US" sz="3100" dirty="0"/>
              <a:t>“You always do this!” </a:t>
            </a:r>
          </a:p>
          <a:p>
            <a:pPr marL="0" indent="0">
              <a:lnSpc>
                <a:spcPct val="120000"/>
              </a:lnSpc>
              <a:buNone/>
            </a:pPr>
            <a:r>
              <a:rPr lang="en-US" sz="3100" dirty="0"/>
              <a:t>“This is labeled for my department!” he added, grabbing the cart away from Vinnie.</a:t>
            </a:r>
          </a:p>
          <a:p>
            <a:pPr marL="0" indent="0">
              <a:lnSpc>
                <a:spcPct val="120000"/>
              </a:lnSpc>
              <a:buNone/>
            </a:pPr>
            <a:r>
              <a:rPr lang="en-US" sz="3100" dirty="0"/>
              <a:t>Vinnie was shocked. He had never used a cart from Jose’s department before and had gotten the cart from his own department.</a:t>
            </a:r>
            <a:endParaRPr lang="en-US" dirty="0"/>
          </a:p>
          <a:p>
            <a:pPr>
              <a:lnSpc>
                <a:spcPct val="120000"/>
              </a:lnSpc>
            </a:pPr>
            <a:endParaRPr lang="en-US" dirty="0"/>
          </a:p>
        </p:txBody>
      </p:sp>
    </p:spTree>
    <p:extLst>
      <p:ext uri="{BB962C8B-B14F-4D97-AF65-F5344CB8AC3E}">
        <p14:creationId xmlns:p14="http://schemas.microsoft.com/office/powerpoint/2010/main" val="100625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BD1BFD8-042C-004C-AC18-50DA6A2E42F1}"/>
              </a:ext>
            </a:extLst>
          </p:cNvPr>
          <p:cNvSpPr>
            <a:spLocks noGrp="1"/>
          </p:cNvSpPr>
          <p:nvPr>
            <p:ph idx="1"/>
          </p:nvPr>
        </p:nvSpPr>
        <p:spPr>
          <a:xfrm>
            <a:off x="466403" y="1885585"/>
            <a:ext cx="10656299" cy="3425644"/>
          </a:xfrm>
        </p:spPr>
        <p:txBody>
          <a:bodyPr>
            <a:normAutofit/>
          </a:bodyPr>
          <a:lstStyle/>
          <a:p>
            <a:pPr marL="354013" indent="-354013">
              <a:lnSpc>
                <a:spcPct val="110000"/>
              </a:lnSpc>
              <a:buSzPct val="125000"/>
              <a:buBlip>
                <a:blip r:embed="rId2"/>
              </a:buBlip>
            </a:pPr>
            <a:r>
              <a:rPr lang="en-US" dirty="0"/>
              <a:t>How many of you feel that you need to hold an </a:t>
            </a:r>
            <a:br>
              <a:rPr lang="en-US" dirty="0"/>
            </a:br>
            <a:r>
              <a:rPr lang="en-US" dirty="0"/>
              <a:t>AGREE conversation as soon as possible with a partner to clean up a mess? </a:t>
            </a:r>
          </a:p>
          <a:p>
            <a:pPr marL="354013" indent="-354013">
              <a:lnSpc>
                <a:spcPct val="110000"/>
              </a:lnSpc>
              <a:buSzPct val="125000"/>
              <a:buBlip>
                <a:blip r:embed="rId2"/>
              </a:buBlip>
            </a:pPr>
            <a:endParaRPr lang="en-US" dirty="0"/>
          </a:p>
          <a:p>
            <a:pPr marL="354013" indent="-354013">
              <a:lnSpc>
                <a:spcPct val="110000"/>
              </a:lnSpc>
              <a:buSzPct val="125000"/>
              <a:buBlip>
                <a:blip r:embed="rId2"/>
              </a:buBlip>
            </a:pPr>
            <a:r>
              <a:rPr lang="en-US" dirty="0"/>
              <a:t>Without naming anyone out loud, write down who you need to have an AGREE discussion with:</a:t>
            </a:r>
          </a:p>
        </p:txBody>
      </p:sp>
      <p:sp>
        <p:nvSpPr>
          <p:cNvPr id="7" name="Title 4">
            <a:extLst>
              <a:ext uri="{FF2B5EF4-FFF2-40B4-BE49-F238E27FC236}">
                <a16:creationId xmlns:a16="http://schemas.microsoft.com/office/drawing/2014/main" id="{7A9576CD-3367-C34F-9BAD-F51097EEAB36}"/>
              </a:ext>
            </a:extLst>
          </p:cNvPr>
          <p:cNvSpPr>
            <a:spLocks noGrp="1"/>
          </p:cNvSpPr>
          <p:nvPr>
            <p:ph type="title"/>
          </p:nvPr>
        </p:nvSpPr>
        <p:spPr>
          <a:xfrm>
            <a:off x="466403" y="964502"/>
            <a:ext cx="9304614" cy="642229"/>
          </a:xfrm>
        </p:spPr>
        <p:txBody>
          <a:bodyPr/>
          <a:lstStyle/>
          <a:p>
            <a:r>
              <a:rPr lang="en-US" sz="3600" b="1" spc="100" dirty="0">
                <a:latin typeface="Helvetica Neue" panose="02000503000000020004" pitchFamily="2" charset="0"/>
              </a:rPr>
              <a:t>TABLE DISCUSSION</a:t>
            </a:r>
            <a:endParaRPr lang="en-US" sz="3600" dirty="0"/>
          </a:p>
        </p:txBody>
      </p:sp>
    </p:spTree>
    <p:extLst>
      <p:ext uri="{BB962C8B-B14F-4D97-AF65-F5344CB8AC3E}">
        <p14:creationId xmlns:p14="http://schemas.microsoft.com/office/powerpoint/2010/main" val="385351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6FA0084-1D4C-E042-951C-74FACADA8D94}"/>
              </a:ext>
            </a:extLst>
          </p:cNvPr>
          <p:cNvSpPr txBox="1">
            <a:spLocks/>
          </p:cNvSpPr>
          <p:nvPr/>
        </p:nvSpPr>
        <p:spPr>
          <a:xfrm>
            <a:off x="466403" y="600076"/>
            <a:ext cx="9304614" cy="1006656"/>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kern="12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sz="3200" b="1" dirty="0">
                <a:latin typeface="Helvetica Neue" panose="02000503000000020004" pitchFamily="2" charset="0"/>
              </a:rPr>
              <a:t>Module 5 </a:t>
            </a:r>
            <a:br>
              <a:rPr lang="en-US" dirty="0"/>
            </a:br>
            <a:r>
              <a:rPr lang="en-US" dirty="0"/>
              <a:t>Table Quiz</a:t>
            </a:r>
          </a:p>
        </p:txBody>
      </p:sp>
      <p:sp>
        <p:nvSpPr>
          <p:cNvPr id="8" name="Content Placeholder 7">
            <a:extLst>
              <a:ext uri="{FF2B5EF4-FFF2-40B4-BE49-F238E27FC236}">
                <a16:creationId xmlns:a16="http://schemas.microsoft.com/office/drawing/2014/main" id="{542124D0-6910-644D-A727-CEBD4042984B}"/>
              </a:ext>
            </a:extLst>
          </p:cNvPr>
          <p:cNvSpPr>
            <a:spLocks noGrp="1"/>
          </p:cNvSpPr>
          <p:nvPr>
            <p:ph idx="1"/>
          </p:nvPr>
        </p:nvSpPr>
        <p:spPr/>
        <p:txBody>
          <a:bodyPr/>
          <a:lstStyle/>
          <a:p>
            <a:endParaRPr lang="en-US" dirty="0"/>
          </a:p>
        </p:txBody>
      </p:sp>
      <p:pic>
        <p:nvPicPr>
          <p:cNvPr id="9" name="Picture 2" descr="person writing on white paper">
            <a:extLst>
              <a:ext uri="{FF2B5EF4-FFF2-40B4-BE49-F238E27FC236}">
                <a16:creationId xmlns:a16="http://schemas.microsoft.com/office/drawing/2014/main" id="{7216E598-3631-6145-B1E9-7522A435E1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435" b="27679"/>
          <a:stretch/>
        </p:blipFill>
        <p:spPr bwMode="auto">
          <a:xfrm>
            <a:off x="0" y="1606731"/>
            <a:ext cx="12192000" cy="389395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B685306B-6050-3542-9E76-032B4490EB73}"/>
              </a:ext>
            </a:extLst>
          </p:cNvPr>
          <p:cNvSpPr/>
          <p:nvPr/>
        </p:nvSpPr>
        <p:spPr>
          <a:xfrm>
            <a:off x="0" y="1606731"/>
            <a:ext cx="12192000" cy="3922183"/>
          </a:xfrm>
          <a:prstGeom prst="rect">
            <a:avLst/>
          </a:prstGeom>
          <a:solidFill>
            <a:schemeClr val="accent1">
              <a:alpha val="69781"/>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a:extLst>
              <a:ext uri="{FF2B5EF4-FFF2-40B4-BE49-F238E27FC236}">
                <a16:creationId xmlns:a16="http://schemas.microsoft.com/office/drawing/2014/main" id="{70BEE98C-F55D-5A46-9801-9380EE66CE98}"/>
              </a:ext>
            </a:extLst>
          </p:cNvPr>
          <p:cNvSpPr txBox="1">
            <a:spLocks/>
          </p:cNvSpPr>
          <p:nvPr/>
        </p:nvSpPr>
        <p:spPr>
          <a:xfrm>
            <a:off x="466403" y="2428875"/>
            <a:ext cx="11259194" cy="28223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 </a:t>
            </a:r>
          </a:p>
          <a:p>
            <a:pPr marL="0" indent="0">
              <a:buFont typeface="Arial" panose="020B0604020202020204" pitchFamily="34" charset="0"/>
              <a:buNone/>
            </a:pPr>
            <a:r>
              <a:rPr lang="en-US" sz="5400" b="1" dirty="0"/>
              <a:t>What do you remember?</a:t>
            </a:r>
            <a:br>
              <a:rPr lang="en-US" b="1" dirty="0"/>
            </a:br>
            <a:r>
              <a:rPr lang="en-US" b="1" dirty="0"/>
              <a:t>Work with your table to complete the quiz.</a:t>
            </a:r>
          </a:p>
          <a:p>
            <a:pPr marL="0" indent="0">
              <a:buFont typeface="Arial" panose="020B0604020202020204" pitchFamily="34" charset="0"/>
              <a:buNone/>
            </a:pPr>
            <a:endParaRPr lang="en-US" b="1" dirty="0"/>
          </a:p>
        </p:txBody>
      </p:sp>
    </p:spTree>
    <p:extLst>
      <p:ext uri="{BB962C8B-B14F-4D97-AF65-F5344CB8AC3E}">
        <p14:creationId xmlns:p14="http://schemas.microsoft.com/office/powerpoint/2010/main" val="197362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C1F49CFD-5BEF-6D49-9644-CAA8BDE7558E}"/>
              </a:ext>
            </a:extLst>
          </p:cNvPr>
          <p:cNvSpPr txBox="1">
            <a:spLocks/>
          </p:cNvSpPr>
          <p:nvPr/>
        </p:nvSpPr>
        <p:spPr>
          <a:xfrm>
            <a:off x="466403" y="1871093"/>
            <a:ext cx="11259194" cy="28223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 </a:t>
            </a:r>
          </a:p>
          <a:p>
            <a:pPr marL="0" indent="0">
              <a:buFont typeface="Arial" panose="020B0604020202020204" pitchFamily="34" charset="0"/>
              <a:buNone/>
            </a:pPr>
            <a:r>
              <a:rPr lang="en-US" sz="5400" b="1" dirty="0"/>
              <a:t>Hands</a:t>
            </a:r>
            <a:br>
              <a:rPr lang="en-US" sz="5400" b="1" dirty="0"/>
            </a:br>
            <a:r>
              <a:rPr lang="en-US" sz="5400" b="1" dirty="0"/>
              <a:t>on Buzzers</a:t>
            </a:r>
            <a:br>
              <a:rPr lang="en-US" b="1" dirty="0"/>
            </a:br>
            <a:endParaRPr lang="en-US" b="1" dirty="0"/>
          </a:p>
        </p:txBody>
      </p:sp>
      <p:pic>
        <p:nvPicPr>
          <p:cNvPr id="12" name="Picture 11">
            <a:extLst>
              <a:ext uri="{FF2B5EF4-FFF2-40B4-BE49-F238E27FC236}">
                <a16:creationId xmlns:a16="http://schemas.microsoft.com/office/drawing/2014/main" id="{E9024F21-A3F0-D740-A356-4A1FEB350982}"/>
              </a:ext>
            </a:extLst>
          </p:cNvPr>
          <p:cNvPicPr>
            <a:picLocks noChangeAspect="1"/>
          </p:cNvPicPr>
          <p:nvPr/>
        </p:nvPicPr>
        <p:blipFill>
          <a:blip r:embed="rId3"/>
          <a:stretch>
            <a:fillRect/>
          </a:stretch>
        </p:blipFill>
        <p:spPr>
          <a:xfrm>
            <a:off x="4812673" y="2135676"/>
            <a:ext cx="4121463" cy="3874756"/>
          </a:xfrm>
          <a:prstGeom prst="rect">
            <a:avLst/>
          </a:prstGeom>
          <a:effectLst>
            <a:outerShdw blurRad="50800" dist="38100" dir="2700000" algn="tl" rotWithShape="0">
              <a:prstClr val="black">
                <a:alpha val="40000"/>
              </a:prstClr>
            </a:outerShdw>
          </a:effectLst>
        </p:spPr>
      </p:pic>
      <p:sp>
        <p:nvSpPr>
          <p:cNvPr id="7" name="Title 1">
            <a:extLst>
              <a:ext uri="{FF2B5EF4-FFF2-40B4-BE49-F238E27FC236}">
                <a16:creationId xmlns:a16="http://schemas.microsoft.com/office/drawing/2014/main" id="{EF88AE0F-5D9D-5247-A74B-0CB1A2B10C82}"/>
              </a:ext>
            </a:extLst>
          </p:cNvPr>
          <p:cNvSpPr txBox="1">
            <a:spLocks/>
          </p:cNvSpPr>
          <p:nvPr/>
        </p:nvSpPr>
        <p:spPr>
          <a:xfrm>
            <a:off x="466403" y="600076"/>
            <a:ext cx="9304614" cy="1006656"/>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kern="12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sz="3200" b="1" dirty="0">
                <a:latin typeface="Helvetica Neue" panose="02000503000000020004" pitchFamily="2" charset="0"/>
              </a:rPr>
              <a:t>Module 5 </a:t>
            </a:r>
            <a:br>
              <a:rPr lang="en-US" dirty="0"/>
            </a:br>
            <a:r>
              <a:rPr lang="en-US" dirty="0"/>
              <a:t>Table Quiz</a:t>
            </a:r>
          </a:p>
        </p:txBody>
      </p:sp>
      <p:sp>
        <p:nvSpPr>
          <p:cNvPr id="9" name="Content Placeholder 2">
            <a:extLst>
              <a:ext uri="{FF2B5EF4-FFF2-40B4-BE49-F238E27FC236}">
                <a16:creationId xmlns:a16="http://schemas.microsoft.com/office/drawing/2014/main" id="{D5C0BD32-7486-1440-9CCB-5A98A8E10ED7}"/>
              </a:ext>
            </a:extLst>
          </p:cNvPr>
          <p:cNvSpPr txBox="1">
            <a:spLocks/>
          </p:cNvSpPr>
          <p:nvPr/>
        </p:nvSpPr>
        <p:spPr>
          <a:xfrm>
            <a:off x="466403" y="4035606"/>
            <a:ext cx="11259194" cy="28223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Get Ready to</a:t>
            </a:r>
            <a:br>
              <a:rPr lang="en-US" b="1" dirty="0"/>
            </a:br>
            <a:r>
              <a:rPr lang="en-US" b="1" dirty="0"/>
              <a:t>shout your answers!</a:t>
            </a:r>
          </a:p>
        </p:txBody>
      </p:sp>
    </p:spTree>
    <p:extLst>
      <p:ext uri="{BB962C8B-B14F-4D97-AF65-F5344CB8AC3E}">
        <p14:creationId xmlns:p14="http://schemas.microsoft.com/office/powerpoint/2010/main" val="129629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F21FC-32BF-C04F-AFF1-935571F39D23}"/>
              </a:ext>
            </a:extLst>
          </p:cNvPr>
          <p:cNvSpPr>
            <a:spLocks noGrp="1"/>
          </p:cNvSpPr>
          <p:nvPr>
            <p:ph type="title"/>
          </p:nvPr>
        </p:nvSpPr>
        <p:spPr>
          <a:xfrm>
            <a:off x="466403" y="1818943"/>
            <a:ext cx="10986082" cy="642229"/>
          </a:xfrm>
        </p:spPr>
        <p:txBody>
          <a:bodyPr>
            <a:noAutofit/>
          </a:bodyPr>
          <a:lstStyle/>
          <a:p>
            <a:pPr marL="514350" indent="-514350">
              <a:buFont typeface="+mj-lt"/>
              <a:buAutoNum type="arabicPeriod"/>
            </a:pPr>
            <a:r>
              <a:rPr lang="en-US" sz="2800" b="1" dirty="0">
                <a:solidFill>
                  <a:schemeClr val="bg1"/>
                </a:solidFill>
                <a:latin typeface="Helvetica Neue" panose="02000503000000020004" pitchFamily="2" charset="0"/>
              </a:rPr>
              <a:t>LASSIE stands for</a:t>
            </a:r>
            <a:br>
              <a:rPr lang="en-US" sz="2800" b="1" dirty="0">
                <a:solidFill>
                  <a:schemeClr val="bg1"/>
                </a:solidFill>
                <a:latin typeface="Helvetica Neue" panose="02000503000000020004" pitchFamily="2" charset="0"/>
              </a:rPr>
            </a:br>
            <a:r>
              <a:rPr lang="en-US" sz="2800" dirty="0">
                <a:solidFill>
                  <a:schemeClr val="bg1"/>
                </a:solidFill>
                <a:latin typeface="Helvetica Neue" panose="02000503000000020004" pitchFamily="2" charset="0"/>
              </a:rPr>
              <a:t>Listen, Apologize, Satisfy, Solutions, Initiate, and End.</a:t>
            </a:r>
            <a:r>
              <a:rPr lang="en-US" sz="2800" b="1" dirty="0">
                <a:solidFill>
                  <a:schemeClr val="bg1"/>
                </a:solidFill>
                <a:latin typeface="Helvetica Neue" panose="02000503000000020004" pitchFamily="2" charset="0"/>
              </a:rPr>
              <a:t> </a:t>
            </a:r>
            <a:br>
              <a:rPr lang="en-US" sz="2800" b="1" dirty="0">
                <a:solidFill>
                  <a:schemeClr val="bg1"/>
                </a:solidFill>
                <a:latin typeface="Helvetica Neue" panose="02000503000000020004" pitchFamily="2" charset="0"/>
              </a:rPr>
            </a:br>
            <a:br>
              <a:rPr lang="en-US" sz="2800" b="1" dirty="0">
                <a:solidFill>
                  <a:schemeClr val="bg1"/>
                </a:solidFill>
                <a:latin typeface="Helvetica Neue" panose="02000503000000020004" pitchFamily="2" charset="0"/>
              </a:rPr>
            </a:br>
            <a:br>
              <a:rPr lang="en-US" sz="2800" dirty="0">
                <a:solidFill>
                  <a:schemeClr val="bg1"/>
                </a:solidFill>
                <a:latin typeface="Helvetica Neue" panose="02000503000000020004" pitchFamily="2" charset="0"/>
              </a:rPr>
            </a:br>
            <a:endParaRPr lang="en-US" sz="2800" dirty="0">
              <a:solidFill>
                <a:schemeClr val="bg1"/>
              </a:solidFill>
              <a:latin typeface="Helvetica Neue" panose="02000503000000020004" pitchFamily="2" charset="0"/>
            </a:endParaRPr>
          </a:p>
        </p:txBody>
      </p:sp>
      <p:sp>
        <p:nvSpPr>
          <p:cNvPr id="3" name="Content Placeholder 2">
            <a:extLst>
              <a:ext uri="{FF2B5EF4-FFF2-40B4-BE49-F238E27FC236}">
                <a16:creationId xmlns:a16="http://schemas.microsoft.com/office/drawing/2014/main" id="{79B7FB5A-4C9C-3E4E-AABD-F89653AC85E8}"/>
              </a:ext>
            </a:extLst>
          </p:cNvPr>
          <p:cNvSpPr>
            <a:spLocks noGrp="1"/>
          </p:cNvSpPr>
          <p:nvPr>
            <p:ph idx="1"/>
          </p:nvPr>
        </p:nvSpPr>
        <p:spPr>
          <a:xfrm>
            <a:off x="466403" y="3787866"/>
            <a:ext cx="11259194" cy="3425644"/>
          </a:xfrm>
        </p:spPr>
        <p:txBody>
          <a:bodyPr/>
          <a:lstStyle/>
          <a:p>
            <a:pPr marL="0" indent="0">
              <a:buNone/>
            </a:pPr>
            <a:r>
              <a:rPr lang="en-US" dirty="0"/>
              <a:t>a. True</a:t>
            </a:r>
          </a:p>
          <a:p>
            <a:pPr marL="0" indent="0">
              <a:buNone/>
            </a:pPr>
            <a:r>
              <a:rPr lang="en-US" dirty="0"/>
              <a:t>b. False</a:t>
            </a:r>
          </a:p>
          <a:p>
            <a:endParaRPr lang="en-US" dirty="0"/>
          </a:p>
        </p:txBody>
      </p:sp>
      <p:sp>
        <p:nvSpPr>
          <p:cNvPr id="4" name="Title 1">
            <a:extLst>
              <a:ext uri="{FF2B5EF4-FFF2-40B4-BE49-F238E27FC236}">
                <a16:creationId xmlns:a16="http://schemas.microsoft.com/office/drawing/2014/main" id="{21B6ED39-5770-E84D-BA47-ECB3D7395B46}"/>
              </a:ext>
            </a:extLst>
          </p:cNvPr>
          <p:cNvSpPr txBox="1">
            <a:spLocks/>
          </p:cNvSpPr>
          <p:nvPr/>
        </p:nvSpPr>
        <p:spPr>
          <a:xfrm>
            <a:off x="466403" y="600076"/>
            <a:ext cx="9304614" cy="1006656"/>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kern="12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sz="3200" b="1" dirty="0">
                <a:latin typeface="Helvetica Neue" panose="02000503000000020004" pitchFamily="2" charset="0"/>
              </a:rPr>
              <a:t>Module 5 </a:t>
            </a:r>
            <a:br>
              <a:rPr lang="en-US" dirty="0"/>
            </a:br>
            <a:r>
              <a:rPr lang="en-US" dirty="0"/>
              <a:t>Table Quiz</a:t>
            </a:r>
          </a:p>
        </p:txBody>
      </p:sp>
    </p:spTree>
    <p:extLst>
      <p:ext uri="{BB962C8B-B14F-4D97-AF65-F5344CB8AC3E}">
        <p14:creationId xmlns:p14="http://schemas.microsoft.com/office/powerpoint/2010/main" val="3633661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10D69-4FBD-744B-98AC-B5AE85DBF3CD}"/>
              </a:ext>
            </a:extLst>
          </p:cNvPr>
          <p:cNvSpPr>
            <a:spLocks noGrp="1"/>
          </p:cNvSpPr>
          <p:nvPr>
            <p:ph type="title"/>
          </p:nvPr>
        </p:nvSpPr>
        <p:spPr/>
        <p:txBody>
          <a:bodyPr/>
          <a:lstStyle/>
          <a:p>
            <a:r>
              <a:rPr lang="en-US" dirty="0"/>
              <a:t>The Correct Answer </a:t>
            </a:r>
          </a:p>
        </p:txBody>
      </p:sp>
      <p:sp>
        <p:nvSpPr>
          <p:cNvPr id="3" name="Content Placeholder 2">
            <a:extLst>
              <a:ext uri="{FF2B5EF4-FFF2-40B4-BE49-F238E27FC236}">
                <a16:creationId xmlns:a16="http://schemas.microsoft.com/office/drawing/2014/main" id="{2DCE04F1-25AF-3345-8C2A-87C43A13B7AC}"/>
              </a:ext>
            </a:extLst>
          </p:cNvPr>
          <p:cNvSpPr>
            <a:spLocks noGrp="1"/>
          </p:cNvSpPr>
          <p:nvPr>
            <p:ph idx="1"/>
          </p:nvPr>
        </p:nvSpPr>
        <p:spPr/>
        <p:txBody>
          <a:bodyPr/>
          <a:lstStyle/>
          <a:p>
            <a:pPr marL="0" indent="0">
              <a:buNone/>
            </a:pPr>
            <a:r>
              <a:rPr lang="en-US" dirty="0"/>
              <a:t>b. False</a:t>
            </a:r>
          </a:p>
          <a:p>
            <a:endParaRPr lang="en-US" dirty="0"/>
          </a:p>
        </p:txBody>
      </p:sp>
    </p:spTree>
    <p:extLst>
      <p:ext uri="{BB962C8B-B14F-4D97-AF65-F5344CB8AC3E}">
        <p14:creationId xmlns:p14="http://schemas.microsoft.com/office/powerpoint/2010/main" val="74238383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F21FC-32BF-C04F-AFF1-935571F39D23}"/>
              </a:ext>
            </a:extLst>
          </p:cNvPr>
          <p:cNvSpPr>
            <a:spLocks noGrp="1"/>
          </p:cNvSpPr>
          <p:nvPr>
            <p:ph type="title"/>
          </p:nvPr>
        </p:nvSpPr>
        <p:spPr>
          <a:xfrm>
            <a:off x="466403" y="1818943"/>
            <a:ext cx="10986082" cy="642229"/>
          </a:xfrm>
        </p:spPr>
        <p:txBody>
          <a:bodyPr>
            <a:noAutofit/>
          </a:bodyPr>
          <a:lstStyle/>
          <a:p>
            <a:r>
              <a:rPr lang="en-US" sz="2800" b="1" dirty="0">
                <a:solidFill>
                  <a:schemeClr val="bg1"/>
                </a:solidFill>
                <a:latin typeface="Helvetica Neue" panose="02000503000000020004" pitchFamily="2" charset="0"/>
              </a:rPr>
              <a:t>2. The Agree conversation is useful for</a:t>
            </a:r>
            <a:br>
              <a:rPr lang="en-US" sz="2800" dirty="0">
                <a:solidFill>
                  <a:schemeClr val="bg1"/>
                </a:solidFill>
                <a:latin typeface="Helvetica Neue" panose="02000503000000020004" pitchFamily="2" charset="0"/>
              </a:rPr>
            </a:br>
            <a:r>
              <a:rPr lang="en-US" sz="2800" dirty="0">
                <a:solidFill>
                  <a:schemeClr val="bg1"/>
                </a:solidFill>
                <a:latin typeface="Helvetica Neue" panose="02000503000000020004" pitchFamily="2" charset="0"/>
              </a:rPr>
              <a:t>    “cleaning up messes” between partners. </a:t>
            </a:r>
            <a:br>
              <a:rPr lang="en-US" sz="2800" b="1" dirty="0">
                <a:solidFill>
                  <a:schemeClr val="bg1"/>
                </a:solidFill>
                <a:latin typeface="Helvetica Neue" panose="02000503000000020004" pitchFamily="2" charset="0"/>
              </a:rPr>
            </a:br>
            <a:br>
              <a:rPr lang="en-US" sz="2800" b="1" dirty="0">
                <a:solidFill>
                  <a:schemeClr val="bg1"/>
                </a:solidFill>
                <a:latin typeface="Helvetica Neue" panose="02000503000000020004" pitchFamily="2" charset="0"/>
              </a:rPr>
            </a:br>
            <a:br>
              <a:rPr lang="en-US" sz="2800" dirty="0">
                <a:solidFill>
                  <a:schemeClr val="bg1"/>
                </a:solidFill>
                <a:latin typeface="Helvetica Neue" panose="02000503000000020004" pitchFamily="2" charset="0"/>
              </a:rPr>
            </a:br>
            <a:endParaRPr lang="en-US" sz="2800" dirty="0">
              <a:solidFill>
                <a:schemeClr val="bg1"/>
              </a:solidFill>
              <a:latin typeface="Helvetica Neue" panose="02000503000000020004" pitchFamily="2" charset="0"/>
            </a:endParaRPr>
          </a:p>
        </p:txBody>
      </p:sp>
      <p:sp>
        <p:nvSpPr>
          <p:cNvPr id="3" name="Content Placeholder 2">
            <a:extLst>
              <a:ext uri="{FF2B5EF4-FFF2-40B4-BE49-F238E27FC236}">
                <a16:creationId xmlns:a16="http://schemas.microsoft.com/office/drawing/2014/main" id="{79B7FB5A-4C9C-3E4E-AABD-F89653AC85E8}"/>
              </a:ext>
            </a:extLst>
          </p:cNvPr>
          <p:cNvSpPr>
            <a:spLocks noGrp="1"/>
          </p:cNvSpPr>
          <p:nvPr>
            <p:ph idx="1"/>
          </p:nvPr>
        </p:nvSpPr>
        <p:spPr>
          <a:xfrm>
            <a:off x="466403" y="3787866"/>
            <a:ext cx="11259194" cy="3425644"/>
          </a:xfrm>
        </p:spPr>
        <p:txBody>
          <a:bodyPr/>
          <a:lstStyle/>
          <a:p>
            <a:pPr marL="0" indent="0">
              <a:buNone/>
            </a:pPr>
            <a:r>
              <a:rPr lang="en-US" dirty="0"/>
              <a:t>a. True</a:t>
            </a:r>
          </a:p>
          <a:p>
            <a:pPr marL="0" indent="0">
              <a:buNone/>
            </a:pPr>
            <a:r>
              <a:rPr lang="en-US" dirty="0"/>
              <a:t>b. False</a:t>
            </a:r>
          </a:p>
          <a:p>
            <a:endParaRPr lang="en-US" dirty="0"/>
          </a:p>
        </p:txBody>
      </p:sp>
      <p:sp>
        <p:nvSpPr>
          <p:cNvPr id="4" name="Title 1">
            <a:extLst>
              <a:ext uri="{FF2B5EF4-FFF2-40B4-BE49-F238E27FC236}">
                <a16:creationId xmlns:a16="http://schemas.microsoft.com/office/drawing/2014/main" id="{21B6ED39-5770-E84D-BA47-ECB3D7395B46}"/>
              </a:ext>
            </a:extLst>
          </p:cNvPr>
          <p:cNvSpPr txBox="1">
            <a:spLocks/>
          </p:cNvSpPr>
          <p:nvPr/>
        </p:nvSpPr>
        <p:spPr>
          <a:xfrm>
            <a:off x="466403" y="600076"/>
            <a:ext cx="9304614" cy="1006656"/>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kern="12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sz="3200" b="1" dirty="0">
                <a:latin typeface="Helvetica Neue" panose="02000503000000020004" pitchFamily="2" charset="0"/>
              </a:rPr>
              <a:t>Module 5 </a:t>
            </a:r>
            <a:br>
              <a:rPr lang="en-US" dirty="0"/>
            </a:br>
            <a:r>
              <a:rPr lang="en-US" dirty="0"/>
              <a:t>Table Quiz</a:t>
            </a:r>
          </a:p>
        </p:txBody>
      </p:sp>
    </p:spTree>
    <p:extLst>
      <p:ext uri="{BB962C8B-B14F-4D97-AF65-F5344CB8AC3E}">
        <p14:creationId xmlns:p14="http://schemas.microsoft.com/office/powerpoint/2010/main" val="166174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C9D6F-793B-AF41-B549-9EC6AA164E5A}"/>
              </a:ext>
            </a:extLst>
          </p:cNvPr>
          <p:cNvSpPr>
            <a:spLocks noGrp="1"/>
          </p:cNvSpPr>
          <p:nvPr>
            <p:ph type="title"/>
          </p:nvPr>
        </p:nvSpPr>
        <p:spPr/>
        <p:txBody>
          <a:bodyPr/>
          <a:lstStyle/>
          <a:p>
            <a:r>
              <a:rPr lang="en-US" dirty="0"/>
              <a:t>The Correct Answer </a:t>
            </a:r>
          </a:p>
        </p:txBody>
      </p:sp>
      <p:sp>
        <p:nvSpPr>
          <p:cNvPr id="3" name="Content Placeholder 2">
            <a:extLst>
              <a:ext uri="{FF2B5EF4-FFF2-40B4-BE49-F238E27FC236}">
                <a16:creationId xmlns:a16="http://schemas.microsoft.com/office/drawing/2014/main" id="{C2CF20AD-2638-9C4C-BCF9-9F2D5027A1CF}"/>
              </a:ext>
            </a:extLst>
          </p:cNvPr>
          <p:cNvSpPr>
            <a:spLocks noGrp="1"/>
          </p:cNvSpPr>
          <p:nvPr>
            <p:ph idx="1"/>
          </p:nvPr>
        </p:nvSpPr>
        <p:spPr/>
        <p:txBody>
          <a:bodyPr/>
          <a:lstStyle/>
          <a:p>
            <a:pPr marL="0" indent="0">
              <a:buNone/>
            </a:pPr>
            <a:r>
              <a:rPr lang="en-US" dirty="0"/>
              <a:t>a. True</a:t>
            </a:r>
          </a:p>
          <a:p>
            <a:endParaRPr lang="en-US" dirty="0"/>
          </a:p>
        </p:txBody>
      </p:sp>
    </p:spTree>
    <p:extLst>
      <p:ext uri="{BB962C8B-B14F-4D97-AF65-F5344CB8AC3E}">
        <p14:creationId xmlns:p14="http://schemas.microsoft.com/office/powerpoint/2010/main" val="387863847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F21FC-32BF-C04F-AFF1-935571F39D23}"/>
              </a:ext>
            </a:extLst>
          </p:cNvPr>
          <p:cNvSpPr>
            <a:spLocks noGrp="1"/>
          </p:cNvSpPr>
          <p:nvPr>
            <p:ph type="title"/>
          </p:nvPr>
        </p:nvSpPr>
        <p:spPr>
          <a:xfrm>
            <a:off x="466403" y="1885204"/>
            <a:ext cx="10986082" cy="642229"/>
          </a:xfrm>
        </p:spPr>
        <p:txBody>
          <a:bodyPr>
            <a:noAutofit/>
          </a:bodyPr>
          <a:lstStyle/>
          <a:p>
            <a:r>
              <a:rPr lang="en-US" sz="2800" b="1" dirty="0">
                <a:solidFill>
                  <a:schemeClr val="bg1"/>
                </a:solidFill>
                <a:latin typeface="Helvetica Neue" panose="02000503000000020004" pitchFamily="2" charset="0"/>
              </a:rPr>
              <a:t>3. </a:t>
            </a:r>
            <a:r>
              <a:rPr lang="en-US" sz="2800" dirty="0">
                <a:solidFill>
                  <a:schemeClr val="bg1"/>
                </a:solidFill>
                <a:latin typeface="Helvetica Neue" panose="02000503000000020004" pitchFamily="2" charset="0"/>
              </a:rPr>
              <a:t>It is OK to share anyone’s health information with anyone else. </a:t>
            </a:r>
            <a:br>
              <a:rPr lang="en-US" sz="2800" b="1" dirty="0">
                <a:solidFill>
                  <a:schemeClr val="bg1"/>
                </a:solidFill>
                <a:latin typeface="Helvetica Neue" panose="02000503000000020004" pitchFamily="2" charset="0"/>
              </a:rPr>
            </a:br>
            <a:br>
              <a:rPr lang="en-US" sz="2800" b="1" dirty="0">
                <a:solidFill>
                  <a:schemeClr val="bg1"/>
                </a:solidFill>
                <a:latin typeface="Helvetica Neue" panose="02000503000000020004" pitchFamily="2" charset="0"/>
              </a:rPr>
            </a:br>
            <a:br>
              <a:rPr lang="en-US" sz="2800" dirty="0">
                <a:solidFill>
                  <a:schemeClr val="bg1"/>
                </a:solidFill>
                <a:latin typeface="Helvetica Neue" panose="02000503000000020004" pitchFamily="2" charset="0"/>
              </a:rPr>
            </a:br>
            <a:endParaRPr lang="en-US" sz="2800" dirty="0">
              <a:solidFill>
                <a:schemeClr val="bg1"/>
              </a:solidFill>
              <a:latin typeface="Helvetica Neue" panose="02000503000000020004" pitchFamily="2" charset="0"/>
            </a:endParaRPr>
          </a:p>
        </p:txBody>
      </p:sp>
      <p:sp>
        <p:nvSpPr>
          <p:cNvPr id="3" name="Content Placeholder 2">
            <a:extLst>
              <a:ext uri="{FF2B5EF4-FFF2-40B4-BE49-F238E27FC236}">
                <a16:creationId xmlns:a16="http://schemas.microsoft.com/office/drawing/2014/main" id="{79B7FB5A-4C9C-3E4E-AABD-F89653AC85E8}"/>
              </a:ext>
            </a:extLst>
          </p:cNvPr>
          <p:cNvSpPr>
            <a:spLocks noGrp="1"/>
          </p:cNvSpPr>
          <p:nvPr>
            <p:ph idx="1"/>
          </p:nvPr>
        </p:nvSpPr>
        <p:spPr>
          <a:xfrm>
            <a:off x="466403" y="3787866"/>
            <a:ext cx="11259194" cy="3425644"/>
          </a:xfrm>
        </p:spPr>
        <p:txBody>
          <a:bodyPr/>
          <a:lstStyle/>
          <a:p>
            <a:pPr marL="0" indent="0">
              <a:buNone/>
            </a:pPr>
            <a:r>
              <a:rPr lang="en-US" dirty="0"/>
              <a:t>a. True</a:t>
            </a:r>
          </a:p>
          <a:p>
            <a:pPr marL="0" indent="0">
              <a:buNone/>
            </a:pPr>
            <a:r>
              <a:rPr lang="en-US" dirty="0"/>
              <a:t>b. False</a:t>
            </a:r>
          </a:p>
          <a:p>
            <a:endParaRPr lang="en-US" dirty="0"/>
          </a:p>
        </p:txBody>
      </p:sp>
      <p:sp>
        <p:nvSpPr>
          <p:cNvPr id="4" name="Title 1">
            <a:extLst>
              <a:ext uri="{FF2B5EF4-FFF2-40B4-BE49-F238E27FC236}">
                <a16:creationId xmlns:a16="http://schemas.microsoft.com/office/drawing/2014/main" id="{21B6ED39-5770-E84D-BA47-ECB3D7395B46}"/>
              </a:ext>
            </a:extLst>
          </p:cNvPr>
          <p:cNvSpPr txBox="1">
            <a:spLocks/>
          </p:cNvSpPr>
          <p:nvPr/>
        </p:nvSpPr>
        <p:spPr>
          <a:xfrm>
            <a:off x="466403" y="600076"/>
            <a:ext cx="9304614" cy="1006656"/>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kern="12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sz="3200" b="1" dirty="0">
                <a:latin typeface="Helvetica Neue" panose="02000503000000020004" pitchFamily="2" charset="0"/>
              </a:rPr>
              <a:t>Module 5 </a:t>
            </a:r>
            <a:br>
              <a:rPr lang="en-US" dirty="0"/>
            </a:br>
            <a:r>
              <a:rPr lang="en-US" dirty="0"/>
              <a:t>Table Quiz</a:t>
            </a:r>
          </a:p>
        </p:txBody>
      </p:sp>
    </p:spTree>
    <p:extLst>
      <p:ext uri="{BB962C8B-B14F-4D97-AF65-F5344CB8AC3E}">
        <p14:creationId xmlns:p14="http://schemas.microsoft.com/office/powerpoint/2010/main" val="413227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95F82-535E-754B-8F86-0C700D1D87F1}"/>
              </a:ext>
            </a:extLst>
          </p:cNvPr>
          <p:cNvSpPr>
            <a:spLocks noGrp="1"/>
          </p:cNvSpPr>
          <p:nvPr>
            <p:ph type="title"/>
          </p:nvPr>
        </p:nvSpPr>
        <p:spPr/>
        <p:txBody>
          <a:bodyPr/>
          <a:lstStyle/>
          <a:p>
            <a:r>
              <a:rPr lang="en-US" dirty="0"/>
              <a:t>Say Goodbye </a:t>
            </a:r>
          </a:p>
        </p:txBody>
      </p:sp>
      <p:sp>
        <p:nvSpPr>
          <p:cNvPr id="3" name="Content Placeholder 2">
            <a:extLst>
              <a:ext uri="{FF2B5EF4-FFF2-40B4-BE49-F238E27FC236}">
                <a16:creationId xmlns:a16="http://schemas.microsoft.com/office/drawing/2014/main" id="{741851EC-9CB7-8440-835C-92AAFFBD1B4D}"/>
              </a:ext>
            </a:extLst>
          </p:cNvPr>
          <p:cNvSpPr>
            <a:spLocks noGrp="1"/>
          </p:cNvSpPr>
          <p:nvPr>
            <p:ph idx="1"/>
          </p:nvPr>
        </p:nvSpPr>
        <p:spPr>
          <a:xfrm>
            <a:off x="466403" y="2103119"/>
            <a:ext cx="11259194" cy="3148149"/>
          </a:xfrm>
        </p:spPr>
        <p:txBody>
          <a:bodyPr>
            <a:normAutofit/>
          </a:bodyPr>
          <a:lstStyle/>
          <a:p>
            <a:pPr marL="0" indent="0">
              <a:buNone/>
            </a:pPr>
            <a:r>
              <a:rPr lang="en-US" dirty="0"/>
              <a:t>Say goodbye to your elbow bump partner with an elbow bump, but remember, they are your elbow bump partner for life!</a:t>
            </a:r>
            <a:br>
              <a:rPr lang="en-US" dirty="0"/>
            </a:br>
            <a:endParaRPr lang="en-US" dirty="0"/>
          </a:p>
          <a:p>
            <a:pPr marL="0" indent="0">
              <a:buNone/>
            </a:pPr>
            <a:r>
              <a:rPr lang="en-US" dirty="0"/>
              <a:t>Break! Find a new partner! </a:t>
            </a:r>
          </a:p>
          <a:p>
            <a:pPr marL="0" indent="0">
              <a:buNone/>
            </a:pPr>
            <a:r>
              <a:rPr lang="en-US" dirty="0"/>
              <a:t>This time, greet your new partner with a </a:t>
            </a:r>
            <a:r>
              <a:rPr lang="en-US" i="1" dirty="0"/>
              <a:t>Jelly Fish(fist bump followed by your hand acting like a jelly fish!)</a:t>
            </a:r>
            <a:endParaRPr lang="en-US" dirty="0"/>
          </a:p>
          <a:p>
            <a:endParaRPr lang="en-US" dirty="0"/>
          </a:p>
        </p:txBody>
      </p:sp>
    </p:spTree>
    <p:extLst>
      <p:ext uri="{BB962C8B-B14F-4D97-AF65-F5344CB8AC3E}">
        <p14:creationId xmlns:p14="http://schemas.microsoft.com/office/powerpoint/2010/main" val="4075402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1FDD-9DC2-FB4D-987D-5C7908739949}"/>
              </a:ext>
            </a:extLst>
          </p:cNvPr>
          <p:cNvSpPr>
            <a:spLocks noGrp="1"/>
          </p:cNvSpPr>
          <p:nvPr>
            <p:ph type="title"/>
          </p:nvPr>
        </p:nvSpPr>
        <p:spPr/>
        <p:txBody>
          <a:bodyPr/>
          <a:lstStyle/>
          <a:p>
            <a:r>
              <a:rPr lang="en-US" dirty="0"/>
              <a:t>The Correct Answer</a:t>
            </a:r>
          </a:p>
        </p:txBody>
      </p:sp>
      <p:sp>
        <p:nvSpPr>
          <p:cNvPr id="3" name="Content Placeholder 2">
            <a:extLst>
              <a:ext uri="{FF2B5EF4-FFF2-40B4-BE49-F238E27FC236}">
                <a16:creationId xmlns:a16="http://schemas.microsoft.com/office/drawing/2014/main" id="{D15EAE5D-E05F-C64B-81C5-B963619E8A68}"/>
              </a:ext>
            </a:extLst>
          </p:cNvPr>
          <p:cNvSpPr>
            <a:spLocks noGrp="1"/>
          </p:cNvSpPr>
          <p:nvPr>
            <p:ph idx="1"/>
          </p:nvPr>
        </p:nvSpPr>
        <p:spPr/>
        <p:txBody>
          <a:bodyPr/>
          <a:lstStyle/>
          <a:p>
            <a:pPr marL="0" indent="0">
              <a:buNone/>
            </a:pPr>
            <a:r>
              <a:rPr lang="en-US" dirty="0"/>
              <a:t>b. False</a:t>
            </a:r>
          </a:p>
          <a:p>
            <a:pPr marL="0" indent="0">
              <a:buNone/>
            </a:pPr>
            <a:endParaRPr lang="en-US" dirty="0"/>
          </a:p>
        </p:txBody>
      </p:sp>
    </p:spTree>
    <p:extLst>
      <p:ext uri="{BB962C8B-B14F-4D97-AF65-F5344CB8AC3E}">
        <p14:creationId xmlns:p14="http://schemas.microsoft.com/office/powerpoint/2010/main" val="328372339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C2497-9A6C-3D44-A613-86D70F922B22}"/>
              </a:ext>
            </a:extLst>
          </p:cNvPr>
          <p:cNvSpPr>
            <a:spLocks noGrp="1"/>
          </p:cNvSpPr>
          <p:nvPr>
            <p:ph type="title"/>
          </p:nvPr>
        </p:nvSpPr>
        <p:spPr/>
        <p:txBody>
          <a:bodyPr/>
          <a:lstStyle/>
          <a:p>
            <a:r>
              <a:rPr lang="en-US" dirty="0"/>
              <a:t>How Did You Do on the Quizzes? </a:t>
            </a:r>
          </a:p>
        </p:txBody>
      </p:sp>
      <p:sp>
        <p:nvSpPr>
          <p:cNvPr id="3" name="Content Placeholder 2">
            <a:extLst>
              <a:ext uri="{FF2B5EF4-FFF2-40B4-BE49-F238E27FC236}">
                <a16:creationId xmlns:a16="http://schemas.microsoft.com/office/drawing/2014/main" id="{828F1D74-469E-7C45-9A02-65413DA77F1B}"/>
              </a:ext>
            </a:extLst>
          </p:cNvPr>
          <p:cNvSpPr>
            <a:spLocks noGrp="1"/>
          </p:cNvSpPr>
          <p:nvPr>
            <p:ph idx="1"/>
          </p:nvPr>
        </p:nvSpPr>
        <p:spPr/>
        <p:txBody>
          <a:bodyPr/>
          <a:lstStyle/>
          <a:p>
            <a:pPr marL="0" indent="0">
              <a:buNone/>
            </a:pPr>
            <a:r>
              <a:rPr lang="en-US" dirty="0"/>
              <a:t>Think about your scores on the table quizzes and consider reviewing the material as often as needed.</a:t>
            </a:r>
          </a:p>
          <a:p>
            <a:pPr marL="0" indent="0">
              <a:buNone/>
            </a:pPr>
            <a:r>
              <a:rPr lang="en-US" dirty="0"/>
              <a:t>Keep this workbook handy to refer to as you move forward in your journey as a Compassion in Action Pro!</a:t>
            </a:r>
          </a:p>
        </p:txBody>
      </p:sp>
    </p:spTree>
    <p:extLst>
      <p:ext uri="{BB962C8B-B14F-4D97-AF65-F5344CB8AC3E}">
        <p14:creationId xmlns:p14="http://schemas.microsoft.com/office/powerpoint/2010/main" val="72023229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lue red and yellow light">
            <a:extLst>
              <a:ext uri="{FF2B5EF4-FFF2-40B4-BE49-F238E27FC236}">
                <a16:creationId xmlns:a16="http://schemas.microsoft.com/office/drawing/2014/main" id="{4530CB6B-CB00-1F47-897B-09011567BF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324" r="27580"/>
          <a:stretch/>
        </p:blipFill>
        <p:spPr bwMode="auto">
          <a:xfrm rot="16200000">
            <a:off x="4141417" y="-2534686"/>
            <a:ext cx="3909166" cy="12192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664F04C-3356-6B40-9EB1-A5AEEC70513B}"/>
              </a:ext>
            </a:extLst>
          </p:cNvPr>
          <p:cNvSpPr/>
          <p:nvPr/>
        </p:nvSpPr>
        <p:spPr>
          <a:xfrm>
            <a:off x="0" y="1606731"/>
            <a:ext cx="12192000" cy="3922183"/>
          </a:xfrm>
          <a:prstGeom prst="rect">
            <a:avLst/>
          </a:prstGeom>
          <a:solidFill>
            <a:schemeClr val="accent1">
              <a:alpha val="69781"/>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29D0EA-8B67-064F-B6E7-CB1B65607B73}"/>
              </a:ext>
            </a:extLst>
          </p:cNvPr>
          <p:cNvSpPr>
            <a:spLocks noGrp="1"/>
          </p:cNvSpPr>
          <p:nvPr>
            <p:ph type="title"/>
          </p:nvPr>
        </p:nvSpPr>
        <p:spPr/>
        <p:txBody>
          <a:bodyPr/>
          <a:lstStyle/>
          <a:p>
            <a:r>
              <a:rPr lang="en-US" dirty="0"/>
              <a:t>Art Show!</a:t>
            </a:r>
          </a:p>
        </p:txBody>
      </p:sp>
      <p:sp>
        <p:nvSpPr>
          <p:cNvPr id="3" name="Content Placeholder 2">
            <a:extLst>
              <a:ext uri="{FF2B5EF4-FFF2-40B4-BE49-F238E27FC236}">
                <a16:creationId xmlns:a16="http://schemas.microsoft.com/office/drawing/2014/main" id="{034607D0-ED1F-4544-BBB6-612C823AB616}"/>
              </a:ext>
            </a:extLst>
          </p:cNvPr>
          <p:cNvSpPr>
            <a:spLocks noGrp="1"/>
          </p:cNvSpPr>
          <p:nvPr>
            <p:ph idx="1"/>
          </p:nvPr>
        </p:nvSpPr>
        <p:spPr>
          <a:xfrm>
            <a:off x="466403" y="2669457"/>
            <a:ext cx="11259194" cy="2581811"/>
          </a:xfrm>
        </p:spPr>
        <p:txBody>
          <a:bodyPr/>
          <a:lstStyle/>
          <a:p>
            <a:pPr marL="0" indent="0">
              <a:buNone/>
            </a:pPr>
            <a:r>
              <a:rPr lang="en-US" b="1" dirty="0"/>
              <a:t>Share your artwork - hold up your pipe cleaner art!</a:t>
            </a:r>
          </a:p>
        </p:txBody>
      </p:sp>
    </p:spTree>
    <p:extLst>
      <p:ext uri="{BB962C8B-B14F-4D97-AF65-F5344CB8AC3E}">
        <p14:creationId xmlns:p14="http://schemas.microsoft.com/office/powerpoint/2010/main" val="106020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C5363-0C01-5345-89D2-818579E91093}"/>
              </a:ext>
            </a:extLst>
          </p:cNvPr>
          <p:cNvSpPr>
            <a:spLocks noGrp="1"/>
          </p:cNvSpPr>
          <p:nvPr>
            <p:ph type="title"/>
          </p:nvPr>
        </p:nvSpPr>
        <p:spPr/>
        <p:txBody>
          <a:bodyPr/>
          <a:lstStyle/>
          <a:p>
            <a:r>
              <a:rPr lang="en-US" dirty="0"/>
              <a:t>My Compassion in Action Plan </a:t>
            </a:r>
            <a:r>
              <a:rPr lang="en-US" b="1" dirty="0"/>
              <a:t>Page 50</a:t>
            </a:r>
          </a:p>
        </p:txBody>
      </p:sp>
      <p:sp>
        <p:nvSpPr>
          <p:cNvPr id="3" name="Content Placeholder 2">
            <a:extLst>
              <a:ext uri="{FF2B5EF4-FFF2-40B4-BE49-F238E27FC236}">
                <a16:creationId xmlns:a16="http://schemas.microsoft.com/office/drawing/2014/main" id="{C2DD6597-21FB-6F47-84AF-42B7AA1BA208}"/>
              </a:ext>
            </a:extLst>
          </p:cNvPr>
          <p:cNvSpPr>
            <a:spLocks noGrp="1"/>
          </p:cNvSpPr>
          <p:nvPr>
            <p:ph idx="1"/>
          </p:nvPr>
        </p:nvSpPr>
        <p:spPr>
          <a:xfrm>
            <a:off x="466403" y="2797160"/>
            <a:ext cx="10864206" cy="3425644"/>
          </a:xfrm>
        </p:spPr>
        <p:txBody>
          <a:bodyPr>
            <a:normAutofit/>
          </a:bodyPr>
          <a:lstStyle/>
          <a:p>
            <a:pPr marL="514350" indent="-514350">
              <a:buFont typeface="+mj-lt"/>
              <a:buAutoNum type="arabicPeriod"/>
            </a:pPr>
            <a:r>
              <a:rPr lang="en-US" sz="2400" dirty="0"/>
              <a:t>My 3 service strengths that I can use daily and that others can tap into are:</a:t>
            </a:r>
          </a:p>
          <a:p>
            <a:pPr marL="514350" indent="-514350">
              <a:buFont typeface="+mj-lt"/>
              <a:buAutoNum type="arabicPeriod"/>
            </a:pPr>
            <a:r>
              <a:rPr lang="en-US" sz="2400" dirty="0"/>
              <a:t>What I can start to do to be an effective Compassion in Action Pro: </a:t>
            </a:r>
          </a:p>
          <a:p>
            <a:pPr marL="514350" indent="-514350">
              <a:buFont typeface="+mj-lt"/>
              <a:buAutoNum type="arabicPeriod"/>
            </a:pPr>
            <a:r>
              <a:rPr lang="en-US" sz="2400" dirty="0"/>
              <a:t>What I can stop doing to be an effective Compassion in Action Pro: </a:t>
            </a:r>
          </a:p>
          <a:p>
            <a:pPr marL="514350" indent="-514350">
              <a:buFont typeface="+mj-lt"/>
              <a:buAutoNum type="arabicPeriod"/>
            </a:pPr>
            <a:r>
              <a:rPr lang="en-US" sz="2400" dirty="0"/>
              <a:t>One Bold Step: What action I can take today to be a Compassion in Action Pro:</a:t>
            </a:r>
          </a:p>
          <a:p>
            <a:endParaRPr lang="en-US" dirty="0"/>
          </a:p>
          <a:p>
            <a:endParaRPr lang="en-US" dirty="0"/>
          </a:p>
        </p:txBody>
      </p:sp>
      <p:sp>
        <p:nvSpPr>
          <p:cNvPr id="4" name="Content Placeholder 2">
            <a:extLst>
              <a:ext uri="{FF2B5EF4-FFF2-40B4-BE49-F238E27FC236}">
                <a16:creationId xmlns:a16="http://schemas.microsoft.com/office/drawing/2014/main" id="{314A4E93-A9DF-AC47-A566-CDC59DB6CDB2}"/>
              </a:ext>
            </a:extLst>
          </p:cNvPr>
          <p:cNvSpPr txBox="1">
            <a:spLocks/>
          </p:cNvSpPr>
          <p:nvPr/>
        </p:nvSpPr>
        <p:spPr>
          <a:xfrm>
            <a:off x="466403" y="1870595"/>
            <a:ext cx="11259194" cy="34256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Complete the following to continue your journey as a Compassion in Action Pro! </a:t>
            </a:r>
          </a:p>
        </p:txBody>
      </p:sp>
    </p:spTree>
    <p:extLst>
      <p:ext uri="{BB962C8B-B14F-4D97-AF65-F5344CB8AC3E}">
        <p14:creationId xmlns:p14="http://schemas.microsoft.com/office/powerpoint/2010/main" val="3423813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EEF338-AB95-9E47-956D-F52ACAE2CA5C}"/>
              </a:ext>
            </a:extLst>
          </p:cNvPr>
          <p:cNvSpPr/>
          <p:nvPr/>
        </p:nvSpPr>
        <p:spPr>
          <a:xfrm>
            <a:off x="0" y="1499017"/>
            <a:ext cx="12192000" cy="4137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BD2F6D-59F3-5C4D-AF03-EB1C51A7BA33}"/>
              </a:ext>
            </a:extLst>
          </p:cNvPr>
          <p:cNvSpPr>
            <a:spLocks noGrp="1"/>
          </p:cNvSpPr>
          <p:nvPr>
            <p:ph type="title"/>
          </p:nvPr>
        </p:nvSpPr>
        <p:spPr>
          <a:xfrm>
            <a:off x="466403" y="689548"/>
            <a:ext cx="9304614" cy="917183"/>
          </a:xfrm>
        </p:spPr>
        <p:txBody>
          <a:bodyPr/>
          <a:lstStyle/>
          <a:p>
            <a:r>
              <a:rPr lang="en-US" sz="6000" dirty="0"/>
              <a:t>Congratulations!</a:t>
            </a:r>
          </a:p>
        </p:txBody>
      </p:sp>
      <p:sp>
        <p:nvSpPr>
          <p:cNvPr id="3" name="Content Placeholder 2">
            <a:extLst>
              <a:ext uri="{FF2B5EF4-FFF2-40B4-BE49-F238E27FC236}">
                <a16:creationId xmlns:a16="http://schemas.microsoft.com/office/drawing/2014/main" id="{CDF53BCA-7C7B-264D-8744-F3F6FECF0F03}"/>
              </a:ext>
            </a:extLst>
          </p:cNvPr>
          <p:cNvSpPr>
            <a:spLocks noGrp="1"/>
          </p:cNvSpPr>
          <p:nvPr>
            <p:ph idx="1"/>
          </p:nvPr>
        </p:nvSpPr>
        <p:spPr>
          <a:xfrm>
            <a:off x="481393" y="1591741"/>
            <a:ext cx="11259194" cy="551852"/>
          </a:xfrm>
        </p:spPr>
        <p:txBody>
          <a:bodyPr/>
          <a:lstStyle/>
          <a:p>
            <a:pPr marL="0" indent="0">
              <a:buNone/>
            </a:pPr>
            <a:r>
              <a:rPr lang="en-US" b="1" dirty="0">
                <a:solidFill>
                  <a:schemeClr val="accent1">
                    <a:lumMod val="75000"/>
                  </a:schemeClr>
                </a:solidFill>
              </a:rPr>
              <a:t>ON COMPLETING COMPASSION IN ACTION TRAINING</a:t>
            </a:r>
          </a:p>
        </p:txBody>
      </p:sp>
      <p:pic>
        <p:nvPicPr>
          <p:cNvPr id="5" name="Picture 4" descr="Logo, company name&#10;&#10;Description automatically generated">
            <a:extLst>
              <a:ext uri="{FF2B5EF4-FFF2-40B4-BE49-F238E27FC236}">
                <a16:creationId xmlns:a16="http://schemas.microsoft.com/office/drawing/2014/main" id="{9C238C7E-B307-3E47-8CD2-F6FC25AC3892}"/>
              </a:ext>
            </a:extLst>
          </p:cNvPr>
          <p:cNvPicPr>
            <a:picLocks noChangeAspect="1"/>
          </p:cNvPicPr>
          <p:nvPr/>
        </p:nvPicPr>
        <p:blipFill>
          <a:blip r:embed="rId3"/>
          <a:stretch>
            <a:fillRect/>
          </a:stretch>
        </p:blipFill>
        <p:spPr>
          <a:xfrm>
            <a:off x="451413" y="2413657"/>
            <a:ext cx="3110459" cy="2837612"/>
          </a:xfrm>
          <a:prstGeom prst="rect">
            <a:avLst/>
          </a:prstGeom>
        </p:spPr>
      </p:pic>
      <p:sp>
        <p:nvSpPr>
          <p:cNvPr id="7" name="Content Placeholder 2">
            <a:extLst>
              <a:ext uri="{FF2B5EF4-FFF2-40B4-BE49-F238E27FC236}">
                <a16:creationId xmlns:a16="http://schemas.microsoft.com/office/drawing/2014/main" id="{80E2E323-F5A7-0A4A-B5B3-E3376EF26E46}"/>
              </a:ext>
            </a:extLst>
          </p:cNvPr>
          <p:cNvSpPr txBox="1">
            <a:spLocks/>
          </p:cNvSpPr>
          <p:nvPr/>
        </p:nvSpPr>
        <p:spPr>
          <a:xfrm>
            <a:off x="3836620" y="2873401"/>
            <a:ext cx="7031249" cy="1811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accent1">
                    <a:lumMod val="75000"/>
                  </a:schemeClr>
                </a:solidFill>
              </a:rPr>
              <a:t>Fill out the short survey,</a:t>
            </a:r>
            <a:br>
              <a:rPr lang="en-US" dirty="0">
                <a:solidFill>
                  <a:schemeClr val="accent1">
                    <a:lumMod val="75000"/>
                  </a:schemeClr>
                </a:solidFill>
              </a:rPr>
            </a:br>
            <a:r>
              <a:rPr lang="en-US" dirty="0">
                <a:solidFill>
                  <a:schemeClr val="accent1">
                    <a:lumMod val="75000"/>
                  </a:schemeClr>
                </a:solidFill>
              </a:rPr>
              <a:t>pick up your certificate, then join us to share what you learned and appreciated from this training! </a:t>
            </a:r>
            <a:endParaRPr lang="en-US" b="1" dirty="0">
              <a:solidFill>
                <a:schemeClr val="accent1">
                  <a:lumMod val="75000"/>
                </a:schemeClr>
              </a:solidFill>
            </a:endParaRPr>
          </a:p>
        </p:txBody>
      </p:sp>
    </p:spTree>
    <p:extLst>
      <p:ext uri="{BB962C8B-B14F-4D97-AF65-F5344CB8AC3E}">
        <p14:creationId xmlns:p14="http://schemas.microsoft.com/office/powerpoint/2010/main" val="3415097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C72E9B-5723-6A46-9A2A-D7CBA3F3EC9A}"/>
              </a:ext>
            </a:extLst>
          </p:cNvPr>
          <p:cNvSpPr>
            <a:spLocks noGrp="1"/>
          </p:cNvSpPr>
          <p:nvPr>
            <p:ph idx="1"/>
          </p:nvPr>
        </p:nvSpPr>
        <p:spPr>
          <a:xfrm>
            <a:off x="466403" y="1606731"/>
            <a:ext cx="11259194" cy="3922532"/>
          </a:xfrm>
        </p:spPr>
        <p:txBody>
          <a:bodyPr anchor="ctr" anchorCtr="0"/>
          <a:lstStyle/>
          <a:p>
            <a:pPr marL="520700" indent="-520700">
              <a:buSzPct val="125000"/>
              <a:buBlip>
                <a:blip r:embed="rId3"/>
              </a:buBlip>
            </a:pPr>
            <a:r>
              <a:rPr lang="en-US" dirty="0"/>
              <a:t>You have a bit of information on what this program,</a:t>
            </a:r>
            <a:br>
              <a:rPr lang="en-US" dirty="0"/>
            </a:br>
            <a:r>
              <a:rPr lang="en-US" dirty="0"/>
              <a:t>Compassion in Action, is about.</a:t>
            </a:r>
            <a:br>
              <a:rPr lang="en-US" dirty="0"/>
            </a:br>
            <a:endParaRPr lang="en-US" dirty="0"/>
          </a:p>
          <a:p>
            <a:pPr marL="520700" indent="-520700">
              <a:buSzPct val="125000"/>
              <a:buBlip>
                <a:blip r:embed="rId3"/>
              </a:buBlip>
            </a:pPr>
            <a:r>
              <a:rPr lang="en-US" dirty="0"/>
              <a:t>What are you hoping to walk away with today? </a:t>
            </a:r>
            <a:br>
              <a:rPr lang="en-US" dirty="0"/>
            </a:br>
            <a:endParaRPr lang="en-US" dirty="0"/>
          </a:p>
          <a:p>
            <a:pPr marL="520700" indent="-520700">
              <a:buSzPct val="125000"/>
              <a:buBlip>
                <a:blip r:embed="rId3"/>
              </a:buBlip>
            </a:pPr>
            <a:r>
              <a:rPr lang="en-US" dirty="0"/>
              <a:t>What will be helpful for you to ensure that you practice Compassion in Action? </a:t>
            </a:r>
          </a:p>
        </p:txBody>
      </p:sp>
      <p:sp>
        <p:nvSpPr>
          <p:cNvPr id="5" name="Title 4">
            <a:extLst>
              <a:ext uri="{FF2B5EF4-FFF2-40B4-BE49-F238E27FC236}">
                <a16:creationId xmlns:a16="http://schemas.microsoft.com/office/drawing/2014/main" id="{2A3E88BB-46F8-A743-B452-36A43837BF9F}"/>
              </a:ext>
            </a:extLst>
          </p:cNvPr>
          <p:cNvSpPr>
            <a:spLocks noGrp="1"/>
          </p:cNvSpPr>
          <p:nvPr>
            <p:ph type="title"/>
          </p:nvPr>
        </p:nvSpPr>
        <p:spPr/>
        <p:txBody>
          <a:bodyPr/>
          <a:lstStyle/>
          <a:p>
            <a:r>
              <a:rPr lang="en-US" dirty="0"/>
              <a:t>Round 5 (Final Round)</a:t>
            </a:r>
          </a:p>
        </p:txBody>
      </p:sp>
    </p:spTree>
    <p:extLst>
      <p:ext uri="{BB962C8B-B14F-4D97-AF65-F5344CB8AC3E}">
        <p14:creationId xmlns:p14="http://schemas.microsoft.com/office/powerpoint/2010/main" val="23627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6A24C-CAE7-EE42-9DB2-E45AB926445D}"/>
              </a:ext>
            </a:extLst>
          </p:cNvPr>
          <p:cNvSpPr>
            <a:spLocks noGrp="1"/>
          </p:cNvSpPr>
          <p:nvPr>
            <p:ph type="title"/>
          </p:nvPr>
        </p:nvSpPr>
        <p:spPr/>
        <p:txBody>
          <a:bodyPr/>
          <a:lstStyle/>
          <a:p>
            <a:r>
              <a:rPr lang="en-US" dirty="0"/>
              <a:t>Greeting Frenzy!</a:t>
            </a:r>
          </a:p>
        </p:txBody>
      </p:sp>
      <p:sp>
        <p:nvSpPr>
          <p:cNvPr id="4" name="Content Placeholder 2">
            <a:extLst>
              <a:ext uri="{FF2B5EF4-FFF2-40B4-BE49-F238E27FC236}">
                <a16:creationId xmlns:a16="http://schemas.microsoft.com/office/drawing/2014/main" id="{2A6A81ED-7096-F442-8A4F-3F3D6DBFF1BA}"/>
              </a:ext>
            </a:extLst>
          </p:cNvPr>
          <p:cNvSpPr>
            <a:spLocks noGrp="1"/>
          </p:cNvSpPr>
          <p:nvPr>
            <p:ph idx="1"/>
          </p:nvPr>
        </p:nvSpPr>
        <p:spPr>
          <a:xfrm>
            <a:off x="466403" y="1825625"/>
            <a:ext cx="11259194" cy="3425644"/>
          </a:xfrm>
        </p:spPr>
        <p:txBody>
          <a:bodyPr>
            <a:normAutofit fontScale="92500" lnSpcReduction="10000"/>
          </a:bodyPr>
          <a:lstStyle/>
          <a:p>
            <a:pPr marL="407988" indent="-407988">
              <a:buSzPct val="125000"/>
              <a:buBlip>
                <a:blip r:embed="rId3"/>
              </a:buBlip>
            </a:pPr>
            <a:r>
              <a:rPr lang="en-US" dirty="0"/>
              <a:t>We want to make sure that everyone has remembered their 5 partners and the way in which you greet ed each other.</a:t>
            </a:r>
          </a:p>
          <a:p>
            <a:pPr marL="407988" indent="-407988">
              <a:buSzPct val="125000"/>
              <a:buBlip>
                <a:blip r:embed="rId3"/>
              </a:buBlip>
            </a:pPr>
            <a:r>
              <a:rPr lang="en-US" dirty="0"/>
              <a:t>Quickly go find your -</a:t>
            </a:r>
          </a:p>
          <a:p>
            <a:pPr marL="407988" indent="-407988">
              <a:buSzPct val="125000"/>
              <a:buBlip>
                <a:blip r:embed="rId3"/>
              </a:buBlip>
            </a:pPr>
            <a:r>
              <a:rPr lang="en-US" dirty="0"/>
              <a:t>Fist bump  partner and give them a fist bump!</a:t>
            </a:r>
          </a:p>
          <a:p>
            <a:pPr marL="407988" indent="-407988">
              <a:buSzPct val="125000"/>
              <a:buBlip>
                <a:blip r:embed="rId3"/>
              </a:buBlip>
            </a:pPr>
            <a:r>
              <a:rPr lang="en-US" dirty="0"/>
              <a:t>Air high five partner and give then an air high five!</a:t>
            </a:r>
          </a:p>
          <a:p>
            <a:pPr marL="407988" indent="-407988">
              <a:buSzPct val="125000"/>
              <a:buBlip>
                <a:blip r:embed="rId3"/>
              </a:buBlip>
            </a:pPr>
            <a:r>
              <a:rPr lang="en-US" dirty="0"/>
              <a:t>Elbow bump partner and give them an elbow bump!</a:t>
            </a:r>
          </a:p>
          <a:p>
            <a:pPr marL="407988" indent="-407988">
              <a:buSzPct val="125000"/>
              <a:buBlip>
                <a:blip r:embed="rId3"/>
              </a:buBlip>
            </a:pPr>
            <a:r>
              <a:rPr lang="en-US" dirty="0"/>
              <a:t>Bow or head nod partner and give them a bow or head nod! </a:t>
            </a:r>
          </a:p>
          <a:p>
            <a:pPr marL="407988" indent="-407988">
              <a:buSzPct val="125000"/>
              <a:buBlip>
                <a:blip r:embed="rId3"/>
              </a:buBlip>
            </a:pPr>
            <a:r>
              <a:rPr lang="en-US" dirty="0"/>
              <a:t>Jelly fish partner and give them a jelly fish greeting!</a:t>
            </a:r>
          </a:p>
          <a:p>
            <a:pPr>
              <a:buSzPct val="125000"/>
              <a:buBlip>
                <a:blip r:embed="rId3"/>
              </a:buBlip>
            </a:pPr>
            <a:endParaRPr lang="en-US" dirty="0"/>
          </a:p>
        </p:txBody>
      </p:sp>
    </p:spTree>
    <p:extLst>
      <p:ext uri="{BB962C8B-B14F-4D97-AF65-F5344CB8AC3E}">
        <p14:creationId xmlns:p14="http://schemas.microsoft.com/office/powerpoint/2010/main" val="3769634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D06350-E019-EE44-B24A-60139C289730}"/>
              </a:ext>
            </a:extLst>
          </p:cNvPr>
          <p:cNvSpPr>
            <a:spLocks noGrp="1"/>
          </p:cNvSpPr>
          <p:nvPr>
            <p:ph idx="1"/>
          </p:nvPr>
        </p:nvSpPr>
        <p:spPr/>
        <p:txBody>
          <a:bodyPr anchor="ctr" anchorCtr="0"/>
          <a:lstStyle/>
          <a:p>
            <a:pPr marL="0" indent="0" fontAlgn="ctr">
              <a:buNone/>
            </a:pPr>
            <a:r>
              <a:rPr lang="en-US" b="1" dirty="0"/>
              <a:t>1. </a:t>
            </a:r>
            <a:r>
              <a:rPr lang="en-US" dirty="0"/>
              <a:t>What did you learn about others?</a:t>
            </a:r>
            <a:br>
              <a:rPr lang="en-US" dirty="0"/>
            </a:br>
            <a:endParaRPr lang="en-US" dirty="0"/>
          </a:p>
          <a:p>
            <a:pPr marL="514350" indent="-514350">
              <a:buAutoNum type="arabicPeriod" startAt="2"/>
            </a:pPr>
            <a:r>
              <a:rPr lang="en-US" i="1" dirty="0"/>
              <a:t>What are you hoping to walk away with today?</a:t>
            </a:r>
            <a:br>
              <a:rPr lang="en-US" i="1" dirty="0"/>
            </a:br>
            <a:endParaRPr lang="en-US" i="1" dirty="0"/>
          </a:p>
          <a:p>
            <a:pPr marL="514350" indent="-514350">
              <a:buAutoNum type="arabicPeriod" startAt="2"/>
            </a:pPr>
            <a:r>
              <a:rPr lang="en-US" dirty="0"/>
              <a:t>Take-away thought: Greetings have the power to transform relationships. </a:t>
            </a:r>
          </a:p>
        </p:txBody>
      </p:sp>
      <p:sp>
        <p:nvSpPr>
          <p:cNvPr id="5" name="Title 4">
            <a:extLst>
              <a:ext uri="{FF2B5EF4-FFF2-40B4-BE49-F238E27FC236}">
                <a16:creationId xmlns:a16="http://schemas.microsoft.com/office/drawing/2014/main" id="{347EDC8C-6871-AC4A-AD9F-826A392DD4A8}"/>
              </a:ext>
            </a:extLst>
          </p:cNvPr>
          <p:cNvSpPr>
            <a:spLocks noGrp="1"/>
          </p:cNvSpPr>
          <p:nvPr>
            <p:ph type="title"/>
          </p:nvPr>
        </p:nvSpPr>
        <p:spPr>
          <a:xfrm>
            <a:off x="466403" y="635895"/>
            <a:ext cx="10077772" cy="642229"/>
          </a:xfrm>
        </p:spPr>
        <p:txBody>
          <a:bodyPr/>
          <a:lstStyle/>
          <a:p>
            <a:r>
              <a:rPr lang="en-US" sz="2400" b="1" cap="all" spc="100" dirty="0">
                <a:latin typeface="Helvetica" pitchFamily="2" charset="0"/>
              </a:rPr>
              <a:t>Table Discussion:</a:t>
            </a:r>
            <a:br>
              <a:rPr lang="en-US" dirty="0"/>
            </a:br>
            <a:r>
              <a:rPr lang="en-US" dirty="0"/>
              <a:t>Five Ways to Say Hello Debrief</a:t>
            </a:r>
          </a:p>
        </p:txBody>
      </p:sp>
    </p:spTree>
    <p:extLst>
      <p:ext uri="{BB962C8B-B14F-4D97-AF65-F5344CB8AC3E}">
        <p14:creationId xmlns:p14="http://schemas.microsoft.com/office/powerpoint/2010/main" val="37311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FED7DC-B9C1-F840-959B-06D9894A823C}"/>
              </a:ext>
            </a:extLst>
          </p:cNvPr>
          <p:cNvSpPr/>
          <p:nvPr/>
        </p:nvSpPr>
        <p:spPr>
          <a:xfrm>
            <a:off x="0" y="1725931"/>
            <a:ext cx="12192000" cy="3669030"/>
          </a:xfrm>
          <a:prstGeom prst="rect">
            <a:avLst/>
          </a:prstGeom>
          <a:solidFill>
            <a:srgbClr val="3330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E834E923-1EB3-F347-998D-4488E3D5B05C}"/>
              </a:ext>
            </a:extLst>
          </p:cNvPr>
          <p:cNvSpPr/>
          <p:nvPr/>
        </p:nvSpPr>
        <p:spPr>
          <a:xfrm>
            <a:off x="7115174" y="2027583"/>
            <a:ext cx="5076825" cy="2941982"/>
          </a:xfrm>
          <a:prstGeom prst="rect">
            <a:avLst/>
          </a:prstGeom>
          <a:solidFill>
            <a:schemeClr val="bg1">
              <a:alpha val="3807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0F39F899-B1F0-E54B-965E-15F2AB201DC3}"/>
              </a:ext>
            </a:extLst>
          </p:cNvPr>
          <p:cNvSpPr txBox="1">
            <a:spLocks/>
          </p:cNvSpPr>
          <p:nvPr/>
        </p:nvSpPr>
        <p:spPr>
          <a:xfrm>
            <a:off x="466403" y="1643062"/>
            <a:ext cx="6534472" cy="3900487"/>
          </a:xfrm>
          <a:prstGeom prst="rect">
            <a:avLst/>
          </a:prstGeom>
        </p:spPr>
        <p:txBody>
          <a:bodyPr vert="horz" lIns="91440" tIns="45720" rIns="91440" bIns="45720" rtlCol="0" anchor="ctr" anchorCtr="0">
            <a:normAutofit fontScale="25000" lnSpcReduction="20000"/>
          </a:bodyPr>
          <a:lstStyle>
            <a:lvl1pPr algn="l" defTabSz="914400" rtl="0" eaLnBrk="1" latinLnBrk="0" hangingPunct="1">
              <a:lnSpc>
                <a:spcPct val="90000"/>
              </a:lnSpc>
              <a:spcBef>
                <a:spcPct val="0"/>
              </a:spcBef>
              <a:buNone/>
              <a:defRPr sz="3600" kern="120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70000"/>
              </a:lnSpc>
            </a:pPr>
            <a:endParaRPr lang="en-US" sz="2400" dirty="0">
              <a:solidFill>
                <a:schemeClr val="bg1"/>
              </a:solidFill>
            </a:endParaRPr>
          </a:p>
          <a:p>
            <a:pPr>
              <a:lnSpc>
                <a:spcPct val="170000"/>
              </a:lnSpc>
            </a:pPr>
            <a:r>
              <a:rPr lang="en-US" sz="8000" b="1" dirty="0">
                <a:solidFill>
                  <a:schemeClr val="bg1"/>
                </a:solidFill>
              </a:rPr>
              <a:t>LEARNING GOALS:</a:t>
            </a:r>
          </a:p>
          <a:p>
            <a:pPr>
              <a:lnSpc>
                <a:spcPct val="170000"/>
              </a:lnSpc>
            </a:pPr>
            <a:r>
              <a:rPr lang="en-US" sz="8000" dirty="0">
                <a:solidFill>
                  <a:schemeClr val="bg1"/>
                </a:solidFill>
              </a:rPr>
              <a:t>Learn About the Moorings Park Mission</a:t>
            </a:r>
          </a:p>
          <a:p>
            <a:pPr>
              <a:lnSpc>
                <a:spcPct val="170000"/>
              </a:lnSpc>
            </a:pPr>
            <a:r>
              <a:rPr lang="en-US" sz="8000" dirty="0">
                <a:solidFill>
                  <a:schemeClr val="bg1"/>
                </a:solidFill>
              </a:rPr>
              <a:t>Discover the Moorings Park Values in Action</a:t>
            </a:r>
          </a:p>
          <a:p>
            <a:pPr>
              <a:lnSpc>
                <a:spcPct val="170000"/>
              </a:lnSpc>
            </a:pPr>
            <a:r>
              <a:rPr lang="en-US" sz="8000" dirty="0">
                <a:solidFill>
                  <a:schemeClr val="bg1"/>
                </a:solidFill>
              </a:rPr>
              <a:t>Learn About the Values you Share with Moorings Park</a:t>
            </a:r>
          </a:p>
          <a:p>
            <a:pPr>
              <a:lnSpc>
                <a:spcPct val="170000"/>
              </a:lnSpc>
            </a:pPr>
            <a:r>
              <a:rPr lang="en-US" sz="8000" dirty="0">
                <a:solidFill>
                  <a:schemeClr val="bg1"/>
                </a:solidFill>
              </a:rPr>
              <a:t>Discover your Compassion in Action Super Skills</a:t>
            </a:r>
          </a:p>
          <a:p>
            <a:pPr>
              <a:lnSpc>
                <a:spcPct val="170000"/>
              </a:lnSpc>
            </a:pPr>
            <a:r>
              <a:rPr lang="en-US" sz="8000" dirty="0">
                <a:solidFill>
                  <a:schemeClr val="bg1"/>
                </a:solidFill>
              </a:rPr>
              <a:t>Take the Table Quiz</a:t>
            </a:r>
          </a:p>
          <a:p>
            <a:br>
              <a:rPr lang="en-US" sz="2400" dirty="0">
                <a:solidFill>
                  <a:schemeClr val="bg1"/>
                </a:solidFill>
              </a:rPr>
            </a:br>
            <a:br>
              <a:rPr lang="en-US" sz="2400" dirty="0">
                <a:solidFill>
                  <a:schemeClr val="bg1"/>
                </a:solidFill>
              </a:rPr>
            </a:br>
            <a:endParaRPr lang="en-US" sz="2400" dirty="0">
              <a:solidFill>
                <a:schemeClr val="bg1"/>
              </a:solidFill>
            </a:endParaRPr>
          </a:p>
        </p:txBody>
      </p:sp>
      <p:sp>
        <p:nvSpPr>
          <p:cNvPr id="2" name="TextBox 1">
            <a:extLst>
              <a:ext uri="{FF2B5EF4-FFF2-40B4-BE49-F238E27FC236}">
                <a16:creationId xmlns:a16="http://schemas.microsoft.com/office/drawing/2014/main" id="{D4610192-5321-8E49-8203-4C7E97AE6802}"/>
              </a:ext>
            </a:extLst>
          </p:cNvPr>
          <p:cNvSpPr txBox="1"/>
          <p:nvPr/>
        </p:nvSpPr>
        <p:spPr>
          <a:xfrm>
            <a:off x="7358063" y="2705695"/>
            <a:ext cx="4768037" cy="1938992"/>
          </a:xfrm>
          <a:prstGeom prst="rect">
            <a:avLst/>
          </a:prstGeom>
          <a:noFill/>
        </p:spPr>
        <p:txBody>
          <a:bodyPr wrap="none" rtlCol="0">
            <a:spAutoFit/>
          </a:bodyPr>
          <a:lstStyle/>
          <a:p>
            <a:r>
              <a:rPr lang="en-US" sz="1200" b="1" dirty="0">
                <a:solidFill>
                  <a:schemeClr val="bg1"/>
                </a:solidFill>
                <a:latin typeface="Garamond" panose="02020404030301010803" pitchFamily="18" charset="0"/>
              </a:rPr>
              <a:t> </a:t>
            </a:r>
            <a:r>
              <a:rPr lang="en-US" sz="2400" dirty="0">
                <a:solidFill>
                  <a:schemeClr val="bg1"/>
                </a:solidFill>
                <a:latin typeface="Garamond" panose="02020404030301010803" pitchFamily="18" charset="0"/>
              </a:rPr>
              <a:t>“It’s not hard to make decisions</a:t>
            </a:r>
            <a:br>
              <a:rPr lang="en-US" sz="2400" dirty="0">
                <a:solidFill>
                  <a:schemeClr val="bg1"/>
                </a:solidFill>
                <a:latin typeface="Garamond" panose="02020404030301010803" pitchFamily="18" charset="0"/>
              </a:rPr>
            </a:br>
            <a:r>
              <a:rPr lang="en-US" sz="2400" dirty="0">
                <a:solidFill>
                  <a:schemeClr val="bg1"/>
                </a:solidFill>
                <a:latin typeface="Garamond" panose="02020404030301010803" pitchFamily="18" charset="0"/>
              </a:rPr>
              <a:t>when you know what your values are.”</a:t>
            </a:r>
            <a:br>
              <a:rPr lang="en-US" sz="2400" dirty="0">
                <a:solidFill>
                  <a:schemeClr val="bg1"/>
                </a:solidFill>
                <a:latin typeface="Garamond" panose="02020404030301010803" pitchFamily="18" charset="0"/>
              </a:rPr>
            </a:br>
            <a:r>
              <a:rPr lang="en-US" sz="2400" dirty="0">
                <a:solidFill>
                  <a:schemeClr val="bg1"/>
                </a:solidFill>
                <a:latin typeface="Garamond" panose="02020404030301010803" pitchFamily="18" charset="0"/>
              </a:rPr>
              <a:t> </a:t>
            </a:r>
            <a:br>
              <a:rPr lang="en-US" sz="2400" dirty="0">
                <a:solidFill>
                  <a:schemeClr val="bg1"/>
                </a:solidFill>
                <a:latin typeface="Garamond" panose="02020404030301010803" pitchFamily="18" charset="0"/>
              </a:rPr>
            </a:br>
            <a:r>
              <a:rPr lang="en-US" sz="2400" i="1" dirty="0">
                <a:solidFill>
                  <a:schemeClr val="bg1"/>
                </a:solidFill>
                <a:latin typeface="Garamond" panose="02020404030301010803" pitchFamily="18" charset="0"/>
              </a:rPr>
              <a:t>Roy Disney (Walt’s older brother)</a:t>
            </a:r>
            <a:r>
              <a:rPr lang="en-US" sz="2400" dirty="0">
                <a:solidFill>
                  <a:schemeClr val="bg1"/>
                </a:solidFill>
                <a:latin typeface="Garamond" panose="02020404030301010803" pitchFamily="18" charset="0"/>
              </a:rPr>
              <a:t> </a:t>
            </a:r>
          </a:p>
          <a:p>
            <a:endParaRPr lang="en-US" sz="2400" dirty="0">
              <a:latin typeface="Garamond" panose="02020404030301010803" pitchFamily="18" charset="0"/>
            </a:endParaRPr>
          </a:p>
        </p:txBody>
      </p:sp>
      <p:sp>
        <p:nvSpPr>
          <p:cNvPr id="7" name="Title 6">
            <a:extLst>
              <a:ext uri="{FF2B5EF4-FFF2-40B4-BE49-F238E27FC236}">
                <a16:creationId xmlns:a16="http://schemas.microsoft.com/office/drawing/2014/main" id="{238339E0-865C-9B47-98EA-7B7996CFD7CF}"/>
              </a:ext>
            </a:extLst>
          </p:cNvPr>
          <p:cNvSpPr>
            <a:spLocks noGrp="1"/>
          </p:cNvSpPr>
          <p:nvPr>
            <p:ph type="title"/>
          </p:nvPr>
        </p:nvSpPr>
        <p:spPr>
          <a:xfrm>
            <a:off x="466403" y="507304"/>
            <a:ext cx="9304614" cy="642229"/>
          </a:xfrm>
        </p:spPr>
        <p:txBody>
          <a:bodyPr/>
          <a:lstStyle/>
          <a:p>
            <a:r>
              <a:rPr lang="en-US" sz="3200" b="1" dirty="0">
                <a:latin typeface="Helvetica Neue" panose="02000503000000020004" pitchFamily="2" charset="0"/>
              </a:rPr>
              <a:t>Module 1 </a:t>
            </a:r>
            <a:br>
              <a:rPr lang="en-US" dirty="0"/>
            </a:br>
            <a:r>
              <a:rPr lang="en-US" dirty="0"/>
              <a:t>Our Shared Mission and Vision</a:t>
            </a:r>
          </a:p>
        </p:txBody>
      </p:sp>
    </p:spTree>
    <p:extLst>
      <p:ext uri="{BB962C8B-B14F-4D97-AF65-F5344CB8AC3E}">
        <p14:creationId xmlns:p14="http://schemas.microsoft.com/office/powerpoint/2010/main" val="2348622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E4B9E2F-BDDE-5149-9AA8-5C225373FF48}"/>
              </a:ext>
            </a:extLst>
          </p:cNvPr>
          <p:cNvSpPr txBox="1"/>
          <p:nvPr/>
        </p:nvSpPr>
        <p:spPr>
          <a:xfrm>
            <a:off x="-732993" y="2532012"/>
            <a:ext cx="6099858" cy="2308324"/>
          </a:xfrm>
          <a:prstGeom prst="rect">
            <a:avLst/>
          </a:prstGeom>
          <a:noFill/>
        </p:spPr>
        <p:txBody>
          <a:bodyPr wrap="square">
            <a:spAutoFit/>
          </a:bodyPr>
          <a:lstStyle/>
          <a:p>
            <a:pPr algn="r"/>
            <a:r>
              <a:rPr lang="en-US" sz="3600" dirty="0">
                <a:solidFill>
                  <a:schemeClr val="bg1"/>
                </a:solidFill>
                <a:effectLst/>
                <a:latin typeface="Helvetica" pitchFamily="2" charset="0"/>
              </a:rPr>
              <a:t>We are on a mission.</a:t>
            </a:r>
          </a:p>
          <a:p>
            <a:pPr algn="r"/>
            <a:r>
              <a:rPr lang="en-US" sz="3600" dirty="0">
                <a:solidFill>
                  <a:schemeClr val="bg1"/>
                </a:solidFill>
                <a:effectLst/>
                <a:latin typeface="Helvetica" pitchFamily="2" charset="0"/>
              </a:rPr>
              <a:t>It’s important.</a:t>
            </a:r>
          </a:p>
          <a:p>
            <a:pPr algn="r"/>
            <a:r>
              <a:rPr lang="en-US" sz="3600" dirty="0">
                <a:solidFill>
                  <a:schemeClr val="bg1"/>
                </a:solidFill>
                <a:effectLst/>
                <a:latin typeface="Helvetica" pitchFamily="2" charset="0"/>
              </a:rPr>
              <a:t>It’s powerful.</a:t>
            </a:r>
          </a:p>
          <a:p>
            <a:pPr algn="r"/>
            <a:r>
              <a:rPr lang="en-US" sz="3600" dirty="0">
                <a:solidFill>
                  <a:schemeClr val="bg1"/>
                </a:solidFill>
                <a:effectLst/>
                <a:latin typeface="Helvetica" pitchFamily="2" charset="0"/>
              </a:rPr>
              <a:t>And it involves you.</a:t>
            </a:r>
          </a:p>
        </p:txBody>
      </p:sp>
      <p:pic>
        <p:nvPicPr>
          <p:cNvPr id="8" name="Content Placeholder 3" descr="Group">
            <a:extLst>
              <a:ext uri="{FF2B5EF4-FFF2-40B4-BE49-F238E27FC236}">
                <a16:creationId xmlns:a16="http://schemas.microsoft.com/office/drawing/2014/main" id="{2827ED1D-8007-9E45-AE6E-864C9DC33612}"/>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95425" y="336734"/>
            <a:ext cx="6521266" cy="6521266"/>
          </a:xfrm>
          <a:prstGeom prst="rect">
            <a:avLst/>
          </a:prstGeom>
        </p:spPr>
      </p:pic>
    </p:spTree>
    <p:extLst>
      <p:ext uri="{BB962C8B-B14F-4D97-AF65-F5344CB8AC3E}">
        <p14:creationId xmlns:p14="http://schemas.microsoft.com/office/powerpoint/2010/main" val="334383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145D7B-46C2-1742-A309-83B25CBEE08D}"/>
              </a:ext>
            </a:extLst>
          </p:cNvPr>
          <p:cNvSpPr/>
          <p:nvPr/>
        </p:nvSpPr>
        <p:spPr>
          <a:xfrm>
            <a:off x="0" y="1606731"/>
            <a:ext cx="12192000" cy="3922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19A5D24A-C61D-2645-866A-8BC5FDBA296C}"/>
              </a:ext>
            </a:extLst>
          </p:cNvPr>
          <p:cNvSpPr/>
          <p:nvPr/>
        </p:nvSpPr>
        <p:spPr>
          <a:xfrm>
            <a:off x="5486400" y="2027583"/>
            <a:ext cx="6705600" cy="2941982"/>
          </a:xfrm>
          <a:prstGeom prst="rect">
            <a:avLst/>
          </a:prstGeom>
          <a:solidFill>
            <a:schemeClr val="bg1">
              <a:alpha val="3807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C94398F-A1AA-8147-BED4-DEEAC5D90E2E}"/>
              </a:ext>
            </a:extLst>
          </p:cNvPr>
          <p:cNvSpPr>
            <a:spLocks noGrp="1"/>
          </p:cNvSpPr>
          <p:nvPr>
            <p:ph type="title"/>
          </p:nvPr>
        </p:nvSpPr>
        <p:spPr>
          <a:xfrm>
            <a:off x="324749" y="288336"/>
            <a:ext cx="7308175" cy="1241606"/>
          </a:xfrm>
        </p:spPr>
        <p:txBody>
          <a:bodyPr>
            <a:noAutofit/>
          </a:bodyPr>
          <a:lstStyle/>
          <a:p>
            <a:r>
              <a:rPr lang="en-US" sz="11500" dirty="0">
                <a:solidFill>
                  <a:schemeClr val="bg1">
                    <a:lumMod val="75000"/>
                  </a:schemeClr>
                </a:solidFill>
                <a:latin typeface="Garamond" panose="02020404030301010803" pitchFamily="18" charset="0"/>
              </a:rPr>
              <a:t>Welcome</a:t>
            </a:r>
            <a:br>
              <a:rPr lang="en-US" sz="8800" dirty="0">
                <a:latin typeface="Avenir Next" panose="020B0503020202020204" pitchFamily="34" charset="0"/>
              </a:rPr>
            </a:br>
            <a:endParaRPr lang="en-US" sz="8800" dirty="0"/>
          </a:p>
        </p:txBody>
      </p:sp>
      <p:sp>
        <p:nvSpPr>
          <p:cNvPr id="5" name="Content Placeholder 2">
            <a:extLst>
              <a:ext uri="{FF2B5EF4-FFF2-40B4-BE49-F238E27FC236}">
                <a16:creationId xmlns:a16="http://schemas.microsoft.com/office/drawing/2014/main" id="{AD1CEB4C-D58F-4242-844A-A35827AA2FBA}"/>
              </a:ext>
            </a:extLst>
          </p:cNvPr>
          <p:cNvSpPr>
            <a:spLocks noGrp="1"/>
          </p:cNvSpPr>
          <p:nvPr>
            <p:ph idx="1"/>
          </p:nvPr>
        </p:nvSpPr>
        <p:spPr>
          <a:xfrm>
            <a:off x="457200" y="1720709"/>
            <a:ext cx="4412975" cy="3015912"/>
          </a:xfrm>
        </p:spPr>
        <p:txBody>
          <a:bodyPr/>
          <a:lstStyle/>
          <a:p>
            <a:pPr marL="0" indent="0">
              <a:buNone/>
            </a:pPr>
            <a:r>
              <a:rPr lang="en-US" sz="2000" dirty="0">
                <a:solidFill>
                  <a:schemeClr val="bg1"/>
                </a:solidFill>
              </a:rPr>
              <a:t>The Compassion in Action Approach</a:t>
            </a:r>
            <a:br>
              <a:rPr lang="en-US" dirty="0">
                <a:solidFill>
                  <a:schemeClr val="bg1"/>
                </a:solidFill>
              </a:rPr>
            </a:br>
            <a:br>
              <a:rPr lang="en-US" dirty="0">
                <a:solidFill>
                  <a:schemeClr val="bg1"/>
                </a:solidFill>
              </a:rPr>
            </a:br>
            <a:r>
              <a:rPr lang="en-US" sz="3200" b="1" dirty="0">
                <a:solidFill>
                  <a:schemeClr val="bg1"/>
                </a:solidFill>
              </a:rPr>
              <a:t>An Attitude</a:t>
            </a:r>
            <a:br>
              <a:rPr lang="en-US" sz="3200" b="1" dirty="0">
                <a:solidFill>
                  <a:schemeClr val="bg1"/>
                </a:solidFill>
              </a:rPr>
            </a:br>
            <a:r>
              <a:rPr lang="en-US" sz="3200" b="1" dirty="0">
                <a:solidFill>
                  <a:schemeClr val="bg1"/>
                </a:solidFill>
              </a:rPr>
              <a:t>that Nourishes</a:t>
            </a:r>
            <a:br>
              <a:rPr lang="en-US" sz="3200" b="1" dirty="0">
                <a:solidFill>
                  <a:schemeClr val="bg1"/>
                </a:solidFill>
              </a:rPr>
            </a:br>
            <a:r>
              <a:rPr lang="en-US" sz="3200" b="1" dirty="0">
                <a:solidFill>
                  <a:schemeClr val="bg1"/>
                </a:solidFill>
              </a:rPr>
              <a:t>Important Actions</a:t>
            </a:r>
          </a:p>
          <a:p>
            <a:endParaRPr lang="en-US" dirty="0">
              <a:solidFill>
                <a:schemeClr val="bg1"/>
              </a:solidFill>
            </a:endParaRPr>
          </a:p>
        </p:txBody>
      </p:sp>
      <p:sp>
        <p:nvSpPr>
          <p:cNvPr id="9" name="Content Placeholder 2">
            <a:extLst>
              <a:ext uri="{FF2B5EF4-FFF2-40B4-BE49-F238E27FC236}">
                <a16:creationId xmlns:a16="http://schemas.microsoft.com/office/drawing/2014/main" id="{3CC14873-DCCF-C146-9A59-55E9E64FDB96}"/>
              </a:ext>
            </a:extLst>
          </p:cNvPr>
          <p:cNvSpPr txBox="1">
            <a:spLocks/>
          </p:cNvSpPr>
          <p:nvPr/>
        </p:nvSpPr>
        <p:spPr>
          <a:xfrm>
            <a:off x="5751233" y="2246243"/>
            <a:ext cx="5983567" cy="3015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spc="100" dirty="0">
                <a:solidFill>
                  <a:schemeClr val="bg1"/>
                </a:solidFill>
              </a:rPr>
              <a:t>GOAL</a:t>
            </a:r>
            <a:br>
              <a:rPr lang="en-US" sz="3200" b="1" spc="100" dirty="0">
                <a:solidFill>
                  <a:schemeClr val="bg1"/>
                </a:solidFill>
              </a:rPr>
            </a:br>
            <a:r>
              <a:rPr lang="en-US" dirty="0">
                <a:solidFill>
                  <a:schemeClr val="bg1"/>
                </a:solidFill>
              </a:rPr>
              <a:t>To empower partners to provide Simply the Best</a:t>
            </a:r>
            <a:r>
              <a:rPr lang="en-US" baseline="30000" dirty="0">
                <a:solidFill>
                  <a:schemeClr val="bg1"/>
                </a:solidFill>
              </a:rPr>
              <a:t>®</a:t>
            </a:r>
            <a:r>
              <a:rPr lang="en-US" dirty="0">
                <a:solidFill>
                  <a:schemeClr val="bg1"/>
                </a:solidFill>
              </a:rPr>
              <a:t> services to create the joy, satisfaction, and happiness vital to everyone in the Moorings Park Communities.</a:t>
            </a:r>
          </a:p>
        </p:txBody>
      </p:sp>
    </p:spTree>
    <p:extLst>
      <p:ext uri="{BB962C8B-B14F-4D97-AF65-F5344CB8AC3E}">
        <p14:creationId xmlns:p14="http://schemas.microsoft.com/office/powerpoint/2010/main" val="394976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3521956-FE73-604B-8CC8-98CA15094ADB}"/>
              </a:ext>
            </a:extLst>
          </p:cNvPr>
          <p:cNvSpPr txBox="1">
            <a:spLocks/>
          </p:cNvSpPr>
          <p:nvPr/>
        </p:nvSpPr>
        <p:spPr>
          <a:xfrm>
            <a:off x="466403" y="1799892"/>
            <a:ext cx="11277922" cy="351194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20700" indent="-520700">
              <a:buSzPct val="125000"/>
              <a:buBlip>
                <a:blip r:embed="rId3"/>
              </a:buBlip>
            </a:pPr>
            <a:r>
              <a:rPr lang="en-US" sz="2400" b="1" dirty="0">
                <a:solidFill>
                  <a:schemeClr val="bg1"/>
                </a:solidFill>
              </a:rPr>
              <a:t>Our mission </a:t>
            </a:r>
            <a:r>
              <a:rPr lang="en-US" sz="2400" dirty="0">
                <a:solidFill>
                  <a:schemeClr val="bg1"/>
                </a:solidFill>
              </a:rPr>
              <a:t>is to provide Simply the Best® facilities and services for successful aging with professional and compassionate care to </a:t>
            </a:r>
            <a:r>
              <a:rPr lang="en-US" sz="2400" i="1" dirty="0">
                <a:solidFill>
                  <a:schemeClr val="bg1"/>
                </a:solidFill>
              </a:rPr>
              <a:t>each person we serve</a:t>
            </a:r>
            <a:r>
              <a:rPr lang="en-US" sz="2400" dirty="0">
                <a:solidFill>
                  <a:schemeClr val="bg1"/>
                </a:solidFill>
              </a:rPr>
              <a:t>.</a:t>
            </a:r>
          </a:p>
          <a:p>
            <a:pPr marL="520700" indent="-520700">
              <a:buSzPct val="125000"/>
              <a:buBlip>
                <a:blip r:embed="rId3"/>
              </a:buBlip>
            </a:pPr>
            <a:r>
              <a:rPr lang="en-US" sz="2400" b="1" dirty="0">
                <a:solidFill>
                  <a:schemeClr val="bg1"/>
                </a:solidFill>
              </a:rPr>
              <a:t>Our mission </a:t>
            </a:r>
            <a:r>
              <a:rPr lang="en-US" sz="2400" dirty="0">
                <a:solidFill>
                  <a:schemeClr val="bg1"/>
                </a:solidFill>
              </a:rPr>
              <a:t>asks us as professionals to always look for opportunities to use compassion in our work. </a:t>
            </a:r>
            <a:br>
              <a:rPr lang="en-US" sz="2400" dirty="0">
                <a:solidFill>
                  <a:schemeClr val="bg1"/>
                </a:solidFill>
              </a:rPr>
            </a:br>
            <a:br>
              <a:rPr lang="en-US" sz="2400" dirty="0">
                <a:solidFill>
                  <a:schemeClr val="bg1"/>
                </a:solidFill>
              </a:rPr>
            </a:br>
            <a:r>
              <a:rPr lang="en-US" sz="2400" b="1" dirty="0">
                <a:solidFill>
                  <a:schemeClr val="bg1"/>
                </a:solidFill>
              </a:rPr>
              <a:t>Here is a true story about a partner who found a way to do just that:  </a:t>
            </a:r>
          </a:p>
        </p:txBody>
      </p:sp>
      <p:sp>
        <p:nvSpPr>
          <p:cNvPr id="3" name="Title 2">
            <a:extLst>
              <a:ext uri="{FF2B5EF4-FFF2-40B4-BE49-F238E27FC236}">
                <a16:creationId xmlns:a16="http://schemas.microsoft.com/office/drawing/2014/main" id="{AF8DF8CE-4BA4-DE41-8DE5-4BAA81969E1D}"/>
              </a:ext>
            </a:extLst>
          </p:cNvPr>
          <p:cNvSpPr>
            <a:spLocks noGrp="1"/>
          </p:cNvSpPr>
          <p:nvPr>
            <p:ph type="title"/>
          </p:nvPr>
        </p:nvSpPr>
        <p:spPr/>
        <p:txBody>
          <a:bodyPr/>
          <a:lstStyle/>
          <a:p>
            <a:r>
              <a:rPr lang="en-US" dirty="0"/>
              <a:t>The Moorings Park Mission</a:t>
            </a:r>
          </a:p>
        </p:txBody>
      </p:sp>
    </p:spTree>
    <p:extLst>
      <p:ext uri="{BB962C8B-B14F-4D97-AF65-F5344CB8AC3E}">
        <p14:creationId xmlns:p14="http://schemas.microsoft.com/office/powerpoint/2010/main" val="1802223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9B9FA1-BE5D-724A-8749-4D5134AA00EC}"/>
              </a:ext>
            </a:extLst>
          </p:cNvPr>
          <p:cNvSpPr>
            <a:spLocks noGrp="1"/>
          </p:cNvSpPr>
          <p:nvPr>
            <p:ph idx="1"/>
          </p:nvPr>
        </p:nvSpPr>
        <p:spPr>
          <a:xfrm>
            <a:off x="523555" y="1825625"/>
            <a:ext cx="11259194" cy="3425644"/>
          </a:xfrm>
        </p:spPr>
        <p:txBody>
          <a:bodyPr/>
          <a:lstStyle/>
          <a:p>
            <a:pPr marL="0" indent="0">
              <a:buNone/>
            </a:pPr>
            <a:r>
              <a:rPr lang="en-US" b="1" dirty="0"/>
              <a:t>A Chateau resident’s funeral was being held </a:t>
            </a:r>
          </a:p>
        </p:txBody>
      </p:sp>
      <p:sp>
        <p:nvSpPr>
          <p:cNvPr id="5" name="TextBox 4">
            <a:extLst>
              <a:ext uri="{FF2B5EF4-FFF2-40B4-BE49-F238E27FC236}">
                <a16:creationId xmlns:a16="http://schemas.microsoft.com/office/drawing/2014/main" id="{F6CB44DA-F77E-F241-BF3A-A2270DAEE6B8}"/>
              </a:ext>
            </a:extLst>
          </p:cNvPr>
          <p:cNvSpPr txBox="1"/>
          <p:nvPr/>
        </p:nvSpPr>
        <p:spPr>
          <a:xfrm>
            <a:off x="715617" y="2630506"/>
            <a:ext cx="10857258" cy="1815882"/>
          </a:xfrm>
          <a:prstGeom prst="rect">
            <a:avLst/>
          </a:prstGeom>
          <a:noFill/>
        </p:spPr>
        <p:txBody>
          <a:bodyPr wrap="square">
            <a:spAutoFit/>
          </a:bodyPr>
          <a:lstStyle/>
          <a:p>
            <a:pPr marL="0"/>
            <a:r>
              <a:rPr lang="en-US" sz="2800" dirty="0">
                <a:solidFill>
                  <a:schemeClr val="bg1"/>
                </a:solidFill>
                <a:latin typeface="Garamond" panose="02020404030301010803" pitchFamily="18" charset="0"/>
                <a:ea typeface="Helvetica Neue" panose="02000503000000020004" pitchFamily="2" charset="0"/>
                <a:cs typeface="Helvetica Neue" panose="02000503000000020004" pitchFamily="2" charset="0"/>
              </a:rPr>
              <a:t>…in the Bower Chapel. After the service ended family and friends were invited to come up to the pulpit if they wanted to share anything or remember the individual in front of the congregation. One of the Chateau CNAs stood up and approached the pulpit. </a:t>
            </a:r>
          </a:p>
        </p:txBody>
      </p:sp>
      <p:sp>
        <p:nvSpPr>
          <p:cNvPr id="6" name="Title 5">
            <a:extLst>
              <a:ext uri="{FF2B5EF4-FFF2-40B4-BE49-F238E27FC236}">
                <a16:creationId xmlns:a16="http://schemas.microsoft.com/office/drawing/2014/main" id="{3DDCD169-F653-9C4B-BD42-C13B84439383}"/>
              </a:ext>
            </a:extLst>
          </p:cNvPr>
          <p:cNvSpPr>
            <a:spLocks noGrp="1"/>
          </p:cNvSpPr>
          <p:nvPr>
            <p:ph type="title"/>
          </p:nvPr>
        </p:nvSpPr>
        <p:spPr/>
        <p:txBody>
          <a:bodyPr/>
          <a:lstStyle/>
          <a:p>
            <a:r>
              <a:rPr lang="en-US" dirty="0"/>
              <a:t>Compassion in Action: A Story</a:t>
            </a:r>
          </a:p>
        </p:txBody>
      </p:sp>
    </p:spTree>
    <p:extLst>
      <p:ext uri="{BB962C8B-B14F-4D97-AF65-F5344CB8AC3E}">
        <p14:creationId xmlns:p14="http://schemas.microsoft.com/office/powerpoint/2010/main" val="358897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lack microphone on book page">
            <a:extLst>
              <a:ext uri="{FF2B5EF4-FFF2-40B4-BE49-F238E27FC236}">
                <a16:creationId xmlns:a16="http://schemas.microsoft.com/office/drawing/2014/main" id="{058B4C73-6355-494B-992F-AC5DA9A5F0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662" b="2505"/>
          <a:stretch/>
        </p:blipFill>
        <p:spPr bwMode="auto">
          <a:xfrm>
            <a:off x="0" y="1606731"/>
            <a:ext cx="12192000" cy="393681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A9F239C-4AFA-B243-B222-60D601A52C24}"/>
              </a:ext>
            </a:extLst>
          </p:cNvPr>
          <p:cNvSpPr/>
          <p:nvPr/>
        </p:nvSpPr>
        <p:spPr>
          <a:xfrm>
            <a:off x="0" y="1606731"/>
            <a:ext cx="12192000" cy="3922183"/>
          </a:xfrm>
          <a:prstGeom prst="rect">
            <a:avLst/>
          </a:prstGeom>
          <a:solidFill>
            <a:schemeClr val="accent1">
              <a:alpha val="69781"/>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F131CAD-25E2-F646-A21B-A604A20757F6}"/>
              </a:ext>
            </a:extLst>
          </p:cNvPr>
          <p:cNvSpPr>
            <a:spLocks noGrp="1"/>
          </p:cNvSpPr>
          <p:nvPr>
            <p:ph type="title"/>
          </p:nvPr>
        </p:nvSpPr>
        <p:spPr/>
        <p:txBody>
          <a:bodyPr/>
          <a:lstStyle/>
          <a:p>
            <a:r>
              <a:rPr lang="en-US" dirty="0"/>
              <a:t> </a:t>
            </a:r>
          </a:p>
        </p:txBody>
      </p:sp>
      <p:sp>
        <p:nvSpPr>
          <p:cNvPr id="5" name="Content Placeholder 2">
            <a:extLst>
              <a:ext uri="{FF2B5EF4-FFF2-40B4-BE49-F238E27FC236}">
                <a16:creationId xmlns:a16="http://schemas.microsoft.com/office/drawing/2014/main" id="{5307E923-92D3-6440-A2C4-DD101115D100}"/>
              </a:ext>
            </a:extLst>
          </p:cNvPr>
          <p:cNvSpPr txBox="1">
            <a:spLocks/>
          </p:cNvSpPr>
          <p:nvPr/>
        </p:nvSpPr>
        <p:spPr>
          <a:xfrm>
            <a:off x="352489" y="3785606"/>
            <a:ext cx="10520299" cy="42157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1"/>
                </a:solidFill>
                <a:latin typeface="Garamond" panose="02020404030301010803" pitchFamily="18" charset="0"/>
                <a:ea typeface="+mn-ea"/>
                <a:cs typeface="+mn-cs"/>
              </a:rPr>
              <a:t>…</a:t>
            </a:r>
            <a:r>
              <a:rPr lang="en-US" dirty="0">
                <a:solidFill>
                  <a:schemeClr val="bg1"/>
                </a:solidFill>
                <a:latin typeface="Garamond" panose="02020404030301010803" pitchFamily="18" charset="0"/>
              </a:rPr>
              <a:t>You could hear a pin drop in the Bower Chapel. The CNA stepped up to the microphone and began to sing the hymn, “Amazing Grace.”  </a:t>
            </a:r>
            <a:br>
              <a:rPr lang="en-US" dirty="0">
                <a:solidFill>
                  <a:schemeClr val="bg1"/>
                </a:solidFill>
                <a:latin typeface="Garamond" panose="02020404030301010803" pitchFamily="18" charset="0"/>
              </a:rPr>
            </a:br>
            <a:r>
              <a:rPr lang="en-US" dirty="0">
                <a:solidFill>
                  <a:schemeClr val="bg1"/>
                </a:solidFill>
                <a:latin typeface="Garamond" panose="02020404030301010803" pitchFamily="18" charset="0"/>
              </a:rPr>
              <a:t>She had a beautiful voice and there wasn’t a dry eye in the Chapel. </a:t>
            </a:r>
          </a:p>
          <a:p>
            <a:pPr marL="0" indent="0">
              <a:buFont typeface="Arial" panose="020B0604020202020204" pitchFamily="34" charset="0"/>
              <a:buNone/>
            </a:pPr>
            <a:r>
              <a:rPr lang="en-US" dirty="0">
                <a:solidFill>
                  <a:schemeClr val="bg1"/>
                </a:solidFill>
                <a:latin typeface="Garamond" panose="02020404030301010803" pitchFamily="18" charset="0"/>
              </a:rPr>
              <a:t> </a:t>
            </a:r>
          </a:p>
          <a:p>
            <a:pPr marL="0"/>
            <a:endParaRPr lang="en-US" dirty="0">
              <a:solidFill>
                <a:schemeClr val="bg1"/>
              </a:solidFill>
              <a:latin typeface="Garamond" panose="02020404030301010803" pitchFamily="18" charset="0"/>
              <a:ea typeface="+mn-ea"/>
              <a:cs typeface="+mn-cs"/>
            </a:endParaRPr>
          </a:p>
          <a:p>
            <a:endParaRPr lang="en-US" dirty="0">
              <a:solidFill>
                <a:schemeClr val="bg1"/>
              </a:solidFill>
              <a:latin typeface="Garamond" panose="02020404030301010803" pitchFamily="18" charset="0"/>
              <a:ea typeface="+mn-ea"/>
              <a:cs typeface="+mn-cs"/>
            </a:endParaRPr>
          </a:p>
          <a:p>
            <a:endParaRPr lang="en-US" dirty="0">
              <a:solidFill>
                <a:schemeClr val="bg1"/>
              </a:solidFill>
              <a:latin typeface="Garamond" panose="02020404030301010803" pitchFamily="18" charset="0"/>
              <a:ea typeface="+mn-ea"/>
              <a:cs typeface="+mn-cs"/>
            </a:endParaRPr>
          </a:p>
        </p:txBody>
      </p:sp>
    </p:spTree>
    <p:extLst>
      <p:ext uri="{BB962C8B-B14F-4D97-AF65-F5344CB8AC3E}">
        <p14:creationId xmlns:p14="http://schemas.microsoft.com/office/powerpoint/2010/main" val="14727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ersons hand forming heart">
            <a:extLst>
              <a:ext uri="{FF2B5EF4-FFF2-40B4-BE49-F238E27FC236}">
                <a16:creationId xmlns:a16="http://schemas.microsoft.com/office/drawing/2014/main" id="{D49AD48D-A842-5748-BE73-CD89990A78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144" b="24454"/>
          <a:stretch/>
        </p:blipFill>
        <p:spPr bwMode="auto">
          <a:xfrm>
            <a:off x="0" y="1570383"/>
            <a:ext cx="12192000" cy="393589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264F44B-6EB0-4749-8BF8-EC033E2AC3AD}"/>
              </a:ext>
            </a:extLst>
          </p:cNvPr>
          <p:cNvSpPr/>
          <p:nvPr/>
        </p:nvSpPr>
        <p:spPr>
          <a:xfrm>
            <a:off x="0" y="1606731"/>
            <a:ext cx="12192000" cy="3922183"/>
          </a:xfrm>
          <a:prstGeom prst="rect">
            <a:avLst/>
          </a:prstGeom>
          <a:solidFill>
            <a:schemeClr val="accent1">
              <a:alpha val="69781"/>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DF73D8E-395D-CC47-83E6-5A1C71666CC0}"/>
              </a:ext>
            </a:extLst>
          </p:cNvPr>
          <p:cNvSpPr txBox="1"/>
          <p:nvPr/>
        </p:nvSpPr>
        <p:spPr>
          <a:xfrm>
            <a:off x="609600" y="2037193"/>
            <a:ext cx="10113818" cy="3108543"/>
          </a:xfrm>
          <a:prstGeom prst="rect">
            <a:avLst/>
          </a:prstGeom>
          <a:noFill/>
        </p:spPr>
        <p:txBody>
          <a:bodyPr wrap="square">
            <a:spAutoFit/>
          </a:bodyPr>
          <a:lstStyle/>
          <a:p>
            <a:r>
              <a:rPr lang="en-US" sz="2800" dirty="0">
                <a:solidFill>
                  <a:schemeClr val="bg1"/>
                </a:solidFill>
                <a:latin typeface="Garamond" panose="02020404030301010803" pitchFamily="18" charset="0"/>
              </a:rPr>
              <a:t>…Afterwards she shared that the hymn was special because she and the resident would sing it together each day. This was so meaningful to the resident’s family and exemplified the compassion and strong bond that often occurs between residents and partners.</a:t>
            </a:r>
          </a:p>
          <a:p>
            <a:endParaRPr lang="en-US" sz="2800" dirty="0">
              <a:solidFill>
                <a:schemeClr val="bg1"/>
              </a:solidFill>
              <a:latin typeface="Garamond" panose="02020404030301010803" pitchFamily="18" charset="0"/>
            </a:endParaRPr>
          </a:p>
          <a:p>
            <a:r>
              <a:rPr lang="en-US" sz="2800" b="1" cap="all"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Group Discussion</a:t>
            </a:r>
          </a:p>
          <a:p>
            <a:r>
              <a:rPr lang="en-US" sz="2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Who played a critical role in the story and how?</a:t>
            </a:r>
          </a:p>
        </p:txBody>
      </p:sp>
    </p:spTree>
    <p:extLst>
      <p:ext uri="{BB962C8B-B14F-4D97-AF65-F5344CB8AC3E}">
        <p14:creationId xmlns:p14="http://schemas.microsoft.com/office/powerpoint/2010/main" val="253702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50C8709-71BA-E944-A4C3-02016A3A0C52}"/>
              </a:ext>
            </a:extLst>
          </p:cNvPr>
          <p:cNvSpPr/>
          <p:nvPr/>
        </p:nvSpPr>
        <p:spPr>
          <a:xfrm>
            <a:off x="8735748" y="2976932"/>
            <a:ext cx="1341120" cy="1341120"/>
          </a:xfrm>
          <a:prstGeom prst="ellipse">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spc="100" dirty="0"/>
              <a:t>PARTNERS</a:t>
            </a:r>
          </a:p>
        </p:txBody>
      </p:sp>
      <p:sp>
        <p:nvSpPr>
          <p:cNvPr id="3" name="Content Placeholder 2">
            <a:extLst>
              <a:ext uri="{FF2B5EF4-FFF2-40B4-BE49-F238E27FC236}">
                <a16:creationId xmlns:a16="http://schemas.microsoft.com/office/drawing/2014/main" id="{EFE46AB7-DC2B-E841-A350-6DE580B8CBCD}"/>
              </a:ext>
            </a:extLst>
          </p:cNvPr>
          <p:cNvSpPr>
            <a:spLocks noGrp="1"/>
          </p:cNvSpPr>
          <p:nvPr>
            <p:ph idx="1"/>
          </p:nvPr>
        </p:nvSpPr>
        <p:spPr/>
        <p:txBody>
          <a:bodyPr/>
          <a:lstStyle/>
          <a:p>
            <a:pPr marL="0" indent="0">
              <a:buNone/>
            </a:pPr>
            <a:r>
              <a:rPr lang="en-US" dirty="0"/>
              <a:t> </a:t>
            </a:r>
          </a:p>
        </p:txBody>
      </p:sp>
      <p:pic>
        <p:nvPicPr>
          <p:cNvPr id="4" name="Content Placeholder 4">
            <a:extLst>
              <a:ext uri="{FF2B5EF4-FFF2-40B4-BE49-F238E27FC236}">
                <a16:creationId xmlns:a16="http://schemas.microsoft.com/office/drawing/2014/main" id="{0856B2DA-C332-D14A-B3A4-33F52C7D084C}"/>
              </a:ext>
            </a:extLst>
          </p:cNvPr>
          <p:cNvPicPr>
            <a:picLocks noChangeAspect="1"/>
          </p:cNvPicPr>
          <p:nvPr/>
        </p:nvPicPr>
        <p:blipFill>
          <a:blip r:embed="rId3"/>
          <a:stretch>
            <a:fillRect/>
          </a:stretch>
        </p:blipFill>
        <p:spPr>
          <a:xfrm>
            <a:off x="5078953" y="-3302387"/>
            <a:ext cx="6069981" cy="3047378"/>
          </a:xfrm>
          <a:prstGeom prst="rect">
            <a:avLst/>
          </a:prstGeom>
        </p:spPr>
      </p:pic>
      <p:sp>
        <p:nvSpPr>
          <p:cNvPr id="6" name="TextBox 5">
            <a:extLst>
              <a:ext uri="{FF2B5EF4-FFF2-40B4-BE49-F238E27FC236}">
                <a16:creationId xmlns:a16="http://schemas.microsoft.com/office/drawing/2014/main" id="{A850AD60-BDBE-3847-948F-C41CB43F7C2D}"/>
              </a:ext>
            </a:extLst>
          </p:cNvPr>
          <p:cNvSpPr txBox="1"/>
          <p:nvPr/>
        </p:nvSpPr>
        <p:spPr>
          <a:xfrm>
            <a:off x="466403" y="2393187"/>
            <a:ext cx="6110806" cy="954107"/>
          </a:xfrm>
          <a:prstGeom prst="rect">
            <a:avLst/>
          </a:prstGeom>
          <a:noFill/>
        </p:spPr>
        <p:txBody>
          <a:bodyPr wrap="square">
            <a:spAutoFit/>
          </a:bodyPr>
          <a:lstStyle/>
          <a:p>
            <a:r>
              <a:rPr lang="en-US" sz="2800" kern="1200" dirty="0">
                <a:solidFill>
                  <a:schemeClr val="bg1"/>
                </a:solidFill>
                <a:latin typeface="+mj-lt"/>
                <a:ea typeface="+mj-ea"/>
                <a:cs typeface="+mj-cs"/>
              </a:rPr>
              <a:t>You are at the Center of the </a:t>
            </a:r>
            <a:r>
              <a:rPr lang="en-US" sz="2800" b="1" kern="1200" dirty="0">
                <a:solidFill>
                  <a:schemeClr val="bg1"/>
                </a:solidFill>
                <a:latin typeface="+mj-lt"/>
                <a:ea typeface="+mj-ea"/>
                <a:cs typeface="+mj-cs"/>
              </a:rPr>
              <a:t>Compassionate Service Model </a:t>
            </a:r>
            <a:endParaRPr lang="en-US" sz="2800" dirty="0">
              <a:solidFill>
                <a:schemeClr val="bg1"/>
              </a:solidFill>
            </a:endParaRPr>
          </a:p>
        </p:txBody>
      </p:sp>
      <p:sp>
        <p:nvSpPr>
          <p:cNvPr id="7" name="TextBox 6">
            <a:extLst>
              <a:ext uri="{FF2B5EF4-FFF2-40B4-BE49-F238E27FC236}">
                <a16:creationId xmlns:a16="http://schemas.microsoft.com/office/drawing/2014/main" id="{CF3CDEEB-E7CE-EA43-AB6B-B471731001BC}"/>
              </a:ext>
            </a:extLst>
          </p:cNvPr>
          <p:cNvSpPr txBox="1"/>
          <p:nvPr/>
        </p:nvSpPr>
        <p:spPr>
          <a:xfrm>
            <a:off x="466403" y="4049801"/>
            <a:ext cx="7131183" cy="954107"/>
          </a:xfrm>
          <a:prstGeom prst="rect">
            <a:avLst/>
          </a:prstGeom>
          <a:noFill/>
        </p:spPr>
        <p:txBody>
          <a:bodyPr wrap="square" rtlCol="0">
            <a:spAutoFit/>
          </a:bodyPr>
          <a:lstStyle/>
          <a:p>
            <a:r>
              <a:rPr 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What will you do</a:t>
            </a:r>
            <a:br>
              <a:rPr 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with that opportunity?</a:t>
            </a:r>
          </a:p>
        </p:txBody>
      </p:sp>
      <p:grpSp>
        <p:nvGrpSpPr>
          <p:cNvPr id="25" name="Group 24">
            <a:extLst>
              <a:ext uri="{FF2B5EF4-FFF2-40B4-BE49-F238E27FC236}">
                <a16:creationId xmlns:a16="http://schemas.microsoft.com/office/drawing/2014/main" id="{79F15C00-5AE7-C24B-AF35-A90129C31A48}"/>
              </a:ext>
            </a:extLst>
          </p:cNvPr>
          <p:cNvGrpSpPr/>
          <p:nvPr/>
        </p:nvGrpSpPr>
        <p:grpSpPr>
          <a:xfrm>
            <a:off x="6398775" y="2018358"/>
            <a:ext cx="5976070" cy="3700343"/>
            <a:chOff x="0" y="37271"/>
            <a:chExt cx="3144163" cy="1947032"/>
          </a:xfrm>
        </p:grpSpPr>
        <p:sp>
          <p:nvSpPr>
            <p:cNvPr id="26" name="Text Box 7">
              <a:extLst>
                <a:ext uri="{FF2B5EF4-FFF2-40B4-BE49-F238E27FC236}">
                  <a16:creationId xmlns:a16="http://schemas.microsoft.com/office/drawing/2014/main" id="{EC4D498A-5051-6C4A-A591-BD59DAC44145}"/>
                </a:ext>
              </a:extLst>
            </p:cNvPr>
            <p:cNvSpPr txBox="1"/>
            <p:nvPr/>
          </p:nvSpPr>
          <p:spPr>
            <a:xfrm>
              <a:off x="1019095" y="37271"/>
              <a:ext cx="1126490" cy="4425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400" dirty="0">
                  <a:solidFill>
                    <a:srgbClr val="FFFFFF"/>
                  </a:solidFill>
                  <a:effectLst/>
                  <a:latin typeface="Helvetica Neue" panose="02000503000000020004" pitchFamily="2" charset="0"/>
                  <a:ea typeface="Times New Roman" panose="02020603050405020304" pitchFamily="18" charset="0"/>
                </a:rPr>
                <a:t>Residents</a:t>
              </a:r>
              <a:endParaRPr lang="en-US" sz="20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000" dirty="0">
                  <a:solidFill>
                    <a:srgbClr val="FFFFFF"/>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p:txBody>
        </p:sp>
        <p:sp>
          <p:nvSpPr>
            <p:cNvPr id="27" name="Text Box 8">
              <a:extLst>
                <a:ext uri="{FF2B5EF4-FFF2-40B4-BE49-F238E27FC236}">
                  <a16:creationId xmlns:a16="http://schemas.microsoft.com/office/drawing/2014/main" id="{236EEC1A-0F47-304E-8149-8B4CAE0E7C1B}"/>
                </a:ext>
              </a:extLst>
            </p:cNvPr>
            <p:cNvSpPr txBox="1"/>
            <p:nvPr/>
          </p:nvSpPr>
          <p:spPr>
            <a:xfrm>
              <a:off x="1026535" y="1541708"/>
              <a:ext cx="1126490" cy="4425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400" dirty="0">
                  <a:solidFill>
                    <a:srgbClr val="FFFFFF"/>
                  </a:solidFill>
                  <a:effectLst/>
                  <a:latin typeface="Helvetica Neue" panose="02000503000000020004" pitchFamily="2" charset="0"/>
                  <a:ea typeface="Times New Roman" panose="02020603050405020304" pitchFamily="18" charset="0"/>
                </a:rPr>
                <a:t>Leaders</a:t>
              </a:r>
              <a:endParaRPr lang="en-US" sz="2000" dirty="0">
                <a:effectLst/>
                <a:latin typeface="Times New Roman" panose="02020603050405020304" pitchFamily="18" charset="0"/>
                <a:ea typeface="Times New Roman" panose="02020603050405020304" pitchFamily="18" charset="0"/>
              </a:endParaRPr>
            </a:p>
          </p:txBody>
        </p:sp>
        <p:sp>
          <p:nvSpPr>
            <p:cNvPr id="28" name="Text Box 9">
              <a:extLst>
                <a:ext uri="{FF2B5EF4-FFF2-40B4-BE49-F238E27FC236}">
                  <a16:creationId xmlns:a16="http://schemas.microsoft.com/office/drawing/2014/main" id="{C496663D-A713-5448-91CD-3515F598E879}"/>
                </a:ext>
              </a:extLst>
            </p:cNvPr>
            <p:cNvSpPr txBox="1"/>
            <p:nvPr/>
          </p:nvSpPr>
          <p:spPr>
            <a:xfrm>
              <a:off x="0" y="764481"/>
              <a:ext cx="1126490" cy="4425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400" dirty="0">
                  <a:solidFill>
                    <a:srgbClr val="FFFFFF"/>
                  </a:solidFill>
                  <a:effectLst/>
                  <a:latin typeface="Helvetica Neue" panose="02000503000000020004" pitchFamily="2" charset="0"/>
                  <a:ea typeface="Times New Roman" panose="02020603050405020304" pitchFamily="18" charset="0"/>
                </a:rPr>
                <a:t>Vendors</a:t>
              </a:r>
              <a:endParaRPr lang="en-US" sz="2000" dirty="0">
                <a:effectLst/>
                <a:latin typeface="Times New Roman" panose="02020603050405020304" pitchFamily="18" charset="0"/>
                <a:ea typeface="Times New Roman" panose="02020603050405020304" pitchFamily="18" charset="0"/>
              </a:endParaRPr>
            </a:p>
          </p:txBody>
        </p:sp>
        <p:sp>
          <p:nvSpPr>
            <p:cNvPr id="29" name="Text Box 11">
              <a:extLst>
                <a:ext uri="{FF2B5EF4-FFF2-40B4-BE49-F238E27FC236}">
                  <a16:creationId xmlns:a16="http://schemas.microsoft.com/office/drawing/2014/main" id="{4A41BB4D-011B-C843-A4BB-95061CE865B7}"/>
                </a:ext>
              </a:extLst>
            </p:cNvPr>
            <p:cNvSpPr txBox="1"/>
            <p:nvPr/>
          </p:nvSpPr>
          <p:spPr>
            <a:xfrm>
              <a:off x="2017673" y="768850"/>
              <a:ext cx="1126490" cy="4425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400" dirty="0">
                  <a:solidFill>
                    <a:srgbClr val="FFFFFF"/>
                  </a:solidFill>
                  <a:effectLst/>
                  <a:latin typeface="Helvetica Neue" panose="02000503000000020004" pitchFamily="2" charset="0"/>
                  <a:ea typeface="Times New Roman" panose="02020603050405020304" pitchFamily="18" charset="0"/>
                </a:rPr>
                <a:t>Families</a:t>
              </a:r>
              <a:endParaRPr lang="en-US" sz="1200" dirty="0">
                <a:effectLst/>
                <a:latin typeface="Times New Roman" panose="02020603050405020304" pitchFamily="18" charset="0"/>
                <a:ea typeface="Times New Roman" panose="02020603050405020304" pitchFamily="18" charset="0"/>
              </a:endParaRPr>
            </a:p>
          </p:txBody>
        </p:sp>
        <p:grpSp>
          <p:nvGrpSpPr>
            <p:cNvPr id="30" name="Group 29">
              <a:extLst>
                <a:ext uri="{FF2B5EF4-FFF2-40B4-BE49-F238E27FC236}">
                  <a16:creationId xmlns:a16="http://schemas.microsoft.com/office/drawing/2014/main" id="{5E63213A-47E2-ED4C-9C2E-41963C89ADD1}"/>
                </a:ext>
              </a:extLst>
            </p:cNvPr>
            <p:cNvGrpSpPr/>
            <p:nvPr/>
          </p:nvGrpSpPr>
          <p:grpSpPr>
            <a:xfrm>
              <a:off x="1862983" y="811850"/>
              <a:ext cx="354329" cy="155575"/>
              <a:chOff x="0" y="0"/>
              <a:chExt cx="354418" cy="155944"/>
            </a:xfrm>
          </p:grpSpPr>
          <p:sp>
            <p:nvSpPr>
              <p:cNvPr id="40" name="Chevron 39">
                <a:extLst>
                  <a:ext uri="{FF2B5EF4-FFF2-40B4-BE49-F238E27FC236}">
                    <a16:creationId xmlns:a16="http://schemas.microsoft.com/office/drawing/2014/main" id="{D4F18116-B9C1-C84D-A4D2-178F4341B11F}"/>
                  </a:ext>
                </a:extLst>
              </p:cNvPr>
              <p:cNvSpPr/>
              <p:nvPr/>
            </p:nvSpPr>
            <p:spPr>
              <a:xfrm>
                <a:off x="198474" y="0"/>
                <a:ext cx="155944" cy="155944"/>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41" name="Chevron 40">
                <a:extLst>
                  <a:ext uri="{FF2B5EF4-FFF2-40B4-BE49-F238E27FC236}">
                    <a16:creationId xmlns:a16="http://schemas.microsoft.com/office/drawing/2014/main" id="{3DF10B43-4F29-7C49-A426-A03C338E267D}"/>
                  </a:ext>
                </a:extLst>
              </p:cNvPr>
              <p:cNvSpPr/>
              <p:nvPr/>
            </p:nvSpPr>
            <p:spPr>
              <a:xfrm rot="10800000">
                <a:off x="0" y="0"/>
                <a:ext cx="155944" cy="155944"/>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grpSp>
          <p:nvGrpSpPr>
            <p:cNvPr id="31" name="Group 30">
              <a:extLst>
                <a:ext uri="{FF2B5EF4-FFF2-40B4-BE49-F238E27FC236}">
                  <a16:creationId xmlns:a16="http://schemas.microsoft.com/office/drawing/2014/main" id="{4E9BE9DD-25F3-B543-8277-C4473C2C87F3}"/>
                </a:ext>
              </a:extLst>
            </p:cNvPr>
            <p:cNvGrpSpPr/>
            <p:nvPr/>
          </p:nvGrpSpPr>
          <p:grpSpPr>
            <a:xfrm rot="16200000">
              <a:off x="1410375" y="384877"/>
              <a:ext cx="357504" cy="155575"/>
              <a:chOff x="0" y="0"/>
              <a:chExt cx="357594" cy="155944"/>
            </a:xfrm>
          </p:grpSpPr>
          <p:sp>
            <p:nvSpPr>
              <p:cNvPr id="38" name="Chevron 37">
                <a:extLst>
                  <a:ext uri="{FF2B5EF4-FFF2-40B4-BE49-F238E27FC236}">
                    <a16:creationId xmlns:a16="http://schemas.microsoft.com/office/drawing/2014/main" id="{707675FE-01FF-F045-BAF5-A374D3091C8F}"/>
                  </a:ext>
                </a:extLst>
              </p:cNvPr>
              <p:cNvSpPr/>
              <p:nvPr/>
            </p:nvSpPr>
            <p:spPr>
              <a:xfrm>
                <a:off x="202019" y="0"/>
                <a:ext cx="155575" cy="155575"/>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9" name="Chevron 38">
                <a:extLst>
                  <a:ext uri="{FF2B5EF4-FFF2-40B4-BE49-F238E27FC236}">
                    <a16:creationId xmlns:a16="http://schemas.microsoft.com/office/drawing/2014/main" id="{B44C4D5E-A8DA-C64C-A3C0-3E29D69D2397}"/>
                  </a:ext>
                </a:extLst>
              </p:cNvPr>
              <p:cNvSpPr/>
              <p:nvPr/>
            </p:nvSpPr>
            <p:spPr>
              <a:xfrm rot="10800000">
                <a:off x="0" y="0"/>
                <a:ext cx="155944" cy="155944"/>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grpSp>
          <p:nvGrpSpPr>
            <p:cNvPr id="32" name="Group 31">
              <a:extLst>
                <a:ext uri="{FF2B5EF4-FFF2-40B4-BE49-F238E27FC236}">
                  <a16:creationId xmlns:a16="http://schemas.microsoft.com/office/drawing/2014/main" id="{D581B00B-905D-8842-A16A-D6AFF531EB9B}"/>
                </a:ext>
              </a:extLst>
            </p:cNvPr>
            <p:cNvGrpSpPr/>
            <p:nvPr/>
          </p:nvGrpSpPr>
          <p:grpSpPr>
            <a:xfrm>
              <a:off x="948583" y="811850"/>
              <a:ext cx="354329" cy="155575"/>
              <a:chOff x="0" y="0"/>
              <a:chExt cx="354418" cy="155944"/>
            </a:xfrm>
          </p:grpSpPr>
          <p:sp>
            <p:nvSpPr>
              <p:cNvPr id="36" name="Chevron 35">
                <a:extLst>
                  <a:ext uri="{FF2B5EF4-FFF2-40B4-BE49-F238E27FC236}">
                    <a16:creationId xmlns:a16="http://schemas.microsoft.com/office/drawing/2014/main" id="{BD4BF510-F2B8-A540-8E2F-61A917E09922}"/>
                  </a:ext>
                </a:extLst>
              </p:cNvPr>
              <p:cNvSpPr/>
              <p:nvPr/>
            </p:nvSpPr>
            <p:spPr>
              <a:xfrm>
                <a:off x="198474" y="0"/>
                <a:ext cx="155944" cy="155944"/>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7" name="Chevron 36">
                <a:extLst>
                  <a:ext uri="{FF2B5EF4-FFF2-40B4-BE49-F238E27FC236}">
                    <a16:creationId xmlns:a16="http://schemas.microsoft.com/office/drawing/2014/main" id="{7F9C600B-523F-A84D-8B79-35428A0B8AED}"/>
                  </a:ext>
                </a:extLst>
              </p:cNvPr>
              <p:cNvSpPr/>
              <p:nvPr/>
            </p:nvSpPr>
            <p:spPr>
              <a:xfrm rot="10800000">
                <a:off x="0" y="0"/>
                <a:ext cx="155944" cy="155944"/>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grpSp>
          <p:nvGrpSpPr>
            <p:cNvPr id="33" name="Group 32">
              <a:extLst>
                <a:ext uri="{FF2B5EF4-FFF2-40B4-BE49-F238E27FC236}">
                  <a16:creationId xmlns:a16="http://schemas.microsoft.com/office/drawing/2014/main" id="{40EE7804-1D7C-4140-B3CA-EE3694CD34BA}"/>
                </a:ext>
              </a:extLst>
            </p:cNvPr>
            <p:cNvGrpSpPr/>
            <p:nvPr/>
          </p:nvGrpSpPr>
          <p:grpSpPr>
            <a:xfrm rot="16200000">
              <a:off x="1410375" y="1256548"/>
              <a:ext cx="357504" cy="155575"/>
              <a:chOff x="0" y="0"/>
              <a:chExt cx="357594" cy="155944"/>
            </a:xfrm>
          </p:grpSpPr>
          <p:sp>
            <p:nvSpPr>
              <p:cNvPr id="34" name="Chevron 33">
                <a:extLst>
                  <a:ext uri="{FF2B5EF4-FFF2-40B4-BE49-F238E27FC236}">
                    <a16:creationId xmlns:a16="http://schemas.microsoft.com/office/drawing/2014/main" id="{DCBD37EB-5EFD-544E-A862-26BB87FACF90}"/>
                  </a:ext>
                </a:extLst>
              </p:cNvPr>
              <p:cNvSpPr/>
              <p:nvPr/>
            </p:nvSpPr>
            <p:spPr>
              <a:xfrm>
                <a:off x="202019" y="0"/>
                <a:ext cx="155575" cy="155575"/>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5" name="Chevron 34">
                <a:extLst>
                  <a:ext uri="{FF2B5EF4-FFF2-40B4-BE49-F238E27FC236}">
                    <a16:creationId xmlns:a16="http://schemas.microsoft.com/office/drawing/2014/main" id="{C5B6A8B6-02E6-3C4C-A7DC-ADDEFED99CE0}"/>
                  </a:ext>
                </a:extLst>
              </p:cNvPr>
              <p:cNvSpPr/>
              <p:nvPr/>
            </p:nvSpPr>
            <p:spPr>
              <a:xfrm rot="10800000">
                <a:off x="0" y="0"/>
                <a:ext cx="155944" cy="155944"/>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grpSp>
      <p:sp>
        <p:nvSpPr>
          <p:cNvPr id="42" name="Title 4">
            <a:extLst>
              <a:ext uri="{FF2B5EF4-FFF2-40B4-BE49-F238E27FC236}">
                <a16:creationId xmlns:a16="http://schemas.microsoft.com/office/drawing/2014/main" id="{606AF4CB-FB72-BC4E-9E04-F65653B05362}"/>
              </a:ext>
            </a:extLst>
          </p:cNvPr>
          <p:cNvSpPr>
            <a:spLocks noGrp="1"/>
          </p:cNvSpPr>
          <p:nvPr>
            <p:ph type="title"/>
          </p:nvPr>
        </p:nvSpPr>
        <p:spPr>
          <a:xfrm>
            <a:off x="466403" y="964502"/>
            <a:ext cx="9304614" cy="642229"/>
          </a:xfrm>
        </p:spPr>
        <p:txBody>
          <a:bodyPr/>
          <a:lstStyle/>
          <a:p>
            <a:r>
              <a:rPr lang="en-US" dirty="0"/>
              <a:t>Our Compassionate Service Model </a:t>
            </a:r>
          </a:p>
        </p:txBody>
      </p:sp>
    </p:spTree>
    <p:extLst>
      <p:ext uri="{BB962C8B-B14F-4D97-AF65-F5344CB8AC3E}">
        <p14:creationId xmlns:p14="http://schemas.microsoft.com/office/powerpoint/2010/main" val="17828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Comet">
            <a:extLst>
              <a:ext uri="{FF2B5EF4-FFF2-40B4-BE49-F238E27FC236}">
                <a16:creationId xmlns:a16="http://schemas.microsoft.com/office/drawing/2014/main" id="{4C347D6F-637B-4145-9B49-A984925E3F03}"/>
              </a:ext>
            </a:extLst>
          </p:cNvPr>
          <p:cNvSpPr/>
          <p:nvPr/>
        </p:nvSpPr>
        <p:spPr>
          <a:xfrm>
            <a:off x="6300791" y="1146909"/>
            <a:ext cx="4703329" cy="4703329"/>
          </a:xfrm>
          <a:prstGeom prst="rect">
            <a:avLst/>
          </a:prstGeom>
          <a:blipFill>
            <a:blip r:embed="rId3">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dirty="0"/>
          </a:p>
        </p:txBody>
      </p:sp>
      <p:sp>
        <p:nvSpPr>
          <p:cNvPr id="5" name="Rectangle 4">
            <a:extLst>
              <a:ext uri="{FF2B5EF4-FFF2-40B4-BE49-F238E27FC236}">
                <a16:creationId xmlns:a16="http://schemas.microsoft.com/office/drawing/2014/main" id="{E834E923-1EB3-F347-998D-4488E3D5B05C}"/>
              </a:ext>
            </a:extLst>
          </p:cNvPr>
          <p:cNvSpPr/>
          <p:nvPr/>
        </p:nvSpPr>
        <p:spPr>
          <a:xfrm>
            <a:off x="7115174" y="2027583"/>
            <a:ext cx="5076825" cy="2941982"/>
          </a:xfrm>
          <a:prstGeom prst="rect">
            <a:avLst/>
          </a:prstGeom>
          <a:solidFill>
            <a:schemeClr val="bg1">
              <a:alpha val="3807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0F39F899-B1F0-E54B-965E-15F2AB201DC3}"/>
              </a:ext>
            </a:extLst>
          </p:cNvPr>
          <p:cNvSpPr txBox="1">
            <a:spLocks/>
          </p:cNvSpPr>
          <p:nvPr/>
        </p:nvSpPr>
        <p:spPr>
          <a:xfrm>
            <a:off x="466403" y="1643062"/>
            <a:ext cx="5834385" cy="3900487"/>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3600" kern="120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sz="2400" dirty="0">
                <a:solidFill>
                  <a:schemeClr val="bg1"/>
                </a:solidFill>
              </a:rPr>
              <a:t>If our mission is to provide</a:t>
            </a:r>
            <a:br>
              <a:rPr lang="en-US" sz="2400" dirty="0">
                <a:solidFill>
                  <a:schemeClr val="bg1"/>
                </a:solidFill>
              </a:rPr>
            </a:br>
            <a:r>
              <a:rPr lang="en-US" sz="2400" dirty="0">
                <a:solidFill>
                  <a:schemeClr val="bg1"/>
                </a:solidFill>
              </a:rPr>
              <a:t>Simply the Best</a:t>
            </a:r>
            <a:r>
              <a:rPr lang="en-US" sz="2400" baseline="30000" dirty="0">
                <a:solidFill>
                  <a:schemeClr val="bg1"/>
                </a:solidFill>
              </a:rPr>
              <a:t>®</a:t>
            </a:r>
            <a:r>
              <a:rPr lang="en-US" sz="2400" dirty="0">
                <a:solidFill>
                  <a:schemeClr val="bg1"/>
                </a:solidFill>
              </a:rPr>
              <a:t> facilities and services for successful aging with professional and compassionate care to each person we serve,” </a:t>
            </a:r>
            <a:r>
              <a:rPr lang="en-US" sz="2400" b="1" dirty="0">
                <a:solidFill>
                  <a:schemeClr val="bg1"/>
                </a:solidFill>
              </a:rPr>
              <a:t>what is </a:t>
            </a:r>
            <a:r>
              <a:rPr lang="en-US" sz="2400" b="1" u="sng" dirty="0">
                <a:solidFill>
                  <a:schemeClr val="bg1"/>
                </a:solidFill>
              </a:rPr>
              <a:t>your </a:t>
            </a:r>
            <a:r>
              <a:rPr lang="en-US" sz="2400" b="1" dirty="0">
                <a:solidFill>
                  <a:schemeClr val="bg1"/>
                </a:solidFill>
              </a:rPr>
              <a:t>mission?</a:t>
            </a:r>
          </a:p>
          <a:p>
            <a:endParaRPr lang="en-US" sz="2400" b="1" dirty="0">
              <a:solidFill>
                <a:schemeClr val="bg1"/>
              </a:solidFill>
            </a:endParaRPr>
          </a:p>
          <a:p>
            <a:r>
              <a:rPr lang="en-US" sz="2400" dirty="0">
                <a:solidFill>
                  <a:schemeClr val="bg1"/>
                </a:solidFill>
                <a:latin typeface="Helvetica" pitchFamily="2" charset="0"/>
              </a:rPr>
              <a:t>What are some ways that you have </a:t>
            </a:r>
            <a:r>
              <a:rPr lang="en-US" sz="2400" b="1" dirty="0">
                <a:solidFill>
                  <a:schemeClr val="bg1"/>
                </a:solidFill>
                <a:latin typeface="Helvetica" pitchFamily="2" charset="0"/>
              </a:rPr>
              <a:t>“changed the world” </a:t>
            </a:r>
            <a:r>
              <a:rPr lang="en-US" sz="2400" dirty="0">
                <a:solidFill>
                  <a:schemeClr val="bg1"/>
                </a:solidFill>
                <a:latin typeface="Helvetica" pitchFamily="2" charset="0"/>
              </a:rPr>
              <a:t>for others here?</a:t>
            </a:r>
          </a:p>
        </p:txBody>
      </p:sp>
      <p:sp>
        <p:nvSpPr>
          <p:cNvPr id="2" name="TextBox 1">
            <a:extLst>
              <a:ext uri="{FF2B5EF4-FFF2-40B4-BE49-F238E27FC236}">
                <a16:creationId xmlns:a16="http://schemas.microsoft.com/office/drawing/2014/main" id="{D4610192-5321-8E49-8203-4C7E97AE6802}"/>
              </a:ext>
            </a:extLst>
          </p:cNvPr>
          <p:cNvSpPr txBox="1"/>
          <p:nvPr/>
        </p:nvSpPr>
        <p:spPr>
          <a:xfrm>
            <a:off x="7386639" y="3036004"/>
            <a:ext cx="4482061" cy="1200329"/>
          </a:xfrm>
          <a:prstGeom prst="rect">
            <a:avLst/>
          </a:prstGeom>
          <a:noFill/>
        </p:spPr>
        <p:txBody>
          <a:bodyPr wrap="none" rtlCol="0">
            <a:spAutoFit/>
          </a:bodyPr>
          <a:lstStyle/>
          <a:p>
            <a:pPr algn="r"/>
            <a:r>
              <a:rPr lang="en-US" sz="2400" dirty="0">
                <a:solidFill>
                  <a:schemeClr val="bg1"/>
                </a:solidFill>
                <a:latin typeface="Garamond" panose="02020404030301010803" pitchFamily="18" charset="0"/>
              </a:rPr>
              <a:t>“You’re going to change the world.”</a:t>
            </a:r>
            <a:br>
              <a:rPr lang="en-US" sz="2400" dirty="0">
                <a:solidFill>
                  <a:schemeClr val="bg1"/>
                </a:solidFill>
                <a:latin typeface="Garamond" panose="02020404030301010803" pitchFamily="18" charset="0"/>
              </a:rPr>
            </a:br>
            <a:br>
              <a:rPr lang="en-US" sz="2400" dirty="0">
                <a:solidFill>
                  <a:schemeClr val="bg1"/>
                </a:solidFill>
                <a:latin typeface="Garamond" panose="02020404030301010803" pitchFamily="18" charset="0"/>
              </a:rPr>
            </a:br>
            <a:r>
              <a:rPr lang="en-US" sz="2400" i="1" dirty="0">
                <a:solidFill>
                  <a:schemeClr val="bg1"/>
                </a:solidFill>
                <a:latin typeface="Garamond" panose="02020404030301010803" pitchFamily="18" charset="0"/>
              </a:rPr>
              <a:t>– Superman</a:t>
            </a:r>
          </a:p>
        </p:txBody>
      </p:sp>
      <p:sp>
        <p:nvSpPr>
          <p:cNvPr id="7" name="Title 6">
            <a:extLst>
              <a:ext uri="{FF2B5EF4-FFF2-40B4-BE49-F238E27FC236}">
                <a16:creationId xmlns:a16="http://schemas.microsoft.com/office/drawing/2014/main" id="{238339E0-865C-9B47-98EA-7B7996CFD7CF}"/>
              </a:ext>
            </a:extLst>
          </p:cNvPr>
          <p:cNvSpPr>
            <a:spLocks noGrp="1"/>
          </p:cNvSpPr>
          <p:nvPr>
            <p:ph type="title"/>
          </p:nvPr>
        </p:nvSpPr>
        <p:spPr>
          <a:xfrm>
            <a:off x="466403" y="507304"/>
            <a:ext cx="9304614" cy="642229"/>
          </a:xfrm>
        </p:spPr>
        <p:txBody>
          <a:bodyPr/>
          <a:lstStyle/>
          <a:p>
            <a:r>
              <a:rPr lang="en-US" sz="3200" b="1" cap="all" spc="100" dirty="0">
                <a:latin typeface="Helvetica" pitchFamily="2" charset="0"/>
              </a:rPr>
              <a:t>Table Discussion</a:t>
            </a:r>
            <a:br>
              <a:rPr lang="en-US" dirty="0"/>
            </a:br>
            <a:r>
              <a:rPr lang="en-US" dirty="0"/>
              <a:t>Our Shared Mission and Vision</a:t>
            </a:r>
          </a:p>
        </p:txBody>
      </p:sp>
    </p:spTree>
    <p:extLst>
      <p:ext uri="{BB962C8B-B14F-4D97-AF65-F5344CB8AC3E}">
        <p14:creationId xmlns:p14="http://schemas.microsoft.com/office/powerpoint/2010/main" val="45479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EE97B1-01C9-7A49-A2B8-D0B088D61B3D}"/>
              </a:ext>
            </a:extLst>
          </p:cNvPr>
          <p:cNvSpPr>
            <a:spLocks noGrp="1"/>
          </p:cNvSpPr>
          <p:nvPr>
            <p:ph idx="1"/>
          </p:nvPr>
        </p:nvSpPr>
        <p:spPr/>
        <p:txBody>
          <a:bodyPr>
            <a:normAutofit/>
          </a:bodyPr>
          <a:lstStyle/>
          <a:p>
            <a:pPr marL="577850" indent="-577850">
              <a:buSzPct val="125000"/>
              <a:buBlip>
                <a:blip r:embed="rId3"/>
              </a:buBlip>
            </a:pPr>
            <a:r>
              <a:rPr lang="en-US" b="1" dirty="0"/>
              <a:t>What are the Moorings Park Values in Action?</a:t>
            </a:r>
          </a:p>
          <a:p>
            <a:pPr marL="1028700" indent="-254000">
              <a:buSzPct val="125000"/>
            </a:pPr>
            <a:r>
              <a:rPr lang="en-US" sz="2400" dirty="0"/>
              <a:t>Values are fundamental principles which guide our decisions and actions.</a:t>
            </a:r>
          </a:p>
          <a:p>
            <a:pPr marL="1028700" indent="-254000">
              <a:buSzPct val="125000"/>
            </a:pPr>
            <a:r>
              <a:rPr lang="en-US" sz="2400" dirty="0"/>
              <a:t>Like…</a:t>
            </a:r>
            <a:br>
              <a:rPr lang="en-US" sz="2400" dirty="0"/>
            </a:br>
            <a:endParaRPr lang="en-US" sz="2400" dirty="0"/>
          </a:p>
          <a:p>
            <a:pPr marL="577850" indent="-577850">
              <a:buSzPct val="125000"/>
              <a:buBlip>
                <a:blip r:embed="rId3"/>
              </a:buBlip>
            </a:pPr>
            <a:r>
              <a:rPr lang="en-US" b="1" dirty="0"/>
              <a:t>What causes us to decide which occupation to choose?</a:t>
            </a:r>
          </a:p>
          <a:p>
            <a:pPr marL="577850" indent="-577850">
              <a:buSzPct val="125000"/>
              <a:buBlip>
                <a:blip r:embed="rId3"/>
              </a:buBlip>
            </a:pPr>
            <a:r>
              <a:rPr lang="en-US" b="1" dirty="0"/>
              <a:t>How to treat others?</a:t>
            </a:r>
          </a:p>
          <a:p>
            <a:pPr marL="577850" indent="-577850">
              <a:buSzPct val="125000"/>
              <a:buBlip>
                <a:blip r:embed="rId3"/>
              </a:buBlip>
            </a:pPr>
            <a:r>
              <a:rPr lang="en-US" b="1" dirty="0"/>
              <a:t>What we value most in life?</a:t>
            </a:r>
          </a:p>
          <a:p>
            <a:endParaRPr lang="en-US" dirty="0"/>
          </a:p>
        </p:txBody>
      </p:sp>
      <p:sp>
        <p:nvSpPr>
          <p:cNvPr id="5" name="Title 4">
            <a:extLst>
              <a:ext uri="{FF2B5EF4-FFF2-40B4-BE49-F238E27FC236}">
                <a16:creationId xmlns:a16="http://schemas.microsoft.com/office/drawing/2014/main" id="{EDB7D453-2549-0B4A-817D-FF6B7F4131A9}"/>
              </a:ext>
            </a:extLst>
          </p:cNvPr>
          <p:cNvSpPr>
            <a:spLocks noGrp="1"/>
          </p:cNvSpPr>
          <p:nvPr>
            <p:ph type="title"/>
          </p:nvPr>
        </p:nvSpPr>
        <p:spPr/>
        <p:txBody>
          <a:bodyPr/>
          <a:lstStyle/>
          <a:p>
            <a:r>
              <a:rPr lang="en-US" dirty="0"/>
              <a:t>Our Shared Values</a:t>
            </a:r>
          </a:p>
        </p:txBody>
      </p:sp>
    </p:spTree>
    <p:extLst>
      <p:ext uri="{BB962C8B-B14F-4D97-AF65-F5344CB8AC3E}">
        <p14:creationId xmlns:p14="http://schemas.microsoft.com/office/powerpoint/2010/main" val="383511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7B09C-E0DD-7A4C-A208-07E490DA1A94}"/>
              </a:ext>
            </a:extLst>
          </p:cNvPr>
          <p:cNvSpPr>
            <a:spLocks noGrp="1"/>
          </p:cNvSpPr>
          <p:nvPr>
            <p:ph type="title"/>
          </p:nvPr>
        </p:nvSpPr>
        <p:spPr>
          <a:xfrm>
            <a:off x="466403" y="514350"/>
            <a:ext cx="9304614" cy="1092381"/>
          </a:xfrm>
        </p:spPr>
        <p:txBody>
          <a:bodyPr>
            <a:normAutofit fontScale="90000"/>
          </a:bodyPr>
          <a:lstStyle/>
          <a:p>
            <a:r>
              <a:rPr lang="en-US" dirty="0"/>
              <a:t>Here are the Moorings Park Values,</a:t>
            </a:r>
            <a:br>
              <a:rPr lang="en-US" dirty="0"/>
            </a:br>
            <a:r>
              <a:rPr lang="en-US" dirty="0"/>
              <a:t>Listed in Your Own Perspective:</a:t>
            </a:r>
            <a:br>
              <a:rPr lang="en-US" dirty="0"/>
            </a:br>
            <a:endParaRPr lang="en-US" dirty="0"/>
          </a:p>
        </p:txBody>
      </p:sp>
      <p:sp>
        <p:nvSpPr>
          <p:cNvPr id="3" name="Content Placeholder 2">
            <a:extLst>
              <a:ext uri="{FF2B5EF4-FFF2-40B4-BE49-F238E27FC236}">
                <a16:creationId xmlns:a16="http://schemas.microsoft.com/office/drawing/2014/main" id="{EB098AB5-CCE9-A341-95E9-8C5F242349C9}"/>
              </a:ext>
            </a:extLst>
          </p:cNvPr>
          <p:cNvSpPr>
            <a:spLocks noGrp="1"/>
          </p:cNvSpPr>
          <p:nvPr>
            <p:ph idx="1"/>
          </p:nvPr>
        </p:nvSpPr>
        <p:spPr>
          <a:xfrm>
            <a:off x="466402" y="2082800"/>
            <a:ext cx="11520811" cy="3425644"/>
          </a:xfrm>
        </p:spPr>
        <p:txBody>
          <a:bodyPr>
            <a:normAutofit/>
          </a:bodyPr>
          <a:lstStyle/>
          <a:p>
            <a:pPr marL="520700" indent="-520700">
              <a:buSzPct val="125000"/>
              <a:buBlip>
                <a:blip r:embed="rId3"/>
              </a:buBlip>
            </a:pPr>
            <a:r>
              <a:rPr lang="en-US" sz="2200" dirty="0"/>
              <a:t>I respect each person across the organization.</a:t>
            </a:r>
          </a:p>
          <a:p>
            <a:pPr marL="520700" indent="-520700">
              <a:buSzPct val="125000"/>
              <a:buBlip>
                <a:blip r:embed="rId3"/>
              </a:buBlip>
            </a:pPr>
            <a:r>
              <a:rPr lang="en-US" sz="2200" dirty="0"/>
              <a:t>I practice ethical behavior – I do the right thing.</a:t>
            </a:r>
          </a:p>
          <a:p>
            <a:pPr marL="520700" indent="-520700">
              <a:buSzPct val="125000"/>
              <a:buBlip>
                <a:blip r:embed="rId3"/>
              </a:buBlip>
            </a:pPr>
            <a:r>
              <a:rPr lang="en-US" sz="2200" dirty="0"/>
              <a:t>I am committed to acting with integrity, accountability, and excellence.</a:t>
            </a:r>
          </a:p>
          <a:p>
            <a:pPr marL="520700" indent="-520700">
              <a:buSzPct val="125000"/>
              <a:buBlip>
                <a:blip r:embed="rId3"/>
              </a:buBlip>
            </a:pPr>
            <a:r>
              <a:rPr lang="en-US" sz="2200" dirty="0"/>
              <a:t>I see our diversity as a strength and build strong relationships with partners,</a:t>
            </a:r>
          </a:p>
          <a:p>
            <a:pPr marL="0" indent="0">
              <a:buSzPct val="125000"/>
              <a:buNone/>
            </a:pPr>
            <a:r>
              <a:rPr lang="en-US" sz="2200" dirty="0"/>
              <a:t>      the residents I serve and their families.</a:t>
            </a:r>
          </a:p>
          <a:p>
            <a:pPr marL="520700" indent="-520700">
              <a:buSzPct val="125000"/>
              <a:buBlip>
                <a:blip r:embed="rId3"/>
              </a:buBlip>
            </a:pPr>
            <a:r>
              <a:rPr lang="en-US" sz="2200" dirty="0"/>
              <a:t>I am committed to our non-profit model - which prioritizes each person we serve.</a:t>
            </a:r>
          </a:p>
          <a:p>
            <a:pPr marL="520700" indent="-520700">
              <a:buSzPct val="125000"/>
              <a:buBlip>
                <a:blip r:embed="rId3"/>
              </a:buBlip>
            </a:pPr>
            <a:r>
              <a:rPr lang="en-US" sz="2200" dirty="0"/>
              <a:t>I am open to innovation that improves the resident and partner experience.</a:t>
            </a:r>
          </a:p>
          <a:p>
            <a:pPr marL="520700" indent="-520700">
              <a:buSzPct val="125000"/>
              <a:buBlip>
                <a:blip r:embed="rId3"/>
              </a:buBlip>
            </a:pPr>
            <a:endParaRPr lang="en-US" sz="2200" dirty="0"/>
          </a:p>
          <a:p>
            <a:pPr marL="520700" indent="-520700">
              <a:buSzPct val="125000"/>
              <a:buBlip>
                <a:blip r:embed="rId3"/>
              </a:buBlip>
            </a:pPr>
            <a:endParaRPr lang="en-US" sz="2200" dirty="0"/>
          </a:p>
          <a:p>
            <a:pPr marL="520700" indent="-520700">
              <a:buSzPct val="125000"/>
              <a:buBlip>
                <a:blip r:embed="rId3"/>
              </a:buBlip>
            </a:pPr>
            <a:endParaRPr lang="en-US" sz="2200" dirty="0"/>
          </a:p>
        </p:txBody>
      </p:sp>
    </p:spTree>
    <p:extLst>
      <p:ext uri="{BB962C8B-B14F-4D97-AF65-F5344CB8AC3E}">
        <p14:creationId xmlns:p14="http://schemas.microsoft.com/office/powerpoint/2010/main" val="98545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F13222-CA63-1744-B6AA-87F6988DA492}"/>
              </a:ext>
            </a:extLst>
          </p:cNvPr>
          <p:cNvSpPr>
            <a:spLocks noGrp="1"/>
          </p:cNvSpPr>
          <p:nvPr>
            <p:ph idx="1"/>
          </p:nvPr>
        </p:nvSpPr>
        <p:spPr>
          <a:xfrm>
            <a:off x="466403" y="1880912"/>
            <a:ext cx="11259194" cy="3425644"/>
          </a:xfrm>
        </p:spPr>
        <p:txBody>
          <a:bodyPr/>
          <a:lstStyle/>
          <a:p>
            <a:pPr marL="465138" indent="-465138">
              <a:buBlip>
                <a:blip r:embed="rId3"/>
              </a:buBlip>
            </a:pPr>
            <a:r>
              <a:rPr lang="en-US" dirty="0"/>
              <a:t>Review the Moorings Park values in your workbook, on page 9.</a:t>
            </a:r>
            <a:br>
              <a:rPr lang="en-US" dirty="0"/>
            </a:br>
            <a:endParaRPr lang="en-US" dirty="0"/>
          </a:p>
          <a:p>
            <a:pPr marL="465138" indent="-465138">
              <a:buBlip>
                <a:blip r:embed="rId3"/>
              </a:buBlip>
            </a:pPr>
            <a:r>
              <a:rPr lang="en-US" dirty="0"/>
              <a:t>Which values are easy for you to remember</a:t>
            </a:r>
            <a:br>
              <a:rPr lang="en-US" dirty="0"/>
            </a:br>
            <a:r>
              <a:rPr lang="en-US" dirty="0"/>
              <a:t>and practice every day?</a:t>
            </a:r>
            <a:br>
              <a:rPr lang="en-US" dirty="0"/>
            </a:br>
            <a:endParaRPr lang="en-US" dirty="0"/>
          </a:p>
          <a:p>
            <a:pPr marL="465138" indent="-465138">
              <a:buBlip>
                <a:blip r:embed="rId3"/>
              </a:buBlip>
            </a:pPr>
            <a:r>
              <a:rPr lang="en-US" dirty="0"/>
              <a:t>Which values do you need to work harder</a:t>
            </a:r>
            <a:br>
              <a:rPr lang="en-US" dirty="0"/>
            </a:br>
            <a:r>
              <a:rPr lang="en-US" dirty="0"/>
              <a:t>at to practice every day?</a:t>
            </a:r>
          </a:p>
          <a:p>
            <a:pPr marL="465138" indent="-465138">
              <a:buBlip>
                <a:blip r:embed="rId3"/>
              </a:buBlip>
            </a:pPr>
            <a:endParaRPr lang="en-US" dirty="0"/>
          </a:p>
        </p:txBody>
      </p:sp>
      <p:sp>
        <p:nvSpPr>
          <p:cNvPr id="6" name="Title 6">
            <a:extLst>
              <a:ext uri="{FF2B5EF4-FFF2-40B4-BE49-F238E27FC236}">
                <a16:creationId xmlns:a16="http://schemas.microsoft.com/office/drawing/2014/main" id="{D9F8764B-2108-F343-B549-D52D25177AE2}"/>
              </a:ext>
            </a:extLst>
          </p:cNvPr>
          <p:cNvSpPr>
            <a:spLocks noGrp="1"/>
          </p:cNvSpPr>
          <p:nvPr>
            <p:ph type="title"/>
          </p:nvPr>
        </p:nvSpPr>
        <p:spPr>
          <a:xfrm>
            <a:off x="466403" y="1035942"/>
            <a:ext cx="9304614" cy="642229"/>
          </a:xfrm>
        </p:spPr>
        <p:txBody>
          <a:bodyPr/>
          <a:lstStyle/>
          <a:p>
            <a:r>
              <a:rPr lang="en-US" sz="3200" b="1" cap="all" spc="100" dirty="0">
                <a:latin typeface="Helvetica" pitchFamily="2" charset="0"/>
              </a:rPr>
              <a:t>GROUP Discussion</a:t>
            </a:r>
            <a:endParaRPr lang="en-US" dirty="0"/>
          </a:p>
        </p:txBody>
      </p:sp>
    </p:spTree>
    <p:extLst>
      <p:ext uri="{BB962C8B-B14F-4D97-AF65-F5344CB8AC3E}">
        <p14:creationId xmlns:p14="http://schemas.microsoft.com/office/powerpoint/2010/main" val="2067032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9D6166-D906-854E-831F-14518F8377E0}"/>
              </a:ext>
            </a:extLst>
          </p:cNvPr>
          <p:cNvSpPr>
            <a:spLocks noGrp="1"/>
          </p:cNvSpPr>
          <p:nvPr>
            <p:ph idx="1"/>
          </p:nvPr>
        </p:nvSpPr>
        <p:spPr>
          <a:xfrm>
            <a:off x="466403" y="1867784"/>
            <a:ext cx="11259194" cy="3122431"/>
          </a:xfrm>
        </p:spPr>
        <p:txBody>
          <a:bodyPr>
            <a:noAutofit/>
          </a:bodyPr>
          <a:lstStyle/>
          <a:p>
            <a:pPr marL="407988" indent="-407988">
              <a:buSzPct val="125000"/>
              <a:buBlip>
                <a:blip r:embed="rId3"/>
              </a:buBlip>
            </a:pPr>
            <a:r>
              <a:rPr lang="en-US" sz="2400" dirty="0"/>
              <a:t>Our personal values are beliefs that govern our decisions about what is most important to us.</a:t>
            </a:r>
          </a:p>
          <a:p>
            <a:pPr marL="407988" indent="-407988">
              <a:buSzPct val="125000"/>
              <a:buBlip>
                <a:blip r:embed="rId3"/>
              </a:buBlip>
            </a:pPr>
            <a:r>
              <a:rPr lang="en-US" sz="2400" dirty="0"/>
              <a:t>Values are the principles we live by.</a:t>
            </a:r>
          </a:p>
          <a:p>
            <a:pPr marL="407988" indent="-407988">
              <a:buSzPct val="125000"/>
              <a:buBlip>
                <a:blip r:embed="rId3"/>
              </a:buBlip>
            </a:pPr>
            <a:r>
              <a:rPr lang="en-US" sz="2400" dirty="0"/>
              <a:t>Values are about what we consider important in life.</a:t>
            </a:r>
          </a:p>
          <a:p>
            <a:pPr marL="407988" indent="-407988">
              <a:buSzPct val="125000"/>
              <a:buBlip>
                <a:blip r:embed="rId3"/>
              </a:buBlip>
            </a:pPr>
            <a:r>
              <a:rPr lang="en-US" sz="2400" dirty="0"/>
              <a:t>We make life decisions based on our personal values.</a:t>
            </a:r>
          </a:p>
          <a:p>
            <a:pPr marL="407988" indent="-407988">
              <a:buSzPct val="125000"/>
              <a:buBlip>
                <a:blip r:embed="rId3"/>
              </a:buBlip>
            </a:pPr>
            <a:r>
              <a:rPr lang="en-US" sz="2400" dirty="0"/>
              <a:t>Values are unique to each of us.</a:t>
            </a:r>
            <a:endParaRPr lang="en-US" sz="2400" b="1" dirty="0"/>
          </a:p>
          <a:p>
            <a:pPr marL="407988" indent="-407988">
              <a:buSzPct val="125000"/>
              <a:buBlip>
                <a:blip r:embed="rId3"/>
              </a:buBlip>
            </a:pPr>
            <a:r>
              <a:rPr lang="en-US" sz="2400" b="1" i="1" dirty="0"/>
              <a:t>You can use your personal values here at Moorings Park to make good decisions.</a:t>
            </a:r>
            <a:endParaRPr lang="en-US" sz="2400" b="1" dirty="0"/>
          </a:p>
        </p:txBody>
      </p:sp>
      <p:sp>
        <p:nvSpPr>
          <p:cNvPr id="5" name="Title 4">
            <a:extLst>
              <a:ext uri="{FF2B5EF4-FFF2-40B4-BE49-F238E27FC236}">
                <a16:creationId xmlns:a16="http://schemas.microsoft.com/office/drawing/2014/main" id="{0B0916D1-95ED-6F43-8EAA-D64477E1669E}"/>
              </a:ext>
            </a:extLst>
          </p:cNvPr>
          <p:cNvSpPr>
            <a:spLocks noGrp="1"/>
          </p:cNvSpPr>
          <p:nvPr>
            <p:ph type="title"/>
          </p:nvPr>
        </p:nvSpPr>
        <p:spPr>
          <a:xfrm>
            <a:off x="466403" y="385764"/>
            <a:ext cx="9304614" cy="1220968"/>
          </a:xfrm>
        </p:spPr>
        <p:txBody>
          <a:bodyPr/>
          <a:lstStyle/>
          <a:p>
            <a:r>
              <a:rPr lang="en-US" dirty="0"/>
              <a:t>Discover your Personal Values:</a:t>
            </a:r>
            <a:br>
              <a:rPr lang="en-US" dirty="0"/>
            </a:br>
            <a:r>
              <a:rPr lang="en-US" dirty="0"/>
              <a:t>Sorting Exercise: Page 10</a:t>
            </a:r>
            <a:br>
              <a:rPr lang="en-US" dirty="0"/>
            </a:br>
            <a:endParaRPr lang="en-US" dirty="0"/>
          </a:p>
        </p:txBody>
      </p:sp>
    </p:spTree>
    <p:extLst>
      <p:ext uri="{BB962C8B-B14F-4D97-AF65-F5344CB8AC3E}">
        <p14:creationId xmlns:p14="http://schemas.microsoft.com/office/powerpoint/2010/main" val="14531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6D6BBE-25CA-444B-AA2C-3176E7BD6101}"/>
              </a:ext>
            </a:extLst>
          </p:cNvPr>
          <p:cNvSpPr/>
          <p:nvPr/>
        </p:nvSpPr>
        <p:spPr>
          <a:xfrm>
            <a:off x="0" y="1606731"/>
            <a:ext cx="12192000" cy="3922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2" descr="Dan Lavender, Laureate 2019, Junior Achievement, Collier County - YouTube">
            <a:extLst>
              <a:ext uri="{FF2B5EF4-FFF2-40B4-BE49-F238E27FC236}">
                <a16:creationId xmlns:a16="http://schemas.microsoft.com/office/drawing/2014/main" id="{12786734-E8E7-D44E-9075-4715ABA7BAD9}"/>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7783" r="14448" b="-1"/>
          <a:stretch/>
        </p:blipFill>
        <p:spPr bwMode="auto">
          <a:xfrm>
            <a:off x="8135958" y="1606731"/>
            <a:ext cx="4056042" cy="393188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1A69A39E-1BF2-6E47-B865-7BE6D2E9A35A}"/>
              </a:ext>
            </a:extLst>
          </p:cNvPr>
          <p:cNvSpPr txBox="1">
            <a:spLocks/>
          </p:cNvSpPr>
          <p:nvPr/>
        </p:nvSpPr>
        <p:spPr>
          <a:xfrm>
            <a:off x="466403" y="1825625"/>
            <a:ext cx="11259194" cy="34256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bg1"/>
              </a:solidFill>
            </a:endParaRPr>
          </a:p>
        </p:txBody>
      </p:sp>
      <p:sp>
        <p:nvSpPr>
          <p:cNvPr id="7" name="Content Placeholder 2">
            <a:extLst>
              <a:ext uri="{FF2B5EF4-FFF2-40B4-BE49-F238E27FC236}">
                <a16:creationId xmlns:a16="http://schemas.microsoft.com/office/drawing/2014/main" id="{E2649909-C79E-EC4B-B58C-5613C8CE28FE}"/>
              </a:ext>
            </a:extLst>
          </p:cNvPr>
          <p:cNvSpPr txBox="1">
            <a:spLocks/>
          </p:cNvSpPr>
          <p:nvPr/>
        </p:nvSpPr>
        <p:spPr>
          <a:xfrm>
            <a:off x="6858762" y="-3979585"/>
            <a:ext cx="6658220" cy="397958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solidFill>
                <a:schemeClr val="bg1"/>
              </a:solidFill>
              <a:latin typeface="+mn-lt"/>
              <a:ea typeface="+mn-ea"/>
              <a:cs typeface="+mn-cs"/>
            </a:endParaRPr>
          </a:p>
        </p:txBody>
      </p:sp>
      <p:sp>
        <p:nvSpPr>
          <p:cNvPr id="16" name="TextBox 15">
            <a:extLst>
              <a:ext uri="{FF2B5EF4-FFF2-40B4-BE49-F238E27FC236}">
                <a16:creationId xmlns:a16="http://schemas.microsoft.com/office/drawing/2014/main" id="{F98C3371-07DF-FD4D-819E-762C07F5BB7B}"/>
              </a:ext>
            </a:extLst>
          </p:cNvPr>
          <p:cNvSpPr txBox="1"/>
          <p:nvPr/>
        </p:nvSpPr>
        <p:spPr>
          <a:xfrm>
            <a:off x="453337" y="3004997"/>
            <a:ext cx="6590401" cy="2585323"/>
          </a:xfrm>
          <a:prstGeom prst="rect">
            <a:avLst/>
          </a:prstGeom>
          <a:noFill/>
        </p:spPr>
        <p:txBody>
          <a:bodyPr wrap="square" rtlCol="0">
            <a:spAutoFit/>
          </a:bodyPr>
          <a:lstStyle/>
          <a:p>
            <a:pPr marL="285750" indent="-285750">
              <a:buBlip>
                <a:blip r:embed="rId4"/>
              </a:buBlip>
            </a:pP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Help you identify your authentic and valuable skills and personal approach to empowering you and your residents.</a:t>
            </a:r>
            <a:b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endPar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Blip>
                <a:blip r:embed="rId4"/>
              </a:buBlip>
            </a:pP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Provide the latest information on how best to serve residents, partners, and their families.</a:t>
            </a:r>
            <a:b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endPar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Blip>
                <a:blip r:embed="rId4"/>
              </a:buBlip>
            </a:pP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Build your skills so you feel confident about providing compassion in action.</a:t>
            </a:r>
          </a:p>
          <a:p>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 name="Title 1">
            <a:extLst>
              <a:ext uri="{FF2B5EF4-FFF2-40B4-BE49-F238E27FC236}">
                <a16:creationId xmlns:a16="http://schemas.microsoft.com/office/drawing/2014/main" id="{742AB6A3-2416-E148-AA2A-2C35E9CB7EA2}"/>
              </a:ext>
            </a:extLst>
          </p:cNvPr>
          <p:cNvSpPr txBox="1">
            <a:spLocks/>
          </p:cNvSpPr>
          <p:nvPr/>
        </p:nvSpPr>
        <p:spPr>
          <a:xfrm>
            <a:off x="324749" y="288336"/>
            <a:ext cx="7308175" cy="124160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kern="120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sz="11500" dirty="0">
                <a:solidFill>
                  <a:schemeClr val="bg1">
                    <a:lumMod val="75000"/>
                  </a:schemeClr>
                </a:solidFill>
                <a:latin typeface="Garamond" panose="02020404030301010803" pitchFamily="18" charset="0"/>
              </a:rPr>
              <a:t>Welcome</a:t>
            </a:r>
            <a:br>
              <a:rPr lang="en-US" sz="8800" dirty="0">
                <a:latin typeface="Avenir Next" panose="020B0503020202020204" pitchFamily="34" charset="0"/>
              </a:rPr>
            </a:br>
            <a:endParaRPr lang="en-US" sz="8800" dirty="0"/>
          </a:p>
        </p:txBody>
      </p:sp>
      <p:sp>
        <p:nvSpPr>
          <p:cNvPr id="20" name="Content Placeholder 2">
            <a:extLst>
              <a:ext uri="{FF2B5EF4-FFF2-40B4-BE49-F238E27FC236}">
                <a16:creationId xmlns:a16="http://schemas.microsoft.com/office/drawing/2014/main" id="{1FF6447E-3DE7-144D-B5CC-280BE278465C}"/>
              </a:ext>
            </a:extLst>
          </p:cNvPr>
          <p:cNvSpPr txBox="1">
            <a:spLocks/>
          </p:cNvSpPr>
          <p:nvPr/>
        </p:nvSpPr>
        <p:spPr>
          <a:xfrm>
            <a:off x="457200" y="1720709"/>
            <a:ext cx="4412975" cy="3015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chemeClr val="bg1"/>
                </a:solidFill>
              </a:rPr>
              <a:t>The Compassion in Action Approach</a:t>
            </a:r>
            <a:br>
              <a:rPr lang="en-US" dirty="0">
                <a:solidFill>
                  <a:schemeClr val="bg1"/>
                </a:solidFill>
              </a:rPr>
            </a:br>
            <a:br>
              <a:rPr lang="en-US" dirty="0">
                <a:solidFill>
                  <a:schemeClr val="bg1"/>
                </a:solidFill>
              </a:rPr>
            </a:br>
            <a:r>
              <a:rPr lang="en-US" sz="3200" b="1" dirty="0">
                <a:solidFill>
                  <a:schemeClr val="bg1"/>
                </a:solidFill>
              </a:rPr>
              <a:t>A Definition</a:t>
            </a:r>
            <a:endParaRPr lang="en-US" dirty="0">
              <a:solidFill>
                <a:schemeClr val="bg1"/>
              </a:solidFill>
            </a:endParaRPr>
          </a:p>
        </p:txBody>
      </p:sp>
      <p:sp>
        <p:nvSpPr>
          <p:cNvPr id="2" name="TextBox 1">
            <a:extLst>
              <a:ext uri="{FF2B5EF4-FFF2-40B4-BE49-F238E27FC236}">
                <a16:creationId xmlns:a16="http://schemas.microsoft.com/office/drawing/2014/main" id="{1D2F7FED-2BAF-4B44-BB9F-FCE76FF6A473}"/>
              </a:ext>
            </a:extLst>
          </p:cNvPr>
          <p:cNvSpPr txBox="1"/>
          <p:nvPr/>
        </p:nvSpPr>
        <p:spPr>
          <a:xfrm>
            <a:off x="8403259" y="4894520"/>
            <a:ext cx="3322338" cy="461665"/>
          </a:xfrm>
          <a:prstGeom prst="rect">
            <a:avLst/>
          </a:prstGeom>
          <a:noFill/>
        </p:spPr>
        <p:txBody>
          <a:bodyPr wrap="square" rtlCol="0">
            <a:spAutoFit/>
          </a:bodyPr>
          <a:lstStyle/>
          <a:p>
            <a:r>
              <a:rPr lang="en-US" sz="1200" dirty="0">
                <a:solidFill>
                  <a:schemeClr val="bg1"/>
                </a:solidFill>
              </a:rPr>
              <a:t>Daniel J. Lavender</a:t>
            </a:r>
            <a:br>
              <a:rPr lang="en-US" sz="1200" dirty="0">
                <a:solidFill>
                  <a:schemeClr val="bg1"/>
                </a:solidFill>
              </a:rPr>
            </a:br>
            <a:r>
              <a:rPr lang="en-US" sz="1200" dirty="0">
                <a:solidFill>
                  <a:schemeClr val="bg1"/>
                </a:solidFill>
              </a:rPr>
              <a:t>President / CEO Moorings Park </a:t>
            </a:r>
            <a:endParaRPr lang="en-US" sz="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48540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7DD975-7D3E-6D4F-90DA-05FC747A69DD}"/>
              </a:ext>
            </a:extLst>
          </p:cNvPr>
          <p:cNvSpPr>
            <a:spLocks noGrp="1"/>
          </p:cNvSpPr>
          <p:nvPr>
            <p:ph idx="1"/>
          </p:nvPr>
        </p:nvSpPr>
        <p:spPr>
          <a:xfrm>
            <a:off x="466403" y="2311400"/>
            <a:ext cx="11259194" cy="3425644"/>
          </a:xfrm>
        </p:spPr>
        <p:txBody>
          <a:bodyPr>
            <a:normAutofit/>
          </a:bodyPr>
          <a:lstStyle/>
          <a:p>
            <a:pPr marL="514350" indent="-514350">
              <a:buFont typeface="+mj-lt"/>
              <a:buAutoNum type="arabicPeriod"/>
            </a:pPr>
            <a:r>
              <a:rPr lang="en-US" dirty="0"/>
              <a:t>Using the cards provided, sort through them</a:t>
            </a:r>
            <a:br>
              <a:rPr lang="en-US" dirty="0"/>
            </a:br>
            <a:r>
              <a:rPr lang="en-US" dirty="0"/>
              <a:t>and choose your top 5 personal values.</a:t>
            </a:r>
          </a:p>
          <a:p>
            <a:pPr marL="514350" indent="-514350">
              <a:buFont typeface="+mj-lt"/>
              <a:buAutoNum type="arabicPeriod"/>
            </a:pPr>
            <a:endParaRPr lang="en-US" dirty="0"/>
          </a:p>
          <a:p>
            <a:pPr marL="514350" indent="-514350">
              <a:buFont typeface="+mj-lt"/>
              <a:buAutoNum type="arabicPeriod"/>
            </a:pPr>
            <a:r>
              <a:rPr lang="en-US" dirty="0"/>
              <a:t>Arrange them into a column, with your “most important” </a:t>
            </a:r>
            <a:br>
              <a:rPr lang="en-US" dirty="0"/>
            </a:br>
            <a:r>
              <a:rPr lang="en-US" dirty="0"/>
              <a:t>value at the top, and less important values at the bottom.</a:t>
            </a:r>
          </a:p>
          <a:p>
            <a:pPr marL="514350" indent="-514350">
              <a:buFont typeface="+mj-lt"/>
              <a:buAutoNum type="arabicPeriod"/>
            </a:pPr>
            <a:endParaRPr lang="en-US" b="1" dirty="0"/>
          </a:p>
        </p:txBody>
      </p:sp>
      <p:sp>
        <p:nvSpPr>
          <p:cNvPr id="5" name="Title 4">
            <a:extLst>
              <a:ext uri="{FF2B5EF4-FFF2-40B4-BE49-F238E27FC236}">
                <a16:creationId xmlns:a16="http://schemas.microsoft.com/office/drawing/2014/main" id="{68A75B6D-51A8-D749-9D57-68B26BBD3B7B}"/>
              </a:ext>
            </a:extLst>
          </p:cNvPr>
          <p:cNvSpPr>
            <a:spLocks noGrp="1"/>
          </p:cNvSpPr>
          <p:nvPr>
            <p:ph type="title"/>
          </p:nvPr>
        </p:nvSpPr>
        <p:spPr/>
        <p:txBody>
          <a:bodyPr/>
          <a:lstStyle/>
          <a:p>
            <a:r>
              <a:rPr lang="en-US" dirty="0"/>
              <a:t>Exercise Instructions  </a:t>
            </a:r>
          </a:p>
        </p:txBody>
      </p:sp>
    </p:spTree>
    <p:extLst>
      <p:ext uri="{BB962C8B-B14F-4D97-AF65-F5344CB8AC3E}">
        <p14:creationId xmlns:p14="http://schemas.microsoft.com/office/powerpoint/2010/main" val="38804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48F274-2C71-4241-B281-82CE545926DA}"/>
              </a:ext>
            </a:extLst>
          </p:cNvPr>
          <p:cNvSpPr>
            <a:spLocks noGrp="1"/>
          </p:cNvSpPr>
          <p:nvPr>
            <p:ph idx="1"/>
          </p:nvPr>
        </p:nvSpPr>
        <p:spPr>
          <a:xfrm>
            <a:off x="466403" y="1902541"/>
            <a:ext cx="11259194" cy="3348727"/>
          </a:xfrm>
        </p:spPr>
        <p:txBody>
          <a:bodyPr>
            <a:normAutofit fontScale="92500" lnSpcReduction="20000"/>
          </a:bodyPr>
          <a:lstStyle/>
          <a:p>
            <a:pPr marL="0" indent="0">
              <a:buNone/>
            </a:pPr>
            <a:r>
              <a:rPr lang="en-US" b="1" dirty="0"/>
              <a:t>Select the 3 values of top importance to you, removing the other 2.</a:t>
            </a:r>
          </a:p>
          <a:p>
            <a:pPr marL="0" indent="0">
              <a:buNone/>
            </a:pPr>
            <a:r>
              <a:rPr lang="en-US" b="1" dirty="0"/>
              <a:t>Arrange these into a column, with your most important value on top.</a:t>
            </a:r>
          </a:p>
          <a:p>
            <a:pPr marL="0" indent="0">
              <a:buNone/>
            </a:pPr>
            <a:endParaRPr lang="en-US" dirty="0"/>
          </a:p>
          <a:p>
            <a:pPr marL="0" indent="0">
              <a:buNone/>
            </a:pPr>
            <a:endParaRPr lang="en-US" dirty="0"/>
          </a:p>
          <a:p>
            <a:pPr marL="0" indent="0">
              <a:buNone/>
            </a:pPr>
            <a:r>
              <a:rPr lang="en-US" b="1" dirty="0"/>
              <a:t>TABLE DISCUSSION</a:t>
            </a:r>
          </a:p>
          <a:p>
            <a:pPr marL="407988" indent="-407988">
              <a:buSzPct val="125000"/>
              <a:buBlip>
                <a:blip r:embed="rId3"/>
              </a:buBlip>
            </a:pPr>
            <a:r>
              <a:rPr lang="en-US" dirty="0"/>
              <a:t>Share your top 3 personal values.</a:t>
            </a:r>
          </a:p>
          <a:p>
            <a:pPr marL="407988" indent="-407988">
              <a:buSzPct val="125000"/>
              <a:buBlip>
                <a:blip r:embed="rId3"/>
              </a:buBlip>
            </a:pPr>
            <a:r>
              <a:rPr lang="en-US" dirty="0"/>
              <a:t>Walk around your table to look at each partner’s 3 top personal values.</a:t>
            </a:r>
          </a:p>
          <a:p>
            <a:pPr marL="407988" indent="-407988">
              <a:buSzPct val="125000"/>
              <a:buBlip>
                <a:blip r:embed="rId3"/>
              </a:buBlip>
            </a:pPr>
            <a:r>
              <a:rPr lang="en-US" dirty="0"/>
              <a:t>What do you notice about the variety of values?</a:t>
            </a:r>
          </a:p>
          <a:p>
            <a:endParaRPr lang="en-US" dirty="0"/>
          </a:p>
        </p:txBody>
      </p:sp>
      <p:sp>
        <p:nvSpPr>
          <p:cNvPr id="5" name="Title 4">
            <a:extLst>
              <a:ext uri="{FF2B5EF4-FFF2-40B4-BE49-F238E27FC236}">
                <a16:creationId xmlns:a16="http://schemas.microsoft.com/office/drawing/2014/main" id="{E73E4683-5645-DE4F-B6FE-DA29F7AA9633}"/>
              </a:ext>
            </a:extLst>
          </p:cNvPr>
          <p:cNvSpPr>
            <a:spLocks noGrp="1"/>
          </p:cNvSpPr>
          <p:nvPr>
            <p:ph type="title"/>
          </p:nvPr>
        </p:nvSpPr>
        <p:spPr/>
        <p:txBody>
          <a:bodyPr/>
          <a:lstStyle/>
          <a:p>
            <a:r>
              <a:rPr lang="en-US" dirty="0"/>
              <a:t>Then…</a:t>
            </a:r>
          </a:p>
        </p:txBody>
      </p:sp>
    </p:spTree>
    <p:extLst>
      <p:ext uri="{BB962C8B-B14F-4D97-AF65-F5344CB8AC3E}">
        <p14:creationId xmlns:p14="http://schemas.microsoft.com/office/powerpoint/2010/main" val="200367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CE1758-1FB4-F945-85EC-FA41680F1DC8}"/>
              </a:ext>
            </a:extLst>
          </p:cNvPr>
          <p:cNvSpPr>
            <a:spLocks noGrp="1"/>
          </p:cNvSpPr>
          <p:nvPr>
            <p:ph idx="1"/>
          </p:nvPr>
        </p:nvSpPr>
        <p:spPr>
          <a:xfrm>
            <a:off x="466403" y="2054225"/>
            <a:ext cx="10263510" cy="3425644"/>
          </a:xfrm>
        </p:spPr>
        <p:txBody>
          <a:bodyPr/>
          <a:lstStyle/>
          <a:p>
            <a:pPr marL="0" indent="0">
              <a:buNone/>
            </a:pPr>
            <a:r>
              <a:rPr lang="en-US" dirty="0"/>
              <a:t>How do your top 3 personal values match</a:t>
            </a:r>
            <a:br>
              <a:rPr lang="en-US" dirty="0"/>
            </a:br>
            <a:r>
              <a:rPr lang="en-US" dirty="0"/>
              <a:t>the Moorings Park Values?</a:t>
            </a:r>
          </a:p>
          <a:p>
            <a:pPr marL="0" indent="0">
              <a:buNone/>
            </a:pPr>
            <a:br>
              <a:rPr lang="en-US" dirty="0"/>
            </a:br>
            <a:r>
              <a:rPr lang="en-US" b="1" dirty="0"/>
              <a:t>Your top 3 personal values </a:t>
            </a:r>
            <a:r>
              <a:rPr lang="en-US" dirty="0"/>
              <a:t>are your </a:t>
            </a:r>
            <a:r>
              <a:rPr lang="en-US" b="1" dirty="0"/>
              <a:t>Super Strengths</a:t>
            </a:r>
            <a:r>
              <a:rPr lang="en-US" dirty="0"/>
              <a:t>: </a:t>
            </a:r>
            <a:br>
              <a:rPr lang="en-US" dirty="0"/>
            </a:br>
            <a:r>
              <a:rPr lang="en-US" dirty="0"/>
              <a:t>a unique set of skills and abilities that you practice effortlessly and skillfully that bring you and those you impact joy, satisfaction, and happiness.</a:t>
            </a:r>
          </a:p>
          <a:p>
            <a:endParaRPr lang="en-US" dirty="0"/>
          </a:p>
        </p:txBody>
      </p:sp>
      <p:sp>
        <p:nvSpPr>
          <p:cNvPr id="5" name="Title 4">
            <a:extLst>
              <a:ext uri="{FF2B5EF4-FFF2-40B4-BE49-F238E27FC236}">
                <a16:creationId xmlns:a16="http://schemas.microsoft.com/office/drawing/2014/main" id="{E4454F85-2632-1544-808E-91317ED0DC6F}"/>
              </a:ext>
            </a:extLst>
          </p:cNvPr>
          <p:cNvSpPr>
            <a:spLocks noGrp="1"/>
          </p:cNvSpPr>
          <p:nvPr>
            <p:ph type="title"/>
          </p:nvPr>
        </p:nvSpPr>
        <p:spPr/>
        <p:txBody>
          <a:bodyPr/>
          <a:lstStyle/>
          <a:p>
            <a:r>
              <a:rPr lang="en-US" dirty="0"/>
              <a:t>Match your Values to a Moorings Park Value</a:t>
            </a:r>
          </a:p>
        </p:txBody>
      </p:sp>
    </p:spTree>
    <p:extLst>
      <p:ext uri="{BB962C8B-B14F-4D97-AF65-F5344CB8AC3E}">
        <p14:creationId xmlns:p14="http://schemas.microsoft.com/office/powerpoint/2010/main" val="211738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DADFD-A70B-244E-A5A2-305F270ECAA9}"/>
              </a:ext>
            </a:extLst>
          </p:cNvPr>
          <p:cNvSpPr>
            <a:spLocks noGrp="1"/>
          </p:cNvSpPr>
          <p:nvPr>
            <p:ph type="title"/>
          </p:nvPr>
        </p:nvSpPr>
        <p:spPr>
          <a:xfrm>
            <a:off x="466403" y="457200"/>
            <a:ext cx="10290266" cy="1149531"/>
          </a:xfrm>
        </p:spPr>
        <p:txBody>
          <a:bodyPr>
            <a:normAutofit fontScale="90000"/>
          </a:bodyPr>
          <a:lstStyle/>
          <a:p>
            <a:r>
              <a:rPr lang="en-US" dirty="0"/>
              <a:t> </a:t>
            </a:r>
            <a:br>
              <a:rPr lang="en-US" dirty="0"/>
            </a:br>
            <a:r>
              <a:rPr lang="en-US" dirty="0"/>
              <a:t>Match Your Personal Values to a Moorings Park Value</a:t>
            </a:r>
            <a:br>
              <a:rPr lang="en-US" dirty="0"/>
            </a:br>
            <a:br>
              <a:rPr lang="en-US" dirty="0"/>
            </a:br>
            <a:endParaRPr lang="en-US" dirty="0"/>
          </a:p>
        </p:txBody>
      </p:sp>
      <p:sp>
        <p:nvSpPr>
          <p:cNvPr id="7" name="Rectangle 6">
            <a:extLst>
              <a:ext uri="{FF2B5EF4-FFF2-40B4-BE49-F238E27FC236}">
                <a16:creationId xmlns:a16="http://schemas.microsoft.com/office/drawing/2014/main" id="{6140AA56-45C4-AF45-AD64-A256625AD36A}"/>
              </a:ext>
            </a:extLst>
          </p:cNvPr>
          <p:cNvSpPr/>
          <p:nvPr/>
        </p:nvSpPr>
        <p:spPr>
          <a:xfrm>
            <a:off x="5386388" y="3775130"/>
            <a:ext cx="6805612" cy="1751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hevron 7">
            <a:extLst>
              <a:ext uri="{FF2B5EF4-FFF2-40B4-BE49-F238E27FC236}">
                <a16:creationId xmlns:a16="http://schemas.microsoft.com/office/drawing/2014/main" id="{310C9A2E-A603-8745-9575-F011B46CB0EE}"/>
              </a:ext>
            </a:extLst>
          </p:cNvPr>
          <p:cNvSpPr/>
          <p:nvPr/>
        </p:nvSpPr>
        <p:spPr>
          <a:xfrm>
            <a:off x="4935727" y="4362085"/>
            <a:ext cx="676817" cy="676817"/>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6" name="Picture 5" descr="A picture containing text&#10;&#10;Description automatically generated">
            <a:extLst>
              <a:ext uri="{FF2B5EF4-FFF2-40B4-BE49-F238E27FC236}">
                <a16:creationId xmlns:a16="http://schemas.microsoft.com/office/drawing/2014/main" id="{9D07CDD6-156E-6943-B2DB-592C1B49FBAB}"/>
              </a:ext>
            </a:extLst>
          </p:cNvPr>
          <p:cNvPicPr>
            <a:picLocks noChangeAspect="1"/>
          </p:cNvPicPr>
          <p:nvPr/>
        </p:nvPicPr>
        <p:blipFill>
          <a:blip r:embed="rId3"/>
          <a:stretch>
            <a:fillRect/>
          </a:stretch>
        </p:blipFill>
        <p:spPr>
          <a:xfrm>
            <a:off x="5612545" y="3917032"/>
            <a:ext cx="6579456" cy="1291935"/>
          </a:xfrm>
          <a:prstGeom prst="rect">
            <a:avLst/>
          </a:prstGeom>
        </p:spPr>
      </p:pic>
      <p:grpSp>
        <p:nvGrpSpPr>
          <p:cNvPr id="19" name="Group 18">
            <a:extLst>
              <a:ext uri="{FF2B5EF4-FFF2-40B4-BE49-F238E27FC236}">
                <a16:creationId xmlns:a16="http://schemas.microsoft.com/office/drawing/2014/main" id="{E0BC3E39-FCEE-C84D-91B7-902251E89279}"/>
              </a:ext>
            </a:extLst>
          </p:cNvPr>
          <p:cNvGrpSpPr/>
          <p:nvPr/>
        </p:nvGrpSpPr>
        <p:grpSpPr>
          <a:xfrm>
            <a:off x="567689" y="1909016"/>
            <a:ext cx="9626010" cy="2171528"/>
            <a:chOff x="3096577" y="2616275"/>
            <a:chExt cx="6966395" cy="1571550"/>
          </a:xfrm>
        </p:grpSpPr>
        <p:sp>
          <p:nvSpPr>
            <p:cNvPr id="11" name="Text Box 40">
              <a:extLst>
                <a:ext uri="{FF2B5EF4-FFF2-40B4-BE49-F238E27FC236}">
                  <a16:creationId xmlns:a16="http://schemas.microsoft.com/office/drawing/2014/main" id="{42364DB9-6712-E244-A5D2-96199E702786}"/>
                </a:ext>
              </a:extLst>
            </p:cNvPr>
            <p:cNvSpPr txBox="1"/>
            <p:nvPr/>
          </p:nvSpPr>
          <p:spPr>
            <a:xfrm>
              <a:off x="5125402" y="2780030"/>
              <a:ext cx="2423796" cy="13754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dirty="0">
                  <a:solidFill>
                    <a:srgbClr val="FFFFFF"/>
                  </a:solidFill>
                  <a:effectLst/>
                  <a:latin typeface="Helvetica Neue" panose="02000503000000020004" pitchFamily="2" charset="0"/>
                  <a:ea typeface="Times New Roman" panose="02020603050405020304" pitchFamily="18" charset="0"/>
                </a:rPr>
                <a:t>Respect for each person </a:t>
              </a:r>
              <a:br>
                <a:rPr lang="en-US" sz="1600" dirty="0">
                  <a:solidFill>
                    <a:srgbClr val="FFFFFF"/>
                  </a:solidFill>
                  <a:effectLst/>
                  <a:latin typeface="Helvetica Neue" panose="02000503000000020004" pitchFamily="2" charset="0"/>
                  <a:ea typeface="Times New Roman" panose="02020603050405020304" pitchFamily="18" charset="0"/>
                </a:rPr>
              </a:br>
              <a:r>
                <a:rPr lang="en-US" sz="1600" dirty="0">
                  <a:solidFill>
                    <a:srgbClr val="FFFFFF"/>
                  </a:solidFill>
                  <a:effectLst/>
                  <a:latin typeface="Helvetica Neue" panose="02000503000000020004" pitchFamily="2" charset="0"/>
                  <a:ea typeface="Times New Roman" panose="02020603050405020304" pitchFamily="18" charset="0"/>
                </a:rPr>
                <a:t>Ethical behavior</a:t>
              </a:r>
              <a:br>
                <a:rPr lang="en-US" sz="1600" dirty="0">
                  <a:solidFill>
                    <a:srgbClr val="FFFFFF"/>
                  </a:solidFill>
                  <a:effectLst/>
                  <a:latin typeface="Helvetica Neue" panose="02000503000000020004" pitchFamily="2" charset="0"/>
                  <a:ea typeface="Times New Roman" panose="02020603050405020304" pitchFamily="18" charset="0"/>
                </a:rPr>
              </a:br>
              <a:r>
                <a:rPr lang="en-US" sz="1600" dirty="0">
                  <a:solidFill>
                    <a:srgbClr val="FFFFFF"/>
                  </a:solidFill>
                  <a:effectLst/>
                  <a:latin typeface="Helvetica Neue" panose="02000503000000020004" pitchFamily="2" charset="0"/>
                  <a:ea typeface="Times New Roman" panose="02020603050405020304" pitchFamily="18" charset="0"/>
                </a:rPr>
                <a:t>Integrity, accountability, excellence</a:t>
              </a:r>
              <a:br>
                <a:rPr lang="en-US" sz="1600" dirty="0">
                  <a:solidFill>
                    <a:srgbClr val="FFFFFF"/>
                  </a:solidFill>
                  <a:effectLst/>
                  <a:latin typeface="Helvetica Neue" panose="02000503000000020004" pitchFamily="2" charset="0"/>
                  <a:ea typeface="Times New Roman" panose="02020603050405020304" pitchFamily="18" charset="0"/>
                </a:rPr>
              </a:br>
              <a:r>
                <a:rPr lang="en-US" sz="1600" dirty="0">
                  <a:solidFill>
                    <a:srgbClr val="FFFFFF"/>
                  </a:solidFill>
                  <a:effectLst/>
                  <a:latin typeface="Helvetica Neue" panose="02000503000000020004" pitchFamily="2" charset="0"/>
                  <a:ea typeface="Times New Roman" panose="02020603050405020304" pitchFamily="18" charset="0"/>
                </a:rPr>
                <a:t>Diversity as strength </a:t>
              </a:r>
              <a:br>
                <a:rPr lang="en-US" sz="1600" dirty="0">
                  <a:solidFill>
                    <a:srgbClr val="FFFFFF"/>
                  </a:solidFill>
                  <a:effectLst/>
                  <a:latin typeface="Helvetica Neue" panose="02000503000000020004" pitchFamily="2" charset="0"/>
                  <a:ea typeface="Times New Roman" panose="02020603050405020304" pitchFamily="18" charset="0"/>
                </a:rPr>
              </a:br>
              <a:r>
                <a:rPr lang="en-US" sz="1600" dirty="0">
                  <a:solidFill>
                    <a:srgbClr val="FFFFFF"/>
                  </a:solidFill>
                  <a:effectLst/>
                  <a:latin typeface="Helvetica Neue" panose="02000503000000020004" pitchFamily="2" charset="0"/>
                  <a:ea typeface="Times New Roman" panose="02020603050405020304" pitchFamily="18" charset="0"/>
                </a:rPr>
                <a:t>Commitment to non-profit model</a:t>
              </a:r>
              <a:br>
                <a:rPr lang="en-US" sz="1600" dirty="0">
                  <a:solidFill>
                    <a:srgbClr val="FFFFFF"/>
                  </a:solidFill>
                  <a:effectLst/>
                  <a:latin typeface="Helvetica Neue" panose="02000503000000020004" pitchFamily="2" charset="0"/>
                  <a:ea typeface="Times New Roman" panose="02020603050405020304" pitchFamily="18" charset="0"/>
                </a:rPr>
              </a:br>
              <a:r>
                <a:rPr lang="en-US" sz="1600" dirty="0">
                  <a:solidFill>
                    <a:srgbClr val="FFFFFF"/>
                  </a:solidFill>
                  <a:effectLst/>
                  <a:latin typeface="Helvetica Neue" panose="02000503000000020004" pitchFamily="2" charset="0"/>
                  <a:ea typeface="Times New Roman" panose="02020603050405020304" pitchFamily="18" charset="0"/>
                </a:rPr>
                <a:t>Open to Innovation</a:t>
              </a:r>
              <a:endParaRPr lang="en-US" sz="1600" dirty="0">
                <a:effectLst/>
                <a:latin typeface="Times New Roman" panose="02020603050405020304" pitchFamily="18" charset="0"/>
                <a:ea typeface="Times New Roman" panose="02020603050405020304" pitchFamily="18" charset="0"/>
              </a:endParaRPr>
            </a:p>
          </p:txBody>
        </p:sp>
        <p:sp>
          <p:nvSpPr>
            <p:cNvPr id="12" name="Text Box 41">
              <a:extLst>
                <a:ext uri="{FF2B5EF4-FFF2-40B4-BE49-F238E27FC236}">
                  <a16:creationId xmlns:a16="http://schemas.microsoft.com/office/drawing/2014/main" id="{9BF5588E-D5A6-6943-BAD7-F15A9F71F3CE}"/>
                </a:ext>
              </a:extLst>
            </p:cNvPr>
            <p:cNvSpPr txBox="1"/>
            <p:nvPr/>
          </p:nvSpPr>
          <p:spPr>
            <a:xfrm>
              <a:off x="8227187" y="3068320"/>
              <a:ext cx="1835785" cy="111950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dirty="0">
                  <a:solidFill>
                    <a:srgbClr val="FFFFFF"/>
                  </a:solidFill>
                  <a:effectLst/>
                  <a:latin typeface="Helvetica Neue" panose="02000503000000020004" pitchFamily="2" charset="0"/>
                  <a:ea typeface="Times New Roman" panose="02020603050405020304" pitchFamily="18" charset="0"/>
                </a:rPr>
                <a:t>Your Compassion in Action Super Strengths</a:t>
              </a:r>
              <a:endParaRPr lang="en-US" sz="1600" dirty="0">
                <a:effectLst/>
                <a:latin typeface="Times New Roman" panose="02020603050405020304" pitchFamily="18" charset="0"/>
                <a:ea typeface="Times New Roman" panose="02020603050405020304" pitchFamily="18" charset="0"/>
              </a:endParaRPr>
            </a:p>
            <a:p>
              <a:pPr marL="0" marR="0">
                <a:lnSpc>
                  <a:spcPts val="900"/>
                </a:lnSpc>
                <a:spcBef>
                  <a:spcPts val="0"/>
                </a:spcBef>
                <a:spcAft>
                  <a:spcPts val="0"/>
                </a:spcAft>
              </a:pPr>
              <a:r>
                <a:rPr lang="en-US" sz="1600" dirty="0">
                  <a:solidFill>
                    <a:srgbClr val="FFFFFF"/>
                  </a:solidFill>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p:txBody>
        </p:sp>
        <p:sp>
          <p:nvSpPr>
            <p:cNvPr id="13" name="Text Box 44">
              <a:extLst>
                <a:ext uri="{FF2B5EF4-FFF2-40B4-BE49-F238E27FC236}">
                  <a16:creationId xmlns:a16="http://schemas.microsoft.com/office/drawing/2014/main" id="{C80D2FC1-F900-394D-9AE0-369AB8B8F68D}"/>
                </a:ext>
              </a:extLst>
            </p:cNvPr>
            <p:cNvSpPr txBox="1"/>
            <p:nvPr/>
          </p:nvSpPr>
          <p:spPr>
            <a:xfrm>
              <a:off x="3096577" y="3068320"/>
              <a:ext cx="1835785" cy="36703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ts val="1400"/>
                </a:lnSpc>
                <a:spcBef>
                  <a:spcPts val="0"/>
                </a:spcBef>
                <a:spcAft>
                  <a:spcPts val="0"/>
                </a:spcAft>
              </a:pPr>
              <a:r>
                <a:rPr lang="en-US" sz="1600" b="1" dirty="0">
                  <a:solidFill>
                    <a:srgbClr val="FFFFFF"/>
                  </a:solidFill>
                  <a:effectLst/>
                  <a:latin typeface="Helvetica Neue" panose="02000503000000020004" pitchFamily="2" charset="0"/>
                  <a:ea typeface="Times New Roman" panose="02020603050405020304" pitchFamily="18" charset="0"/>
                </a:rPr>
                <a:t>My Personal Values</a:t>
              </a:r>
              <a:endParaRPr lang="en-US" sz="1600" dirty="0">
                <a:effectLst/>
                <a:latin typeface="Times New Roman" panose="02020603050405020304" pitchFamily="18" charset="0"/>
                <a:ea typeface="Times New Roman" panose="02020603050405020304" pitchFamily="18" charset="0"/>
              </a:endParaRPr>
            </a:p>
          </p:txBody>
        </p:sp>
        <p:sp>
          <p:nvSpPr>
            <p:cNvPr id="14" name="Text Box 50">
              <a:extLst>
                <a:ext uri="{FF2B5EF4-FFF2-40B4-BE49-F238E27FC236}">
                  <a16:creationId xmlns:a16="http://schemas.microsoft.com/office/drawing/2014/main" id="{F38EBAEA-CF29-2046-825E-0D6A089809C6}"/>
                </a:ext>
              </a:extLst>
            </p:cNvPr>
            <p:cNvSpPr txBox="1"/>
            <p:nvPr/>
          </p:nvSpPr>
          <p:spPr>
            <a:xfrm>
              <a:off x="5122227" y="2616275"/>
              <a:ext cx="1835785" cy="36703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ts val="1400"/>
                </a:lnSpc>
                <a:spcBef>
                  <a:spcPts val="0"/>
                </a:spcBef>
                <a:spcAft>
                  <a:spcPts val="0"/>
                </a:spcAft>
              </a:pPr>
              <a:r>
                <a:rPr lang="en-US" sz="1600" b="1" dirty="0">
                  <a:solidFill>
                    <a:srgbClr val="FFFFFF"/>
                  </a:solidFill>
                  <a:effectLst/>
                  <a:latin typeface="Helvetica Neue" panose="02000503000000020004" pitchFamily="2" charset="0"/>
                  <a:ea typeface="Times New Roman" panose="02020603050405020304" pitchFamily="18" charset="0"/>
                </a:rPr>
                <a:t>Moorings Park Values</a:t>
              </a:r>
              <a:endParaRPr lang="en-US" sz="1600" dirty="0">
                <a:effectLst/>
                <a:latin typeface="Times New Roman" panose="02020603050405020304" pitchFamily="18" charset="0"/>
                <a:ea typeface="Times New Roman" panose="02020603050405020304" pitchFamily="18" charset="0"/>
              </a:endParaRPr>
            </a:p>
          </p:txBody>
        </p:sp>
        <p:sp>
          <p:nvSpPr>
            <p:cNvPr id="15" name="Text Box 51">
              <a:extLst>
                <a:ext uri="{FF2B5EF4-FFF2-40B4-BE49-F238E27FC236}">
                  <a16:creationId xmlns:a16="http://schemas.microsoft.com/office/drawing/2014/main" id="{62FAFBB8-DF13-FE4F-BC1C-3C908EE09005}"/>
                </a:ext>
              </a:extLst>
            </p:cNvPr>
            <p:cNvSpPr txBox="1"/>
            <p:nvPr/>
          </p:nvSpPr>
          <p:spPr>
            <a:xfrm>
              <a:off x="8217027" y="2895234"/>
              <a:ext cx="1835785" cy="36703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ts val="1400"/>
                </a:lnSpc>
                <a:spcBef>
                  <a:spcPts val="0"/>
                </a:spcBef>
                <a:spcAft>
                  <a:spcPts val="0"/>
                </a:spcAft>
              </a:pPr>
              <a:r>
                <a:rPr lang="en-US" sz="1600" b="1" dirty="0">
                  <a:solidFill>
                    <a:srgbClr val="FFFFFF"/>
                  </a:solidFill>
                  <a:effectLst/>
                  <a:latin typeface="Helvetica Neue" panose="02000503000000020004" pitchFamily="2" charset="0"/>
                  <a:ea typeface="Times New Roman" panose="02020603050405020304" pitchFamily="18" charset="0"/>
                </a:rPr>
                <a:t>Shared Values =</a:t>
              </a:r>
              <a:br>
                <a:rPr lang="en-US" sz="1600" b="1" dirty="0">
                  <a:solidFill>
                    <a:srgbClr val="FFFFFF"/>
                  </a:solidFill>
                  <a:effectLst/>
                  <a:latin typeface="Helvetica Neue" panose="02000503000000020004" pitchFamily="2" charset="0"/>
                  <a:ea typeface="Times New Roman" panose="02020603050405020304" pitchFamily="18" charset="0"/>
                </a:rPr>
              </a:br>
              <a:endParaRPr lang="en-US" sz="1600" dirty="0">
                <a:effectLst/>
                <a:latin typeface="Times New Roman" panose="02020603050405020304" pitchFamily="18" charset="0"/>
                <a:ea typeface="Times New Roman" panose="02020603050405020304" pitchFamily="18" charset="0"/>
              </a:endParaRPr>
            </a:p>
          </p:txBody>
        </p:sp>
        <p:sp>
          <p:nvSpPr>
            <p:cNvPr id="16" name="Text Box 53">
              <a:extLst>
                <a:ext uri="{FF2B5EF4-FFF2-40B4-BE49-F238E27FC236}">
                  <a16:creationId xmlns:a16="http://schemas.microsoft.com/office/drawing/2014/main" id="{ED719DBE-95BB-EC49-A509-6D2641446789}"/>
                </a:ext>
              </a:extLst>
            </p:cNvPr>
            <p:cNvSpPr txBox="1"/>
            <p:nvPr/>
          </p:nvSpPr>
          <p:spPr>
            <a:xfrm>
              <a:off x="4670742" y="3048635"/>
              <a:ext cx="476250" cy="36703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ts val="2400"/>
                </a:lnSpc>
                <a:spcBef>
                  <a:spcPts val="0"/>
                </a:spcBef>
                <a:spcAft>
                  <a:spcPts val="0"/>
                </a:spcAft>
              </a:pPr>
              <a:r>
                <a:rPr lang="en-US" sz="3600" b="1" dirty="0">
                  <a:solidFill>
                    <a:srgbClr val="B02DB1"/>
                  </a:solidFill>
                  <a:effectLst/>
                  <a:latin typeface="Helvetica Neue" panose="02000503000000020004" pitchFamily="2"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p:txBody>
        </p:sp>
        <p:sp>
          <p:nvSpPr>
            <p:cNvPr id="17" name="Text Box 54">
              <a:extLst>
                <a:ext uri="{FF2B5EF4-FFF2-40B4-BE49-F238E27FC236}">
                  <a16:creationId xmlns:a16="http://schemas.microsoft.com/office/drawing/2014/main" id="{AAE0E4F5-6656-2E4E-ACCC-96A0827657C6}"/>
                </a:ext>
              </a:extLst>
            </p:cNvPr>
            <p:cNvSpPr txBox="1"/>
            <p:nvPr/>
          </p:nvSpPr>
          <p:spPr>
            <a:xfrm>
              <a:off x="7742682" y="3098165"/>
              <a:ext cx="476250" cy="36703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ts val="2000"/>
                </a:lnSpc>
                <a:spcBef>
                  <a:spcPts val="0"/>
                </a:spcBef>
                <a:spcAft>
                  <a:spcPts val="0"/>
                </a:spcAft>
              </a:pPr>
              <a:r>
                <a:rPr lang="en-US" sz="3600" b="1" dirty="0">
                  <a:solidFill>
                    <a:srgbClr val="B02DB1"/>
                  </a:solidFill>
                  <a:effectLst/>
                  <a:latin typeface="Helvetica Neue" panose="02000503000000020004" pitchFamily="2"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225672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021BA2-716B-E147-B100-D03065722B91}"/>
              </a:ext>
            </a:extLst>
          </p:cNvPr>
          <p:cNvSpPr>
            <a:spLocks noGrp="1"/>
          </p:cNvSpPr>
          <p:nvPr>
            <p:ph idx="1"/>
          </p:nvPr>
        </p:nvSpPr>
        <p:spPr>
          <a:xfrm>
            <a:off x="466403" y="1982788"/>
            <a:ext cx="11259194" cy="3425644"/>
          </a:xfrm>
        </p:spPr>
        <p:txBody>
          <a:bodyPr/>
          <a:lstStyle/>
          <a:p>
            <a:pPr marL="520700" indent="-520700">
              <a:buSzPct val="125000"/>
              <a:buBlip>
                <a:blip r:embed="rId3"/>
              </a:buBlip>
            </a:pPr>
            <a:r>
              <a:rPr lang="en-US" dirty="0"/>
              <a:t>What new discovery have you made about yourself?</a:t>
            </a:r>
            <a:br>
              <a:rPr lang="en-US" dirty="0"/>
            </a:br>
            <a:endParaRPr lang="en-US" dirty="0"/>
          </a:p>
          <a:p>
            <a:pPr marL="520700" indent="-520700">
              <a:buSzPct val="125000"/>
              <a:buBlip>
                <a:blip r:embed="rId3"/>
              </a:buBlip>
            </a:pPr>
            <a:r>
              <a:rPr lang="en-US" dirty="0"/>
              <a:t>What are your super strengths – </a:t>
            </a:r>
            <a:br>
              <a:rPr lang="en-US" dirty="0"/>
            </a:br>
            <a:r>
              <a:rPr lang="en-US" dirty="0"/>
              <a:t>and how can you use them more here?</a:t>
            </a:r>
            <a:br>
              <a:rPr lang="en-US" dirty="0"/>
            </a:br>
            <a:endParaRPr lang="en-US" dirty="0"/>
          </a:p>
          <a:p>
            <a:pPr marL="520700" indent="-520700">
              <a:buSzPct val="125000"/>
              <a:buBlip>
                <a:blip r:embed="rId3"/>
              </a:buBlip>
            </a:pPr>
            <a:r>
              <a:rPr lang="en-US" dirty="0"/>
              <a:t>What Moorings Park values fell outside your 3 top personal values, and What can you do to ensure that you practice them?</a:t>
            </a:r>
          </a:p>
          <a:p>
            <a:pPr>
              <a:buSzPct val="125000"/>
              <a:buBlip>
                <a:blip r:embed="rId3"/>
              </a:buBlip>
            </a:pPr>
            <a:endParaRPr lang="en-US" dirty="0"/>
          </a:p>
        </p:txBody>
      </p:sp>
      <p:sp>
        <p:nvSpPr>
          <p:cNvPr id="5" name="Title 4">
            <a:extLst>
              <a:ext uri="{FF2B5EF4-FFF2-40B4-BE49-F238E27FC236}">
                <a16:creationId xmlns:a16="http://schemas.microsoft.com/office/drawing/2014/main" id="{797D06E0-D4F5-9E43-8243-55B293579D06}"/>
              </a:ext>
            </a:extLst>
          </p:cNvPr>
          <p:cNvSpPr>
            <a:spLocks noGrp="1"/>
          </p:cNvSpPr>
          <p:nvPr>
            <p:ph type="title"/>
          </p:nvPr>
        </p:nvSpPr>
        <p:spPr/>
        <p:txBody>
          <a:bodyPr/>
          <a:lstStyle/>
          <a:p>
            <a:r>
              <a:rPr lang="en-US" b="1" cap="all" spc="100" dirty="0">
                <a:latin typeface="Helvetica" pitchFamily="2" charset="0"/>
              </a:rPr>
              <a:t>Table Discussion</a:t>
            </a:r>
            <a:endParaRPr lang="en-US" dirty="0"/>
          </a:p>
        </p:txBody>
      </p:sp>
    </p:spTree>
    <p:extLst>
      <p:ext uri="{BB962C8B-B14F-4D97-AF65-F5344CB8AC3E}">
        <p14:creationId xmlns:p14="http://schemas.microsoft.com/office/powerpoint/2010/main" val="382290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erson writing on white paper">
            <a:extLst>
              <a:ext uri="{FF2B5EF4-FFF2-40B4-BE49-F238E27FC236}">
                <a16:creationId xmlns:a16="http://schemas.microsoft.com/office/drawing/2014/main" id="{E0837986-D987-DB41-831C-BB6188B2D0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435" b="27679"/>
          <a:stretch/>
        </p:blipFill>
        <p:spPr bwMode="auto">
          <a:xfrm>
            <a:off x="0" y="1606731"/>
            <a:ext cx="12192000" cy="38939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5FA265-31A5-5440-A49D-7F2ACD9056D6}"/>
              </a:ext>
            </a:extLst>
          </p:cNvPr>
          <p:cNvSpPr/>
          <p:nvPr/>
        </p:nvSpPr>
        <p:spPr>
          <a:xfrm>
            <a:off x="0" y="1606731"/>
            <a:ext cx="12192000" cy="3922183"/>
          </a:xfrm>
          <a:prstGeom prst="rect">
            <a:avLst/>
          </a:prstGeom>
          <a:solidFill>
            <a:schemeClr val="accent1">
              <a:alpha val="69781"/>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C6FE3ED-C76E-8748-9009-AC2BC7A3F8E3}"/>
              </a:ext>
            </a:extLst>
          </p:cNvPr>
          <p:cNvSpPr>
            <a:spLocks noGrp="1"/>
          </p:cNvSpPr>
          <p:nvPr>
            <p:ph idx="1"/>
          </p:nvPr>
        </p:nvSpPr>
        <p:spPr>
          <a:xfrm>
            <a:off x="466403" y="2428875"/>
            <a:ext cx="11259194" cy="2822394"/>
          </a:xfrm>
        </p:spPr>
        <p:txBody>
          <a:bodyPr/>
          <a:lstStyle/>
          <a:p>
            <a:pPr marL="0" indent="0">
              <a:buNone/>
            </a:pPr>
            <a:r>
              <a:rPr lang="en-US" b="1" dirty="0"/>
              <a:t> </a:t>
            </a:r>
          </a:p>
          <a:p>
            <a:pPr marL="0" indent="0">
              <a:buNone/>
            </a:pPr>
            <a:r>
              <a:rPr lang="en-US" sz="5400" b="1" dirty="0"/>
              <a:t>What do you remember?</a:t>
            </a:r>
            <a:br>
              <a:rPr lang="en-US" b="1" dirty="0"/>
            </a:br>
            <a:r>
              <a:rPr lang="en-US" b="1" dirty="0"/>
              <a:t>Work with your table to complete the quiz.</a:t>
            </a:r>
          </a:p>
          <a:p>
            <a:pPr marL="0" indent="0">
              <a:buNone/>
            </a:pPr>
            <a:endParaRPr lang="en-US" b="1" dirty="0"/>
          </a:p>
        </p:txBody>
      </p:sp>
      <p:sp>
        <p:nvSpPr>
          <p:cNvPr id="8" name="Title 1">
            <a:extLst>
              <a:ext uri="{FF2B5EF4-FFF2-40B4-BE49-F238E27FC236}">
                <a16:creationId xmlns:a16="http://schemas.microsoft.com/office/drawing/2014/main" id="{6060390A-3365-F84A-99F1-E2E15E84C5B8}"/>
              </a:ext>
            </a:extLst>
          </p:cNvPr>
          <p:cNvSpPr txBox="1">
            <a:spLocks/>
          </p:cNvSpPr>
          <p:nvPr/>
        </p:nvSpPr>
        <p:spPr>
          <a:xfrm>
            <a:off x="466403" y="600076"/>
            <a:ext cx="9304614" cy="1006656"/>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kern="12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sz="3200" b="1" dirty="0">
                <a:latin typeface="Helvetica Neue" panose="02000503000000020004" pitchFamily="2" charset="0"/>
              </a:rPr>
              <a:t>Module 1 </a:t>
            </a:r>
            <a:br>
              <a:rPr lang="en-US" dirty="0"/>
            </a:br>
            <a:r>
              <a:rPr lang="en-US" dirty="0"/>
              <a:t>Table Quiz</a:t>
            </a:r>
          </a:p>
        </p:txBody>
      </p:sp>
    </p:spTree>
    <p:extLst>
      <p:ext uri="{BB962C8B-B14F-4D97-AF65-F5344CB8AC3E}">
        <p14:creationId xmlns:p14="http://schemas.microsoft.com/office/powerpoint/2010/main" val="2908579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312F35B4-8500-F544-93CB-7ACB07B236EF}"/>
              </a:ext>
            </a:extLst>
          </p:cNvPr>
          <p:cNvSpPr txBox="1">
            <a:spLocks/>
          </p:cNvSpPr>
          <p:nvPr/>
        </p:nvSpPr>
        <p:spPr>
          <a:xfrm>
            <a:off x="466403" y="1871093"/>
            <a:ext cx="11259194" cy="28223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 </a:t>
            </a:r>
          </a:p>
          <a:p>
            <a:pPr marL="0" indent="0">
              <a:buFont typeface="Arial" panose="020B0604020202020204" pitchFamily="34" charset="0"/>
              <a:buNone/>
            </a:pPr>
            <a:r>
              <a:rPr lang="en-US" sz="5400" b="1" dirty="0"/>
              <a:t>Hands</a:t>
            </a:r>
            <a:br>
              <a:rPr lang="en-US" sz="5400" b="1" dirty="0"/>
            </a:br>
            <a:r>
              <a:rPr lang="en-US" sz="5400" b="1" dirty="0"/>
              <a:t>on Buzzers</a:t>
            </a:r>
            <a:br>
              <a:rPr lang="en-US" b="1" dirty="0"/>
            </a:br>
            <a:endParaRPr lang="en-US" b="1" dirty="0"/>
          </a:p>
        </p:txBody>
      </p:sp>
      <p:pic>
        <p:nvPicPr>
          <p:cNvPr id="15" name="Picture 14">
            <a:extLst>
              <a:ext uri="{FF2B5EF4-FFF2-40B4-BE49-F238E27FC236}">
                <a16:creationId xmlns:a16="http://schemas.microsoft.com/office/drawing/2014/main" id="{9386AAF5-E23D-8C4C-88F3-57E8E11E2727}"/>
              </a:ext>
            </a:extLst>
          </p:cNvPr>
          <p:cNvPicPr>
            <a:picLocks noChangeAspect="1"/>
          </p:cNvPicPr>
          <p:nvPr/>
        </p:nvPicPr>
        <p:blipFill>
          <a:blip r:embed="rId3"/>
          <a:stretch>
            <a:fillRect/>
          </a:stretch>
        </p:blipFill>
        <p:spPr>
          <a:xfrm>
            <a:off x="4812673" y="2135676"/>
            <a:ext cx="4121463" cy="3874756"/>
          </a:xfrm>
          <a:prstGeom prst="rect">
            <a:avLst/>
          </a:prstGeom>
          <a:effectLst>
            <a:outerShdw blurRad="50800" dist="38100" dir="2700000" algn="tl" rotWithShape="0">
              <a:prstClr val="black">
                <a:alpha val="40000"/>
              </a:prstClr>
            </a:outerShdw>
          </a:effectLst>
        </p:spPr>
      </p:pic>
      <p:sp>
        <p:nvSpPr>
          <p:cNvPr id="16" name="Content Placeholder 2">
            <a:extLst>
              <a:ext uri="{FF2B5EF4-FFF2-40B4-BE49-F238E27FC236}">
                <a16:creationId xmlns:a16="http://schemas.microsoft.com/office/drawing/2014/main" id="{DA2F900E-15CC-B64E-95A9-53AFEDF1510F}"/>
              </a:ext>
            </a:extLst>
          </p:cNvPr>
          <p:cNvSpPr txBox="1">
            <a:spLocks/>
          </p:cNvSpPr>
          <p:nvPr/>
        </p:nvSpPr>
        <p:spPr>
          <a:xfrm>
            <a:off x="466403" y="4035606"/>
            <a:ext cx="11259194" cy="28223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Get Ready to</a:t>
            </a:r>
            <a:br>
              <a:rPr lang="en-US" b="1" dirty="0"/>
            </a:br>
            <a:r>
              <a:rPr lang="en-US" b="1" dirty="0"/>
              <a:t>shout your answers!</a:t>
            </a:r>
          </a:p>
        </p:txBody>
      </p:sp>
      <p:sp>
        <p:nvSpPr>
          <p:cNvPr id="19" name="Title 1">
            <a:extLst>
              <a:ext uri="{FF2B5EF4-FFF2-40B4-BE49-F238E27FC236}">
                <a16:creationId xmlns:a16="http://schemas.microsoft.com/office/drawing/2014/main" id="{E99F902C-BE43-6040-B54B-E610A0F93CA3}"/>
              </a:ext>
            </a:extLst>
          </p:cNvPr>
          <p:cNvSpPr txBox="1">
            <a:spLocks/>
          </p:cNvSpPr>
          <p:nvPr/>
        </p:nvSpPr>
        <p:spPr>
          <a:xfrm>
            <a:off x="466403" y="600076"/>
            <a:ext cx="9304614" cy="1006656"/>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kern="12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sz="3200" b="1" dirty="0">
                <a:latin typeface="Helvetica Neue" panose="02000503000000020004" pitchFamily="2" charset="0"/>
              </a:rPr>
              <a:t>Module 1 </a:t>
            </a:r>
            <a:br>
              <a:rPr lang="en-US" dirty="0"/>
            </a:br>
            <a:r>
              <a:rPr lang="en-US" dirty="0"/>
              <a:t>Table Quiz</a:t>
            </a:r>
          </a:p>
        </p:txBody>
      </p:sp>
    </p:spTree>
    <p:extLst>
      <p:ext uri="{BB962C8B-B14F-4D97-AF65-F5344CB8AC3E}">
        <p14:creationId xmlns:p14="http://schemas.microsoft.com/office/powerpoint/2010/main" val="1850577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07A59A-B914-F84D-A2E3-9ADA9416290F}"/>
              </a:ext>
            </a:extLst>
          </p:cNvPr>
          <p:cNvSpPr>
            <a:spLocks noGrp="1"/>
          </p:cNvSpPr>
          <p:nvPr>
            <p:ph idx="1"/>
          </p:nvPr>
        </p:nvSpPr>
        <p:spPr>
          <a:xfrm>
            <a:off x="466403" y="2482844"/>
            <a:ext cx="8649022" cy="3425644"/>
          </a:xfrm>
        </p:spPr>
        <p:txBody>
          <a:bodyPr>
            <a:normAutofit/>
          </a:bodyPr>
          <a:lstStyle/>
          <a:p>
            <a:pPr marL="514350" indent="-514350">
              <a:lnSpc>
                <a:spcPct val="110000"/>
              </a:lnSpc>
              <a:buFont typeface="+mj-lt"/>
              <a:buAutoNum type="alphaLcPeriod"/>
            </a:pPr>
            <a:r>
              <a:rPr lang="en-US" sz="1800" dirty="0"/>
              <a:t>To provide Simply the Best </a:t>
            </a:r>
            <a:r>
              <a:rPr lang="en-US" sz="1800" baseline="30000" dirty="0"/>
              <a:t>®</a:t>
            </a:r>
            <a:r>
              <a:rPr lang="en-US" sz="1800" dirty="0"/>
              <a:t> activities for successful aging with professional and compassionate care to each person we serve.</a:t>
            </a:r>
          </a:p>
          <a:p>
            <a:pPr marL="514350" indent="-514350">
              <a:lnSpc>
                <a:spcPct val="110000"/>
              </a:lnSpc>
              <a:buFont typeface="+mj-lt"/>
              <a:buAutoNum type="alphaLcPeriod"/>
            </a:pPr>
            <a:r>
              <a:rPr lang="en-US" sz="1800" dirty="0"/>
              <a:t>To provide Simply the Best</a:t>
            </a:r>
            <a:r>
              <a:rPr lang="en-US" sz="1800" baseline="30000" dirty="0"/>
              <a:t> ®  </a:t>
            </a:r>
            <a:r>
              <a:rPr lang="en-US" sz="1800" dirty="0"/>
              <a:t>facilities and services for successful aging</a:t>
            </a:r>
            <a:br>
              <a:rPr lang="en-US" sz="1800" dirty="0"/>
            </a:br>
            <a:r>
              <a:rPr lang="en-US" sz="1800" dirty="0"/>
              <a:t>with professional and compassionate care to each person we serve.</a:t>
            </a:r>
          </a:p>
          <a:p>
            <a:pPr marL="514350" indent="-514350">
              <a:lnSpc>
                <a:spcPct val="110000"/>
              </a:lnSpc>
              <a:buFont typeface="+mj-lt"/>
              <a:buAutoNum type="alphaLcPeriod"/>
            </a:pPr>
            <a:r>
              <a:rPr lang="en-US" sz="1800" dirty="0"/>
              <a:t>To provide Simply the Best</a:t>
            </a:r>
            <a:r>
              <a:rPr lang="en-US" sz="1800" baseline="30000" dirty="0"/>
              <a:t> ®  </a:t>
            </a:r>
            <a:r>
              <a:rPr lang="en-US" sz="1800" dirty="0"/>
              <a:t>facilities and services for successful living</a:t>
            </a:r>
            <a:br>
              <a:rPr lang="en-US" sz="1800" dirty="0"/>
            </a:br>
            <a:r>
              <a:rPr lang="en-US" sz="1800" dirty="0"/>
              <a:t>and professional and compassionate care to each person we serve.</a:t>
            </a:r>
          </a:p>
          <a:p>
            <a:pPr marL="514350" indent="-514350">
              <a:lnSpc>
                <a:spcPct val="110000"/>
              </a:lnSpc>
              <a:buFont typeface="+mj-lt"/>
              <a:buAutoNum type="alphaLcPeriod"/>
            </a:pPr>
            <a:r>
              <a:rPr lang="en-US" sz="1800" dirty="0"/>
              <a:t>To provide Simply the Best</a:t>
            </a:r>
            <a:r>
              <a:rPr lang="en-US" sz="1800" baseline="30000" dirty="0"/>
              <a:t> ®  </a:t>
            </a:r>
            <a:r>
              <a:rPr lang="en-US" sz="1800" dirty="0"/>
              <a:t>facilities and services for successful aging</a:t>
            </a:r>
            <a:br>
              <a:rPr lang="en-US" sz="1800" dirty="0"/>
            </a:br>
            <a:r>
              <a:rPr lang="en-US" sz="1800" dirty="0"/>
              <a:t>with professional and compassionate care to everyone.</a:t>
            </a:r>
          </a:p>
          <a:p>
            <a:pPr marL="514350" indent="-514350">
              <a:lnSpc>
                <a:spcPct val="110000"/>
              </a:lnSpc>
              <a:buFont typeface="+mj-lt"/>
              <a:buAutoNum type="alphaLcPeriod"/>
            </a:pPr>
            <a:endParaRPr lang="en-US" sz="1800" dirty="0"/>
          </a:p>
        </p:txBody>
      </p:sp>
      <p:sp>
        <p:nvSpPr>
          <p:cNvPr id="5" name="Title 4">
            <a:extLst>
              <a:ext uri="{FF2B5EF4-FFF2-40B4-BE49-F238E27FC236}">
                <a16:creationId xmlns:a16="http://schemas.microsoft.com/office/drawing/2014/main" id="{2D455998-4137-FB45-858D-31E041E5E344}"/>
              </a:ext>
            </a:extLst>
          </p:cNvPr>
          <p:cNvSpPr>
            <a:spLocks noGrp="1"/>
          </p:cNvSpPr>
          <p:nvPr>
            <p:ph type="title"/>
          </p:nvPr>
        </p:nvSpPr>
        <p:spPr>
          <a:xfrm>
            <a:off x="466403" y="1758981"/>
            <a:ext cx="9304614" cy="642229"/>
          </a:xfrm>
        </p:spPr>
        <p:txBody>
          <a:bodyPr/>
          <a:lstStyle/>
          <a:p>
            <a:r>
              <a:rPr lang="en-US" sz="2800" dirty="0">
                <a:solidFill>
                  <a:schemeClr val="bg1"/>
                </a:solidFill>
                <a:latin typeface="Helvetica Neue" panose="02000503000000020004" pitchFamily="2" charset="0"/>
              </a:rPr>
              <a:t>1. The Moorings Park Mission says that:</a:t>
            </a:r>
          </a:p>
        </p:txBody>
      </p:sp>
      <p:sp>
        <p:nvSpPr>
          <p:cNvPr id="6" name="Title 1">
            <a:extLst>
              <a:ext uri="{FF2B5EF4-FFF2-40B4-BE49-F238E27FC236}">
                <a16:creationId xmlns:a16="http://schemas.microsoft.com/office/drawing/2014/main" id="{4A2E147E-21DD-9040-ABF2-993778B3722E}"/>
              </a:ext>
            </a:extLst>
          </p:cNvPr>
          <p:cNvSpPr txBox="1">
            <a:spLocks/>
          </p:cNvSpPr>
          <p:nvPr/>
        </p:nvSpPr>
        <p:spPr>
          <a:xfrm>
            <a:off x="466403" y="600076"/>
            <a:ext cx="9304614" cy="1006656"/>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kern="12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sz="3200" b="1" dirty="0">
                <a:latin typeface="Helvetica Neue" panose="02000503000000020004" pitchFamily="2" charset="0"/>
              </a:rPr>
              <a:t>Module 1 </a:t>
            </a:r>
            <a:br>
              <a:rPr lang="en-US" dirty="0"/>
            </a:br>
            <a:r>
              <a:rPr lang="en-US" dirty="0"/>
              <a:t>Table Quiz</a:t>
            </a:r>
          </a:p>
        </p:txBody>
      </p:sp>
    </p:spTree>
    <p:extLst>
      <p:ext uri="{BB962C8B-B14F-4D97-AF65-F5344CB8AC3E}">
        <p14:creationId xmlns:p14="http://schemas.microsoft.com/office/powerpoint/2010/main" val="4104568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9CFC1-0A39-7543-BF87-3432A2E830A2}"/>
              </a:ext>
            </a:extLst>
          </p:cNvPr>
          <p:cNvSpPr>
            <a:spLocks noGrp="1"/>
          </p:cNvSpPr>
          <p:nvPr>
            <p:ph type="title"/>
          </p:nvPr>
        </p:nvSpPr>
        <p:spPr/>
        <p:txBody>
          <a:bodyPr/>
          <a:lstStyle/>
          <a:p>
            <a:r>
              <a:rPr lang="en-US" dirty="0"/>
              <a:t>The Correct Answer </a:t>
            </a:r>
          </a:p>
        </p:txBody>
      </p:sp>
      <p:sp>
        <p:nvSpPr>
          <p:cNvPr id="3" name="Content Placeholder 2">
            <a:extLst>
              <a:ext uri="{FF2B5EF4-FFF2-40B4-BE49-F238E27FC236}">
                <a16:creationId xmlns:a16="http://schemas.microsoft.com/office/drawing/2014/main" id="{887C4090-985B-8045-89E5-EB7D66C310F0}"/>
              </a:ext>
            </a:extLst>
          </p:cNvPr>
          <p:cNvSpPr>
            <a:spLocks noGrp="1"/>
          </p:cNvSpPr>
          <p:nvPr>
            <p:ph idx="1"/>
          </p:nvPr>
        </p:nvSpPr>
        <p:spPr/>
        <p:txBody>
          <a:bodyPr/>
          <a:lstStyle/>
          <a:p>
            <a:pPr marL="0" indent="0">
              <a:buNone/>
            </a:pPr>
            <a:r>
              <a:rPr lang="en-US" dirty="0"/>
              <a:t>b. To provide Simply the Best</a:t>
            </a:r>
            <a:r>
              <a:rPr lang="en-US" baseline="30000" dirty="0"/>
              <a:t> ®  </a:t>
            </a:r>
            <a:r>
              <a:rPr lang="en-US" dirty="0"/>
              <a:t>facilities and services for successful aging with professional and compassionate care to each person we serve.</a:t>
            </a:r>
          </a:p>
          <a:p>
            <a:endParaRPr lang="en-US" dirty="0"/>
          </a:p>
        </p:txBody>
      </p:sp>
    </p:spTree>
    <p:extLst>
      <p:ext uri="{BB962C8B-B14F-4D97-AF65-F5344CB8AC3E}">
        <p14:creationId xmlns:p14="http://schemas.microsoft.com/office/powerpoint/2010/main" val="37425224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12D61-AA07-BD44-9B78-FFD2755FF66C}"/>
              </a:ext>
            </a:extLst>
          </p:cNvPr>
          <p:cNvSpPr>
            <a:spLocks noGrp="1"/>
          </p:cNvSpPr>
          <p:nvPr>
            <p:ph type="title"/>
          </p:nvPr>
        </p:nvSpPr>
        <p:spPr>
          <a:xfrm>
            <a:off x="466403" y="1709385"/>
            <a:ext cx="10566358" cy="2248018"/>
          </a:xfrm>
        </p:spPr>
        <p:txBody>
          <a:bodyPr>
            <a:normAutofit/>
          </a:bodyPr>
          <a:lstStyle/>
          <a:p>
            <a:r>
              <a:rPr lang="en-US" sz="2800" dirty="0">
                <a:solidFill>
                  <a:schemeClr val="bg1"/>
                </a:solidFill>
                <a:latin typeface="Helvetica Neue" panose="02000503000000020004" pitchFamily="2" charset="0"/>
              </a:rPr>
              <a:t>2. You should use the Moorings Park Values as a guide to make good decisions.</a:t>
            </a:r>
            <a:br>
              <a:rPr lang="en-US" sz="2800" dirty="0">
                <a:solidFill>
                  <a:schemeClr val="bg1"/>
                </a:solidFill>
                <a:latin typeface="Helvetica Neue" panose="02000503000000020004" pitchFamily="2" charset="0"/>
              </a:rPr>
            </a:br>
            <a:endParaRPr lang="en-US" sz="2800" dirty="0">
              <a:solidFill>
                <a:schemeClr val="bg1"/>
              </a:solidFill>
              <a:latin typeface="Helvetica Neue" panose="02000503000000020004" pitchFamily="2" charset="0"/>
            </a:endParaRPr>
          </a:p>
        </p:txBody>
      </p:sp>
      <p:sp>
        <p:nvSpPr>
          <p:cNvPr id="3" name="Content Placeholder 2">
            <a:extLst>
              <a:ext uri="{FF2B5EF4-FFF2-40B4-BE49-F238E27FC236}">
                <a16:creationId xmlns:a16="http://schemas.microsoft.com/office/drawing/2014/main" id="{610F3AEB-86EC-7741-A2D8-E7BA7546C859}"/>
              </a:ext>
            </a:extLst>
          </p:cNvPr>
          <p:cNvSpPr>
            <a:spLocks noGrp="1"/>
          </p:cNvSpPr>
          <p:nvPr>
            <p:ph idx="1"/>
          </p:nvPr>
        </p:nvSpPr>
        <p:spPr>
          <a:xfrm>
            <a:off x="466403" y="3563014"/>
            <a:ext cx="11259194" cy="3425644"/>
          </a:xfrm>
        </p:spPr>
        <p:txBody>
          <a:bodyPr/>
          <a:lstStyle/>
          <a:p>
            <a:pPr marL="0" indent="0">
              <a:buNone/>
            </a:pPr>
            <a:r>
              <a:rPr lang="en-US" dirty="0"/>
              <a:t>a. True</a:t>
            </a:r>
          </a:p>
          <a:p>
            <a:pPr marL="0" indent="0">
              <a:buNone/>
            </a:pPr>
            <a:r>
              <a:rPr lang="en-US" dirty="0"/>
              <a:t>b. False</a:t>
            </a:r>
          </a:p>
          <a:p>
            <a:endParaRPr lang="en-US" dirty="0"/>
          </a:p>
        </p:txBody>
      </p:sp>
      <p:sp>
        <p:nvSpPr>
          <p:cNvPr id="6" name="Title 1">
            <a:extLst>
              <a:ext uri="{FF2B5EF4-FFF2-40B4-BE49-F238E27FC236}">
                <a16:creationId xmlns:a16="http://schemas.microsoft.com/office/drawing/2014/main" id="{C41BDCF5-11DA-A44B-A088-50D8F312FE8B}"/>
              </a:ext>
            </a:extLst>
          </p:cNvPr>
          <p:cNvSpPr txBox="1">
            <a:spLocks/>
          </p:cNvSpPr>
          <p:nvPr/>
        </p:nvSpPr>
        <p:spPr>
          <a:xfrm>
            <a:off x="466403" y="600076"/>
            <a:ext cx="9304614" cy="1006656"/>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kern="12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sz="3200" b="1" dirty="0">
                <a:latin typeface="Helvetica Neue" panose="02000503000000020004" pitchFamily="2" charset="0"/>
              </a:rPr>
              <a:t>Module 1 </a:t>
            </a:r>
            <a:br>
              <a:rPr lang="en-US" dirty="0"/>
            </a:br>
            <a:r>
              <a:rPr lang="en-US" dirty="0"/>
              <a:t>Table Quiz</a:t>
            </a:r>
          </a:p>
        </p:txBody>
      </p:sp>
    </p:spTree>
    <p:extLst>
      <p:ext uri="{BB962C8B-B14F-4D97-AF65-F5344CB8AC3E}">
        <p14:creationId xmlns:p14="http://schemas.microsoft.com/office/powerpoint/2010/main" val="4222843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DEB261-25D1-7240-9953-6C695D233C84}"/>
              </a:ext>
            </a:extLst>
          </p:cNvPr>
          <p:cNvSpPr/>
          <p:nvPr/>
        </p:nvSpPr>
        <p:spPr>
          <a:xfrm>
            <a:off x="0" y="1606731"/>
            <a:ext cx="12192000" cy="3922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611BE6E-5BFE-8D43-B5F5-AF36C4A37E45}"/>
              </a:ext>
            </a:extLst>
          </p:cNvPr>
          <p:cNvSpPr/>
          <p:nvPr/>
        </p:nvSpPr>
        <p:spPr>
          <a:xfrm>
            <a:off x="7086226" y="1702050"/>
            <a:ext cx="5105774" cy="3739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2305E3C-062E-0045-9142-0E833526FE0B}"/>
              </a:ext>
            </a:extLst>
          </p:cNvPr>
          <p:cNvSpPr>
            <a:spLocks noGrp="1"/>
          </p:cNvSpPr>
          <p:nvPr>
            <p:ph type="title"/>
          </p:nvPr>
        </p:nvSpPr>
        <p:spPr>
          <a:xfrm>
            <a:off x="466403" y="350838"/>
            <a:ext cx="9304614" cy="1241606"/>
          </a:xfrm>
        </p:spPr>
        <p:txBody>
          <a:bodyPr>
            <a:noAutofit/>
          </a:bodyPr>
          <a:lstStyle/>
          <a:p>
            <a:br>
              <a:rPr lang="en-US" sz="4000" dirty="0">
                <a:latin typeface="Garamond" panose="02020404030301010803" pitchFamily="18" charset="0"/>
              </a:rPr>
            </a:br>
            <a:r>
              <a:rPr lang="en-US" sz="4400" dirty="0">
                <a:latin typeface="Garamond" panose="02020404030301010803" pitchFamily="18" charset="0"/>
              </a:rPr>
              <a:t>Pull </a:t>
            </a:r>
            <a:r>
              <a:rPr lang="en-US" sz="4400" dirty="0"/>
              <a:t>u</a:t>
            </a:r>
            <a:r>
              <a:rPr lang="en-US" sz="4400" dirty="0">
                <a:latin typeface="Garamond" panose="02020404030301010803" pitchFamily="18" charset="0"/>
              </a:rPr>
              <a:t>p a Chair, We’re </a:t>
            </a:r>
            <a:r>
              <a:rPr lang="en-US" sz="4400" dirty="0"/>
              <a:t>G</a:t>
            </a:r>
            <a:r>
              <a:rPr lang="en-US" sz="4400" dirty="0">
                <a:latin typeface="Garamond" panose="02020404030301010803" pitchFamily="18" charset="0"/>
              </a:rPr>
              <a:t>lad You’re </a:t>
            </a:r>
            <a:r>
              <a:rPr lang="en-US" sz="4400" dirty="0"/>
              <a:t>H</a:t>
            </a:r>
            <a:r>
              <a:rPr lang="en-US" sz="4400" dirty="0">
                <a:latin typeface="Garamond" panose="02020404030301010803" pitchFamily="18" charset="0"/>
              </a:rPr>
              <a:t>ere!</a:t>
            </a:r>
            <a:br>
              <a:rPr lang="en-US" sz="4000" i="1" dirty="0">
                <a:latin typeface="Garamond" panose="02020404030301010803" pitchFamily="18" charset="0"/>
              </a:rPr>
            </a:br>
            <a:endParaRPr lang="en-US" sz="4000" i="1" dirty="0">
              <a:latin typeface="Garamond" panose="02020404030301010803" pitchFamily="18" charset="0"/>
            </a:endParaRPr>
          </a:p>
        </p:txBody>
      </p:sp>
      <p:sp>
        <p:nvSpPr>
          <p:cNvPr id="3" name="Content Placeholder 2">
            <a:extLst>
              <a:ext uri="{FF2B5EF4-FFF2-40B4-BE49-F238E27FC236}">
                <a16:creationId xmlns:a16="http://schemas.microsoft.com/office/drawing/2014/main" id="{854E4CF2-1AD5-8446-8338-B0242378AD26}"/>
              </a:ext>
            </a:extLst>
          </p:cNvPr>
          <p:cNvSpPr>
            <a:spLocks noGrp="1"/>
          </p:cNvSpPr>
          <p:nvPr>
            <p:ph idx="1"/>
          </p:nvPr>
        </p:nvSpPr>
        <p:spPr>
          <a:xfrm>
            <a:off x="0" y="2294858"/>
            <a:ext cx="6500193" cy="1348453"/>
          </a:xfrm>
        </p:spPr>
        <p:txBody>
          <a:bodyPr>
            <a:normAutofit/>
          </a:bodyPr>
          <a:lstStyle/>
          <a:p>
            <a:pPr marL="0" indent="0" algn="r">
              <a:buNone/>
            </a:pPr>
            <a:r>
              <a:rPr lang="en-US" sz="3500" b="1" dirty="0">
                <a:solidFill>
                  <a:schemeClr val="bg1"/>
                </a:solidFill>
              </a:rPr>
              <a:t>Get to know your instructor</a:t>
            </a:r>
            <a:br>
              <a:rPr lang="en-US" sz="3200" b="1" dirty="0">
                <a:solidFill>
                  <a:schemeClr val="bg1"/>
                </a:solidFill>
              </a:rPr>
            </a:br>
            <a:r>
              <a:rPr lang="en-US" sz="3200" dirty="0">
                <a:solidFill>
                  <a:schemeClr val="bg1"/>
                </a:solidFill>
              </a:rPr>
              <a:t>Where from &amp; one fun fact</a:t>
            </a:r>
          </a:p>
          <a:p>
            <a:pPr marL="0" indent="0" algn="r">
              <a:buNone/>
            </a:pPr>
            <a:endParaRPr lang="en-US" dirty="0">
              <a:solidFill>
                <a:schemeClr val="bg1"/>
              </a:solidFill>
            </a:endParaRPr>
          </a:p>
          <a:p>
            <a:pPr algn="r"/>
            <a:endParaRPr lang="en-US" dirty="0">
              <a:solidFill>
                <a:schemeClr val="bg1"/>
              </a:solidFill>
            </a:endParaRPr>
          </a:p>
        </p:txBody>
      </p:sp>
      <p:pic>
        <p:nvPicPr>
          <p:cNvPr id="8" name="Picture 7" descr="Table&#10;&#10;Description automatically generated">
            <a:extLst>
              <a:ext uri="{FF2B5EF4-FFF2-40B4-BE49-F238E27FC236}">
                <a16:creationId xmlns:a16="http://schemas.microsoft.com/office/drawing/2014/main" id="{B2DF203C-7793-1B4B-A8E4-BDD809635C5F}"/>
              </a:ext>
            </a:extLst>
          </p:cNvPr>
          <p:cNvPicPr>
            <a:picLocks noChangeAspect="1"/>
          </p:cNvPicPr>
          <p:nvPr/>
        </p:nvPicPr>
        <p:blipFill>
          <a:blip r:embed="rId3"/>
          <a:stretch>
            <a:fillRect/>
          </a:stretch>
        </p:blipFill>
        <p:spPr>
          <a:xfrm>
            <a:off x="7191596" y="1935104"/>
            <a:ext cx="4913140" cy="3042109"/>
          </a:xfrm>
          <a:prstGeom prst="rect">
            <a:avLst/>
          </a:prstGeom>
        </p:spPr>
      </p:pic>
      <p:sp>
        <p:nvSpPr>
          <p:cNvPr id="9" name="Content Placeholder 2">
            <a:extLst>
              <a:ext uri="{FF2B5EF4-FFF2-40B4-BE49-F238E27FC236}">
                <a16:creationId xmlns:a16="http://schemas.microsoft.com/office/drawing/2014/main" id="{3A1FE24F-2D0C-804E-8761-AFE82D5CACBE}"/>
              </a:ext>
            </a:extLst>
          </p:cNvPr>
          <p:cNvSpPr txBox="1">
            <a:spLocks/>
          </p:cNvSpPr>
          <p:nvPr/>
        </p:nvSpPr>
        <p:spPr>
          <a:xfrm>
            <a:off x="190239" y="3809035"/>
            <a:ext cx="6411028" cy="96438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800" b="1" dirty="0">
                <a:solidFill>
                  <a:schemeClr val="bg1"/>
                </a:solidFill>
              </a:rPr>
              <a:t>Get to know your table</a:t>
            </a:r>
            <a:br>
              <a:rPr lang="en-US" sz="3800" b="1" dirty="0">
                <a:solidFill>
                  <a:schemeClr val="bg1"/>
                </a:solidFill>
              </a:rPr>
            </a:br>
            <a:r>
              <a:rPr lang="en-US" sz="3200" dirty="0">
                <a:solidFill>
                  <a:schemeClr val="bg1"/>
                </a:solidFill>
              </a:rPr>
              <a:t>Where from &amp; one fun fact</a:t>
            </a:r>
          </a:p>
        </p:txBody>
      </p:sp>
      <p:sp>
        <p:nvSpPr>
          <p:cNvPr id="10" name="Chevron 9">
            <a:extLst>
              <a:ext uri="{FF2B5EF4-FFF2-40B4-BE49-F238E27FC236}">
                <a16:creationId xmlns:a16="http://schemas.microsoft.com/office/drawing/2014/main" id="{F7A53B7C-14E6-6749-B188-4ABB16F83072}"/>
              </a:ext>
            </a:extLst>
          </p:cNvPr>
          <p:cNvSpPr/>
          <p:nvPr/>
        </p:nvSpPr>
        <p:spPr>
          <a:xfrm>
            <a:off x="6664514" y="3886183"/>
            <a:ext cx="676817" cy="676817"/>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43784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396B-2230-954B-9E8F-A26752DF196E}"/>
              </a:ext>
            </a:extLst>
          </p:cNvPr>
          <p:cNvSpPr>
            <a:spLocks noGrp="1"/>
          </p:cNvSpPr>
          <p:nvPr>
            <p:ph type="title"/>
          </p:nvPr>
        </p:nvSpPr>
        <p:spPr/>
        <p:txBody>
          <a:bodyPr/>
          <a:lstStyle/>
          <a:p>
            <a:r>
              <a:rPr lang="en-US" dirty="0"/>
              <a:t>The Correct Answer</a:t>
            </a:r>
          </a:p>
        </p:txBody>
      </p:sp>
      <p:sp>
        <p:nvSpPr>
          <p:cNvPr id="3" name="Content Placeholder 2">
            <a:extLst>
              <a:ext uri="{FF2B5EF4-FFF2-40B4-BE49-F238E27FC236}">
                <a16:creationId xmlns:a16="http://schemas.microsoft.com/office/drawing/2014/main" id="{3186EDCB-C33E-6746-92E5-C4FB8B9D69AE}"/>
              </a:ext>
            </a:extLst>
          </p:cNvPr>
          <p:cNvSpPr>
            <a:spLocks noGrp="1"/>
          </p:cNvSpPr>
          <p:nvPr>
            <p:ph idx="1"/>
          </p:nvPr>
        </p:nvSpPr>
        <p:spPr/>
        <p:txBody>
          <a:bodyPr/>
          <a:lstStyle/>
          <a:p>
            <a:pPr marL="0" indent="0">
              <a:buNone/>
            </a:pPr>
            <a:r>
              <a:rPr lang="en-US" dirty="0"/>
              <a:t>a. True</a:t>
            </a:r>
          </a:p>
          <a:p>
            <a:pPr marL="0" indent="0">
              <a:buNone/>
            </a:pPr>
            <a:endParaRPr lang="en-US" dirty="0"/>
          </a:p>
        </p:txBody>
      </p:sp>
    </p:spTree>
    <p:extLst>
      <p:ext uri="{BB962C8B-B14F-4D97-AF65-F5344CB8AC3E}">
        <p14:creationId xmlns:p14="http://schemas.microsoft.com/office/powerpoint/2010/main" val="35546695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06DD6-ED72-5244-BC57-100190DD93AE}"/>
              </a:ext>
            </a:extLst>
          </p:cNvPr>
          <p:cNvSpPr>
            <a:spLocks noGrp="1"/>
          </p:cNvSpPr>
          <p:nvPr>
            <p:ph type="title"/>
          </p:nvPr>
        </p:nvSpPr>
        <p:spPr>
          <a:xfrm>
            <a:off x="443253" y="1735737"/>
            <a:ext cx="10559527" cy="1241606"/>
          </a:xfrm>
        </p:spPr>
        <p:txBody>
          <a:bodyPr>
            <a:noAutofit/>
          </a:bodyPr>
          <a:lstStyle/>
          <a:p>
            <a:r>
              <a:rPr lang="en-US" sz="2800" dirty="0">
                <a:solidFill>
                  <a:schemeClr val="bg1"/>
                </a:solidFill>
                <a:latin typeface="Helvetica Neue" panose="02000503000000020004" pitchFamily="2" charset="0"/>
              </a:rPr>
              <a:t>3. The Moorings Park Value “I am open to innovation that improves the resident and partner experience” means that you should be open to changing your actions or approach to improve the resident and partner experience.</a:t>
            </a:r>
            <a:br>
              <a:rPr lang="en-US" sz="2800" dirty="0"/>
            </a:br>
            <a:br>
              <a:rPr lang="en-US" sz="2800" dirty="0">
                <a:solidFill>
                  <a:schemeClr val="tx1"/>
                </a:solidFill>
              </a:rPr>
            </a:br>
            <a:endParaRPr lang="en-US" sz="2800" dirty="0">
              <a:solidFill>
                <a:schemeClr val="tx1"/>
              </a:solidFill>
            </a:endParaRPr>
          </a:p>
        </p:txBody>
      </p:sp>
      <p:sp>
        <p:nvSpPr>
          <p:cNvPr id="3" name="Content Placeholder 2">
            <a:extLst>
              <a:ext uri="{FF2B5EF4-FFF2-40B4-BE49-F238E27FC236}">
                <a16:creationId xmlns:a16="http://schemas.microsoft.com/office/drawing/2014/main" id="{2B870996-DFA8-8C4E-BA5D-F73F8258A116}"/>
              </a:ext>
            </a:extLst>
          </p:cNvPr>
          <p:cNvSpPr>
            <a:spLocks noGrp="1"/>
          </p:cNvSpPr>
          <p:nvPr>
            <p:ph idx="1"/>
          </p:nvPr>
        </p:nvSpPr>
        <p:spPr>
          <a:xfrm>
            <a:off x="466403" y="3787866"/>
            <a:ext cx="11259194" cy="3425644"/>
          </a:xfrm>
        </p:spPr>
        <p:txBody>
          <a:bodyPr/>
          <a:lstStyle/>
          <a:p>
            <a:pPr marL="0" indent="0">
              <a:buNone/>
            </a:pPr>
            <a:r>
              <a:rPr lang="en-US" dirty="0"/>
              <a:t>a. True</a:t>
            </a:r>
          </a:p>
          <a:p>
            <a:pPr marL="0" indent="0">
              <a:buNone/>
            </a:pPr>
            <a:r>
              <a:rPr lang="en-US" dirty="0"/>
              <a:t>b. False</a:t>
            </a:r>
          </a:p>
          <a:p>
            <a:endParaRPr lang="en-US" dirty="0"/>
          </a:p>
        </p:txBody>
      </p:sp>
      <p:sp>
        <p:nvSpPr>
          <p:cNvPr id="4" name="Title 1">
            <a:extLst>
              <a:ext uri="{FF2B5EF4-FFF2-40B4-BE49-F238E27FC236}">
                <a16:creationId xmlns:a16="http://schemas.microsoft.com/office/drawing/2014/main" id="{0F75BA3D-0AF9-DD46-8D6F-045A20B88EC6}"/>
              </a:ext>
            </a:extLst>
          </p:cNvPr>
          <p:cNvSpPr txBox="1">
            <a:spLocks/>
          </p:cNvSpPr>
          <p:nvPr/>
        </p:nvSpPr>
        <p:spPr>
          <a:xfrm>
            <a:off x="466403" y="600076"/>
            <a:ext cx="9304614" cy="1006656"/>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kern="12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sz="3200" b="1" dirty="0">
                <a:latin typeface="Helvetica Neue" panose="02000503000000020004" pitchFamily="2" charset="0"/>
              </a:rPr>
              <a:t>Module 1 </a:t>
            </a:r>
            <a:br>
              <a:rPr lang="en-US" dirty="0"/>
            </a:br>
            <a:r>
              <a:rPr lang="en-US" dirty="0"/>
              <a:t>Table Quiz</a:t>
            </a:r>
          </a:p>
        </p:txBody>
      </p:sp>
    </p:spTree>
    <p:extLst>
      <p:ext uri="{BB962C8B-B14F-4D97-AF65-F5344CB8AC3E}">
        <p14:creationId xmlns:p14="http://schemas.microsoft.com/office/powerpoint/2010/main" val="2269665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A9A52-253C-BC40-9D5E-F96A3CFCB033}"/>
              </a:ext>
            </a:extLst>
          </p:cNvPr>
          <p:cNvSpPr>
            <a:spLocks noGrp="1"/>
          </p:cNvSpPr>
          <p:nvPr>
            <p:ph type="title"/>
          </p:nvPr>
        </p:nvSpPr>
        <p:spPr/>
        <p:txBody>
          <a:bodyPr/>
          <a:lstStyle/>
          <a:p>
            <a:r>
              <a:rPr lang="en-US" dirty="0"/>
              <a:t>The Correct Answer </a:t>
            </a:r>
          </a:p>
        </p:txBody>
      </p:sp>
      <p:sp>
        <p:nvSpPr>
          <p:cNvPr id="3" name="Content Placeholder 2">
            <a:extLst>
              <a:ext uri="{FF2B5EF4-FFF2-40B4-BE49-F238E27FC236}">
                <a16:creationId xmlns:a16="http://schemas.microsoft.com/office/drawing/2014/main" id="{FC2606A2-BCEA-EA4B-91B6-F1085A09EEFE}"/>
              </a:ext>
            </a:extLst>
          </p:cNvPr>
          <p:cNvSpPr>
            <a:spLocks noGrp="1"/>
          </p:cNvSpPr>
          <p:nvPr>
            <p:ph idx="1"/>
          </p:nvPr>
        </p:nvSpPr>
        <p:spPr/>
        <p:txBody>
          <a:bodyPr/>
          <a:lstStyle/>
          <a:p>
            <a:pPr marL="0" indent="0">
              <a:buNone/>
            </a:pPr>
            <a:r>
              <a:rPr lang="en-US" dirty="0"/>
              <a:t>a. True</a:t>
            </a:r>
          </a:p>
          <a:p>
            <a:endParaRPr lang="en-US" dirty="0"/>
          </a:p>
        </p:txBody>
      </p:sp>
    </p:spTree>
    <p:extLst>
      <p:ext uri="{BB962C8B-B14F-4D97-AF65-F5344CB8AC3E}">
        <p14:creationId xmlns:p14="http://schemas.microsoft.com/office/powerpoint/2010/main" val="5782526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EE8E2-EA00-D04A-AC72-52E14A82C415}"/>
              </a:ext>
            </a:extLst>
          </p:cNvPr>
          <p:cNvSpPr>
            <a:spLocks noGrp="1"/>
          </p:cNvSpPr>
          <p:nvPr>
            <p:ph type="title"/>
          </p:nvPr>
        </p:nvSpPr>
        <p:spPr>
          <a:xfrm>
            <a:off x="489553" y="1736821"/>
            <a:ext cx="9304614" cy="1241606"/>
          </a:xfrm>
        </p:spPr>
        <p:txBody>
          <a:bodyPr>
            <a:noAutofit/>
          </a:bodyPr>
          <a:lstStyle/>
          <a:p>
            <a:r>
              <a:rPr lang="en-US" sz="2800" dirty="0">
                <a:solidFill>
                  <a:schemeClr val="bg1"/>
                </a:solidFill>
                <a:latin typeface="Helvetica Neue" panose="02000503000000020004" pitchFamily="2" charset="0"/>
              </a:rPr>
              <a:t>4. A Super Strength is a set of skills and abilities that you practice effortlessly and skillfully that bring you and those you impact joy, satisfaction, and happiness.</a:t>
            </a:r>
            <a:br>
              <a:rPr lang="en-US" sz="2800" dirty="0">
                <a:solidFill>
                  <a:schemeClr val="bg1"/>
                </a:solidFill>
                <a:latin typeface="Helvetica Neue" panose="02000503000000020004" pitchFamily="2" charset="0"/>
              </a:rPr>
            </a:br>
            <a:endParaRPr lang="en-US" sz="2800" dirty="0">
              <a:solidFill>
                <a:schemeClr val="bg1"/>
              </a:solidFill>
              <a:latin typeface="Helvetica Neue" panose="02000503000000020004" pitchFamily="2" charset="0"/>
            </a:endParaRPr>
          </a:p>
        </p:txBody>
      </p:sp>
      <p:sp>
        <p:nvSpPr>
          <p:cNvPr id="3" name="Content Placeholder 2">
            <a:extLst>
              <a:ext uri="{FF2B5EF4-FFF2-40B4-BE49-F238E27FC236}">
                <a16:creationId xmlns:a16="http://schemas.microsoft.com/office/drawing/2014/main" id="{A7CDB83E-E6B9-5045-98DB-BA4F88945053}"/>
              </a:ext>
            </a:extLst>
          </p:cNvPr>
          <p:cNvSpPr>
            <a:spLocks noGrp="1"/>
          </p:cNvSpPr>
          <p:nvPr>
            <p:ph idx="1"/>
          </p:nvPr>
        </p:nvSpPr>
        <p:spPr>
          <a:xfrm>
            <a:off x="466403" y="3787866"/>
            <a:ext cx="11259194" cy="3425644"/>
          </a:xfrm>
        </p:spPr>
        <p:txBody>
          <a:bodyPr/>
          <a:lstStyle/>
          <a:p>
            <a:pPr marL="0" indent="0">
              <a:buNone/>
            </a:pPr>
            <a:r>
              <a:rPr lang="en-US" dirty="0"/>
              <a:t>a. True</a:t>
            </a:r>
          </a:p>
          <a:p>
            <a:pPr marL="0" indent="0">
              <a:buNone/>
            </a:pPr>
            <a:r>
              <a:rPr lang="en-US" dirty="0"/>
              <a:t>b. False</a:t>
            </a:r>
          </a:p>
          <a:p>
            <a:endParaRPr lang="en-US" dirty="0"/>
          </a:p>
        </p:txBody>
      </p:sp>
      <p:sp>
        <p:nvSpPr>
          <p:cNvPr id="4" name="Title 1">
            <a:extLst>
              <a:ext uri="{FF2B5EF4-FFF2-40B4-BE49-F238E27FC236}">
                <a16:creationId xmlns:a16="http://schemas.microsoft.com/office/drawing/2014/main" id="{A8B5D050-2200-824C-816B-80B497BC83B7}"/>
              </a:ext>
            </a:extLst>
          </p:cNvPr>
          <p:cNvSpPr txBox="1">
            <a:spLocks/>
          </p:cNvSpPr>
          <p:nvPr/>
        </p:nvSpPr>
        <p:spPr>
          <a:xfrm>
            <a:off x="466403" y="600076"/>
            <a:ext cx="9304614" cy="1006656"/>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kern="12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sz="3200" b="1" dirty="0">
                <a:latin typeface="Helvetica Neue" panose="02000503000000020004" pitchFamily="2" charset="0"/>
              </a:rPr>
              <a:t>Module 1 </a:t>
            </a:r>
            <a:br>
              <a:rPr lang="en-US" dirty="0"/>
            </a:br>
            <a:r>
              <a:rPr lang="en-US" dirty="0"/>
              <a:t>Table Quiz</a:t>
            </a:r>
          </a:p>
        </p:txBody>
      </p:sp>
    </p:spTree>
    <p:extLst>
      <p:ext uri="{BB962C8B-B14F-4D97-AF65-F5344CB8AC3E}">
        <p14:creationId xmlns:p14="http://schemas.microsoft.com/office/powerpoint/2010/main" val="42689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ACFA3-FF31-C347-A63C-C7F0039F3E33}"/>
              </a:ext>
            </a:extLst>
          </p:cNvPr>
          <p:cNvSpPr>
            <a:spLocks noGrp="1"/>
          </p:cNvSpPr>
          <p:nvPr>
            <p:ph type="title"/>
          </p:nvPr>
        </p:nvSpPr>
        <p:spPr/>
        <p:txBody>
          <a:bodyPr/>
          <a:lstStyle/>
          <a:p>
            <a:r>
              <a:rPr lang="en-US" dirty="0"/>
              <a:t>The Correct Answer</a:t>
            </a:r>
          </a:p>
        </p:txBody>
      </p:sp>
      <p:sp>
        <p:nvSpPr>
          <p:cNvPr id="3" name="Content Placeholder 2">
            <a:extLst>
              <a:ext uri="{FF2B5EF4-FFF2-40B4-BE49-F238E27FC236}">
                <a16:creationId xmlns:a16="http://schemas.microsoft.com/office/drawing/2014/main" id="{9DBA82DC-4CBE-A24B-AA34-3C08AD916FD4}"/>
              </a:ext>
            </a:extLst>
          </p:cNvPr>
          <p:cNvSpPr>
            <a:spLocks noGrp="1"/>
          </p:cNvSpPr>
          <p:nvPr>
            <p:ph idx="1"/>
          </p:nvPr>
        </p:nvSpPr>
        <p:spPr/>
        <p:txBody>
          <a:bodyPr/>
          <a:lstStyle/>
          <a:p>
            <a:pPr marL="0" indent="0">
              <a:buNone/>
            </a:pPr>
            <a:r>
              <a:rPr lang="en-US" dirty="0"/>
              <a:t>a. True</a:t>
            </a:r>
          </a:p>
          <a:p>
            <a:pPr marL="0" indent="0">
              <a:buNone/>
            </a:pPr>
            <a:endParaRPr lang="en-US" dirty="0"/>
          </a:p>
        </p:txBody>
      </p:sp>
    </p:spTree>
    <p:extLst>
      <p:ext uri="{BB962C8B-B14F-4D97-AF65-F5344CB8AC3E}">
        <p14:creationId xmlns:p14="http://schemas.microsoft.com/office/powerpoint/2010/main" val="25426878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6F601-1328-0143-9130-C0D22FC4FC14}"/>
              </a:ext>
            </a:extLst>
          </p:cNvPr>
          <p:cNvSpPr>
            <a:spLocks noGrp="1"/>
          </p:cNvSpPr>
          <p:nvPr>
            <p:ph type="title"/>
          </p:nvPr>
        </p:nvSpPr>
        <p:spPr/>
        <p:txBody>
          <a:bodyPr/>
          <a:lstStyle/>
          <a:p>
            <a:r>
              <a:rPr lang="en-US" dirty="0"/>
              <a:t>Quick Stretch!</a:t>
            </a:r>
          </a:p>
        </p:txBody>
      </p:sp>
      <p:sp>
        <p:nvSpPr>
          <p:cNvPr id="3" name="Content Placeholder 2">
            <a:extLst>
              <a:ext uri="{FF2B5EF4-FFF2-40B4-BE49-F238E27FC236}">
                <a16:creationId xmlns:a16="http://schemas.microsoft.com/office/drawing/2014/main" id="{285AFEDD-DDC4-284E-9C46-4D39B1FE047D}"/>
              </a:ext>
            </a:extLst>
          </p:cNvPr>
          <p:cNvSpPr>
            <a:spLocks noGrp="1"/>
          </p:cNvSpPr>
          <p:nvPr>
            <p:ph idx="1"/>
          </p:nvPr>
        </p:nvSpPr>
        <p:spPr>
          <a:xfrm>
            <a:off x="466403" y="2217419"/>
            <a:ext cx="11259194" cy="3033849"/>
          </a:xfrm>
        </p:spPr>
        <p:txBody>
          <a:bodyPr/>
          <a:lstStyle/>
          <a:p>
            <a:pPr marL="463550" indent="-463550">
              <a:buSzPct val="125000"/>
              <a:buBlip>
                <a:blip r:embed="rId3"/>
              </a:buBlip>
            </a:pPr>
            <a:r>
              <a:rPr lang="en-US" dirty="0"/>
              <a:t>Stand up and close your eyes. </a:t>
            </a:r>
          </a:p>
          <a:p>
            <a:pPr marL="463550" indent="-463550">
              <a:buSzPct val="125000"/>
              <a:buBlip>
                <a:blip r:embed="rId3"/>
              </a:buBlip>
            </a:pPr>
            <a:r>
              <a:rPr lang="en-US" dirty="0"/>
              <a:t>Now with your eyes closed, point to the north, and keep pointing.</a:t>
            </a:r>
          </a:p>
          <a:p>
            <a:pPr marL="463550" indent="-463550">
              <a:buSzPct val="125000"/>
              <a:buBlip>
                <a:blip r:embed="rId3"/>
              </a:buBlip>
            </a:pPr>
            <a:r>
              <a:rPr lang="en-US" dirty="0"/>
              <a:t>Open your eyes. </a:t>
            </a:r>
          </a:p>
          <a:p>
            <a:pPr marL="463550" indent="-463550">
              <a:buSzPct val="125000"/>
              <a:buBlip>
                <a:blip r:embed="rId3"/>
              </a:buBlip>
            </a:pPr>
            <a:r>
              <a:rPr lang="en-US" dirty="0"/>
              <a:t>It’s hard to get everyone to point in the same direction! </a:t>
            </a:r>
          </a:p>
          <a:p>
            <a:pPr marL="463550" indent="-463550">
              <a:buSzPct val="125000"/>
              <a:buBlip>
                <a:blip r:embed="rId3"/>
              </a:buBlip>
            </a:pPr>
            <a:r>
              <a:rPr lang="en-US" dirty="0"/>
              <a:t>This module is about creating a common culture, so we are all heading in the same direction.</a:t>
            </a:r>
          </a:p>
          <a:p>
            <a:pPr marL="463550" indent="-463550">
              <a:buSzPct val="125000"/>
              <a:buBlip>
                <a:blip r:embed="rId3"/>
              </a:buBlip>
            </a:pPr>
            <a:endParaRPr lang="en-US" dirty="0"/>
          </a:p>
        </p:txBody>
      </p:sp>
    </p:spTree>
    <p:extLst>
      <p:ext uri="{BB962C8B-B14F-4D97-AF65-F5344CB8AC3E}">
        <p14:creationId xmlns:p14="http://schemas.microsoft.com/office/powerpoint/2010/main" val="296252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2965AA-A295-3D48-8B38-D092BB3EC0CA}"/>
              </a:ext>
            </a:extLst>
          </p:cNvPr>
          <p:cNvSpPr/>
          <p:nvPr/>
        </p:nvSpPr>
        <p:spPr>
          <a:xfrm>
            <a:off x="0" y="1725931"/>
            <a:ext cx="12192000" cy="3669030"/>
          </a:xfrm>
          <a:prstGeom prst="rect">
            <a:avLst/>
          </a:prstGeom>
          <a:solidFill>
            <a:srgbClr val="3330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FD0ED68-31D9-D843-93FD-F46C76C00DC6}"/>
              </a:ext>
            </a:extLst>
          </p:cNvPr>
          <p:cNvSpPr>
            <a:spLocks noGrp="1"/>
          </p:cNvSpPr>
          <p:nvPr>
            <p:ph idx="1"/>
          </p:nvPr>
        </p:nvSpPr>
        <p:spPr>
          <a:xfrm>
            <a:off x="466403" y="1977389"/>
            <a:ext cx="11259194" cy="3363819"/>
          </a:xfrm>
        </p:spPr>
        <p:txBody>
          <a:bodyPr>
            <a:normAutofit/>
          </a:bodyPr>
          <a:lstStyle/>
          <a:p>
            <a:pPr marL="0" indent="0">
              <a:buNone/>
            </a:pPr>
            <a:r>
              <a:rPr lang="en-US" sz="2000" b="1" spc="100" dirty="0"/>
              <a:t>LEARNING GOALS:</a:t>
            </a:r>
          </a:p>
          <a:p>
            <a:pPr marL="574675" indent="-574675">
              <a:buSzPct val="125000"/>
              <a:buBlip>
                <a:blip r:embed="rId2"/>
              </a:buBlip>
            </a:pPr>
            <a:r>
              <a:rPr lang="en-US" sz="2400" dirty="0"/>
              <a:t>Consider your Own Relationship with your Best Friend</a:t>
            </a:r>
          </a:p>
          <a:p>
            <a:pPr marL="574675" indent="-574675">
              <a:buSzPct val="125000"/>
              <a:buBlip>
                <a:blip r:embed="rId2"/>
              </a:buBlip>
            </a:pPr>
            <a:r>
              <a:rPr lang="en-US" sz="2400" dirty="0"/>
              <a:t>Learn about the Components and Expectations of Our Best Friends Culture</a:t>
            </a:r>
          </a:p>
          <a:p>
            <a:pPr marL="574675" indent="-574675">
              <a:buSzPct val="125000"/>
              <a:buBlip>
                <a:blip r:embed="rId2"/>
              </a:buBlip>
            </a:pPr>
            <a:r>
              <a:rPr lang="en-US" sz="2400" dirty="0"/>
              <a:t>Discover the Importance of Empathy, and How to Develop It</a:t>
            </a:r>
          </a:p>
          <a:p>
            <a:pPr marL="574675" indent="-574675">
              <a:buSzPct val="125000"/>
              <a:buBlip>
                <a:blip r:embed="rId2"/>
              </a:buBlip>
            </a:pPr>
            <a:r>
              <a:rPr lang="en-US" sz="2400" dirty="0"/>
              <a:t>Empathize with a Resident</a:t>
            </a:r>
          </a:p>
          <a:p>
            <a:pPr marL="574675" indent="-574675">
              <a:buSzPct val="125000"/>
              <a:buBlip>
                <a:blip r:embed="rId2"/>
              </a:buBlip>
            </a:pPr>
            <a:r>
              <a:rPr lang="en-US" sz="2400" dirty="0"/>
              <a:t>Watch a Video About the Difference Between Sympathy and Empathy</a:t>
            </a:r>
          </a:p>
          <a:p>
            <a:pPr marL="574675" indent="-574675">
              <a:buSzPct val="125000"/>
              <a:buBlip>
                <a:blip r:embed="rId2"/>
              </a:buBlip>
            </a:pPr>
            <a:r>
              <a:rPr lang="en-US" sz="2400" dirty="0"/>
              <a:t>Take the Table Quiz</a:t>
            </a:r>
          </a:p>
          <a:p>
            <a:endParaRPr lang="en-US" dirty="0"/>
          </a:p>
        </p:txBody>
      </p:sp>
      <p:sp>
        <p:nvSpPr>
          <p:cNvPr id="6" name="Title 6">
            <a:extLst>
              <a:ext uri="{FF2B5EF4-FFF2-40B4-BE49-F238E27FC236}">
                <a16:creationId xmlns:a16="http://schemas.microsoft.com/office/drawing/2014/main" id="{A2500AB0-E431-474D-9B4A-535D3AA37C92}"/>
              </a:ext>
            </a:extLst>
          </p:cNvPr>
          <p:cNvSpPr txBox="1">
            <a:spLocks/>
          </p:cNvSpPr>
          <p:nvPr/>
        </p:nvSpPr>
        <p:spPr>
          <a:xfrm>
            <a:off x="466403" y="507304"/>
            <a:ext cx="9304614" cy="64222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kern="12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sz="3200" b="1" dirty="0">
                <a:latin typeface="Helvetica Neue" panose="02000503000000020004" pitchFamily="2" charset="0"/>
              </a:rPr>
              <a:t>Module 2 </a:t>
            </a:r>
            <a:br>
              <a:rPr lang="en-US" dirty="0"/>
            </a:br>
            <a:r>
              <a:rPr lang="en-US" dirty="0"/>
              <a:t>Our </a:t>
            </a:r>
            <a:r>
              <a:rPr lang="en-US" i="1" dirty="0"/>
              <a:t>Best Friends </a:t>
            </a:r>
            <a:r>
              <a:rPr lang="en-US" dirty="0"/>
              <a:t>Culture</a:t>
            </a:r>
          </a:p>
        </p:txBody>
      </p:sp>
    </p:spTree>
    <p:extLst>
      <p:ext uri="{BB962C8B-B14F-4D97-AF65-F5344CB8AC3E}">
        <p14:creationId xmlns:p14="http://schemas.microsoft.com/office/powerpoint/2010/main" val="151871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B5DDA-6D10-8241-BCF6-4FE43C48D488}"/>
              </a:ext>
            </a:extLst>
          </p:cNvPr>
          <p:cNvSpPr>
            <a:spLocks noGrp="1"/>
          </p:cNvSpPr>
          <p:nvPr>
            <p:ph type="title"/>
          </p:nvPr>
        </p:nvSpPr>
        <p:spPr>
          <a:xfrm>
            <a:off x="1364105" y="449706"/>
            <a:ext cx="9304614" cy="1157026"/>
          </a:xfrm>
        </p:spPr>
        <p:txBody>
          <a:bodyPr>
            <a:normAutofit fontScale="90000"/>
          </a:bodyPr>
          <a:lstStyle/>
          <a:p>
            <a:r>
              <a:rPr lang="en-US" b="1" dirty="0">
                <a:latin typeface="Helvetica Neue" panose="02000503000000020004" pitchFamily="2" charset="0"/>
              </a:rPr>
              <a:t>Icebreaker:</a:t>
            </a:r>
            <a:br>
              <a:rPr lang="en-US" dirty="0"/>
            </a:br>
            <a:r>
              <a:rPr lang="en-US" dirty="0"/>
              <a:t>Think About Your Own Best Friend</a:t>
            </a:r>
            <a:br>
              <a:rPr lang="en-US" dirty="0"/>
            </a:br>
            <a:endParaRPr lang="en-US" dirty="0"/>
          </a:p>
        </p:txBody>
      </p:sp>
      <p:sp>
        <p:nvSpPr>
          <p:cNvPr id="3" name="Content Placeholder 2">
            <a:extLst>
              <a:ext uri="{FF2B5EF4-FFF2-40B4-BE49-F238E27FC236}">
                <a16:creationId xmlns:a16="http://schemas.microsoft.com/office/drawing/2014/main" id="{92C3BD7F-91A7-834B-9D67-B2866A0C3694}"/>
              </a:ext>
            </a:extLst>
          </p:cNvPr>
          <p:cNvSpPr>
            <a:spLocks noGrp="1"/>
          </p:cNvSpPr>
          <p:nvPr>
            <p:ph idx="1"/>
          </p:nvPr>
        </p:nvSpPr>
        <p:spPr>
          <a:xfrm>
            <a:off x="466403" y="2338465"/>
            <a:ext cx="8827499" cy="2912803"/>
          </a:xfrm>
        </p:spPr>
        <p:txBody>
          <a:bodyPr/>
          <a:lstStyle/>
          <a:p>
            <a:pPr marL="574675" indent="-574675">
              <a:buSzPct val="125000"/>
              <a:buBlip>
                <a:blip r:embed="rId3"/>
              </a:buBlip>
            </a:pPr>
            <a:r>
              <a:rPr lang="en-US" dirty="0"/>
              <a:t>Talk with others at your table about the traits you admire in your best friend.</a:t>
            </a:r>
            <a:br>
              <a:rPr lang="en-US" dirty="0"/>
            </a:br>
            <a:endParaRPr lang="en-US" dirty="0"/>
          </a:p>
          <a:p>
            <a:pPr marL="574675" indent="-574675">
              <a:buSzPct val="125000"/>
              <a:buBlip>
                <a:blip r:embed="rId3"/>
              </a:buBlip>
            </a:pPr>
            <a:r>
              <a:rPr lang="en-US" dirty="0"/>
              <a:t>Then discuss the qualities of the relationship that you value most.</a:t>
            </a:r>
          </a:p>
          <a:p>
            <a:pPr marL="574675" indent="-574675">
              <a:buSzPct val="125000"/>
              <a:buBlip>
                <a:blip r:embed="rId3"/>
              </a:buBlip>
            </a:pPr>
            <a:endParaRPr lang="en-US" dirty="0"/>
          </a:p>
        </p:txBody>
      </p:sp>
      <p:pic>
        <p:nvPicPr>
          <p:cNvPr id="4" name="Graphic 89" descr="Iceberg with solid fill">
            <a:extLst>
              <a:ext uri="{FF2B5EF4-FFF2-40B4-BE49-F238E27FC236}">
                <a16:creationId xmlns:a16="http://schemas.microsoft.com/office/drawing/2014/main" id="{871AC45B-AC7A-654F-A576-DD2DC47B234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6685" y="449706"/>
            <a:ext cx="1027420" cy="1027420"/>
          </a:xfrm>
          <a:prstGeom prst="rect">
            <a:avLst/>
          </a:prstGeom>
        </p:spPr>
      </p:pic>
    </p:spTree>
    <p:extLst>
      <p:ext uri="{BB962C8B-B14F-4D97-AF65-F5344CB8AC3E}">
        <p14:creationId xmlns:p14="http://schemas.microsoft.com/office/powerpoint/2010/main" val="207924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2EABA1-B964-824E-80F5-31B958135790}"/>
              </a:ext>
            </a:extLst>
          </p:cNvPr>
          <p:cNvSpPr>
            <a:spLocks noGrp="1"/>
          </p:cNvSpPr>
          <p:nvPr>
            <p:ph idx="1"/>
          </p:nvPr>
        </p:nvSpPr>
        <p:spPr/>
        <p:txBody>
          <a:bodyPr/>
          <a:lstStyle/>
          <a:p>
            <a:pPr marL="0" indent="0">
              <a:buNone/>
            </a:pPr>
            <a:r>
              <a:rPr lang="en-US" dirty="0"/>
              <a:t>Culture is “the way we do things around here.” Our Best Friends Culture is the idea that all partners should treat everyone in the Moorings Park family as they would a best friend. </a:t>
            </a:r>
          </a:p>
          <a:p>
            <a:pPr marL="0" indent="0">
              <a:buNone/>
            </a:pPr>
            <a:br>
              <a:rPr lang="en-US" dirty="0"/>
            </a:br>
            <a:r>
              <a:rPr lang="en-US" dirty="0"/>
              <a:t>Think about the essential building blocks of a friendship:</a:t>
            </a:r>
          </a:p>
          <a:p>
            <a:endParaRPr lang="en-US" dirty="0"/>
          </a:p>
        </p:txBody>
      </p:sp>
      <p:sp>
        <p:nvSpPr>
          <p:cNvPr id="6" name="Title 5">
            <a:extLst>
              <a:ext uri="{FF2B5EF4-FFF2-40B4-BE49-F238E27FC236}">
                <a16:creationId xmlns:a16="http://schemas.microsoft.com/office/drawing/2014/main" id="{2D44B3C5-DB6A-F44F-8CB1-00E19BE4EB5C}"/>
              </a:ext>
            </a:extLst>
          </p:cNvPr>
          <p:cNvSpPr>
            <a:spLocks noGrp="1"/>
          </p:cNvSpPr>
          <p:nvPr>
            <p:ph type="title"/>
          </p:nvPr>
        </p:nvSpPr>
        <p:spPr/>
        <p:txBody>
          <a:bodyPr/>
          <a:lstStyle/>
          <a:p>
            <a:r>
              <a:rPr lang="en-US" dirty="0"/>
              <a:t>Our </a:t>
            </a:r>
            <a:r>
              <a:rPr lang="en-US" i="1" dirty="0"/>
              <a:t>Best Friends </a:t>
            </a:r>
            <a:r>
              <a:rPr lang="en-US" dirty="0"/>
              <a:t>Culture</a:t>
            </a:r>
          </a:p>
        </p:txBody>
      </p:sp>
      <p:grpSp>
        <p:nvGrpSpPr>
          <p:cNvPr id="18" name="Group 17">
            <a:extLst>
              <a:ext uri="{FF2B5EF4-FFF2-40B4-BE49-F238E27FC236}">
                <a16:creationId xmlns:a16="http://schemas.microsoft.com/office/drawing/2014/main" id="{BF85EA79-9138-F847-ACF9-172E0C01CDA8}"/>
              </a:ext>
            </a:extLst>
          </p:cNvPr>
          <p:cNvGrpSpPr/>
          <p:nvPr/>
        </p:nvGrpSpPr>
        <p:grpSpPr>
          <a:xfrm>
            <a:off x="633731" y="4244417"/>
            <a:ext cx="8969957" cy="853976"/>
            <a:chOff x="2376570" y="4257670"/>
            <a:chExt cx="6209664" cy="591185"/>
          </a:xfrm>
        </p:grpSpPr>
        <p:grpSp>
          <p:nvGrpSpPr>
            <p:cNvPr id="7" name="Group 6">
              <a:extLst>
                <a:ext uri="{FF2B5EF4-FFF2-40B4-BE49-F238E27FC236}">
                  <a16:creationId xmlns:a16="http://schemas.microsoft.com/office/drawing/2014/main" id="{83FC2BBE-F20A-F44B-BB13-2A6B9DFC40D1}"/>
                </a:ext>
              </a:extLst>
            </p:cNvPr>
            <p:cNvGrpSpPr/>
            <p:nvPr/>
          </p:nvGrpSpPr>
          <p:grpSpPr>
            <a:xfrm>
              <a:off x="2376570" y="4257670"/>
              <a:ext cx="6209664" cy="591185"/>
              <a:chOff x="-98333" y="0"/>
              <a:chExt cx="6210208" cy="591185"/>
            </a:xfrm>
          </p:grpSpPr>
          <p:sp>
            <p:nvSpPr>
              <p:cNvPr id="13" name="Pentagon 12">
                <a:extLst>
                  <a:ext uri="{FF2B5EF4-FFF2-40B4-BE49-F238E27FC236}">
                    <a16:creationId xmlns:a16="http://schemas.microsoft.com/office/drawing/2014/main" id="{ED105117-3302-2543-ABE4-2DAB496C9FBC}"/>
                  </a:ext>
                </a:extLst>
              </p:cNvPr>
              <p:cNvSpPr/>
              <p:nvPr/>
            </p:nvSpPr>
            <p:spPr>
              <a:xfrm>
                <a:off x="-98333" y="0"/>
                <a:ext cx="1355516" cy="591185"/>
              </a:xfrm>
              <a:prstGeom prst="homePlate">
                <a:avLst/>
              </a:prstGeom>
              <a:solidFill>
                <a:srgbClr val="D635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9144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p:txBody>
          </p:sp>
          <p:sp>
            <p:nvSpPr>
              <p:cNvPr id="14" name="Chevron 13">
                <a:extLst>
                  <a:ext uri="{FF2B5EF4-FFF2-40B4-BE49-F238E27FC236}">
                    <a16:creationId xmlns:a16="http://schemas.microsoft.com/office/drawing/2014/main" id="{ED628399-9D20-4F47-90FA-F940E56B5B9F}"/>
                  </a:ext>
                </a:extLst>
              </p:cNvPr>
              <p:cNvSpPr/>
              <p:nvPr/>
            </p:nvSpPr>
            <p:spPr>
              <a:xfrm>
                <a:off x="1051560" y="11430"/>
                <a:ext cx="1414145" cy="571500"/>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5" name="Chevron 14">
                <a:extLst>
                  <a:ext uri="{FF2B5EF4-FFF2-40B4-BE49-F238E27FC236}">
                    <a16:creationId xmlns:a16="http://schemas.microsoft.com/office/drawing/2014/main" id="{1AE15231-B6F6-8D44-94A9-182DCD9E1BAB}"/>
                  </a:ext>
                </a:extLst>
              </p:cNvPr>
              <p:cNvSpPr/>
              <p:nvPr/>
            </p:nvSpPr>
            <p:spPr>
              <a:xfrm>
                <a:off x="2263140" y="11430"/>
                <a:ext cx="1414145" cy="571500"/>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6" name="Chevron 15">
                <a:extLst>
                  <a:ext uri="{FF2B5EF4-FFF2-40B4-BE49-F238E27FC236}">
                    <a16:creationId xmlns:a16="http://schemas.microsoft.com/office/drawing/2014/main" id="{2724AB57-7D8C-754F-8BA4-43381083BCBB}"/>
                  </a:ext>
                </a:extLst>
              </p:cNvPr>
              <p:cNvSpPr/>
              <p:nvPr/>
            </p:nvSpPr>
            <p:spPr>
              <a:xfrm>
                <a:off x="3474720" y="11430"/>
                <a:ext cx="1414145" cy="571500"/>
              </a:xfrm>
              <a:prstGeom prst="chevron">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7" name="Chevron 16">
                <a:extLst>
                  <a:ext uri="{FF2B5EF4-FFF2-40B4-BE49-F238E27FC236}">
                    <a16:creationId xmlns:a16="http://schemas.microsoft.com/office/drawing/2014/main" id="{13D9B550-3E89-8A42-BB02-C32A756A2B2A}"/>
                  </a:ext>
                </a:extLst>
              </p:cNvPr>
              <p:cNvSpPr/>
              <p:nvPr/>
            </p:nvSpPr>
            <p:spPr>
              <a:xfrm>
                <a:off x="4697730" y="11430"/>
                <a:ext cx="1414145" cy="571500"/>
              </a:xfrm>
              <a:prstGeom prst="chevron">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
          <p:nvSpPr>
            <p:cNvPr id="8" name="Text Box 99">
              <a:extLst>
                <a:ext uri="{FF2B5EF4-FFF2-40B4-BE49-F238E27FC236}">
                  <a16:creationId xmlns:a16="http://schemas.microsoft.com/office/drawing/2014/main" id="{691588DC-3961-3E4A-8BEE-E93C3411B161}"/>
                </a:ext>
              </a:extLst>
            </p:cNvPr>
            <p:cNvSpPr txBox="1"/>
            <p:nvPr/>
          </p:nvSpPr>
          <p:spPr>
            <a:xfrm>
              <a:off x="2580405" y="4413880"/>
              <a:ext cx="1005840" cy="35433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cap="all" spc="100" dirty="0">
                  <a:solidFill>
                    <a:srgbClr val="FFFFFF"/>
                  </a:solidFill>
                  <a:effectLst/>
                  <a:latin typeface="Helvetica Neue Medium" panose="02000503000000020004" pitchFamily="2" charset="0"/>
                  <a:ea typeface="Times New Roman" panose="02020603050405020304" pitchFamily="18" charset="0"/>
                </a:rPr>
                <a:t>Respect</a:t>
              </a:r>
              <a:endParaRPr lang="en-US" sz="2800" dirty="0">
                <a:effectLst/>
                <a:latin typeface="Times New Roman" panose="02020603050405020304" pitchFamily="18" charset="0"/>
                <a:ea typeface="Times New Roman" panose="02020603050405020304" pitchFamily="18" charset="0"/>
              </a:endParaRPr>
            </a:p>
          </p:txBody>
        </p:sp>
        <p:sp>
          <p:nvSpPr>
            <p:cNvPr id="9" name="Text Box 100">
              <a:extLst>
                <a:ext uri="{FF2B5EF4-FFF2-40B4-BE49-F238E27FC236}">
                  <a16:creationId xmlns:a16="http://schemas.microsoft.com/office/drawing/2014/main" id="{3D23B77C-3BAC-804E-8287-0145D460F3FA}"/>
                </a:ext>
              </a:extLst>
            </p:cNvPr>
            <p:cNvSpPr txBox="1"/>
            <p:nvPr/>
          </p:nvSpPr>
          <p:spPr>
            <a:xfrm>
              <a:off x="3860565" y="4415150"/>
              <a:ext cx="1038225" cy="35433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cap="all" spc="100" dirty="0">
                  <a:solidFill>
                    <a:srgbClr val="FFFFFF"/>
                  </a:solidFill>
                  <a:effectLst/>
                  <a:latin typeface="Helvetica Neue Medium" panose="02000503000000020004" pitchFamily="2" charset="0"/>
                  <a:ea typeface="Times New Roman" panose="02020603050405020304" pitchFamily="18" charset="0"/>
                </a:rPr>
                <a:t>Empathy</a:t>
              </a:r>
              <a:endParaRPr lang="en-US" sz="2800" dirty="0">
                <a:effectLst/>
                <a:latin typeface="Times New Roman" panose="02020603050405020304" pitchFamily="18" charset="0"/>
                <a:ea typeface="Times New Roman" panose="02020603050405020304" pitchFamily="18" charset="0"/>
              </a:endParaRPr>
            </a:p>
          </p:txBody>
        </p:sp>
        <p:sp>
          <p:nvSpPr>
            <p:cNvPr id="10" name="Text Box 101">
              <a:extLst>
                <a:ext uri="{FF2B5EF4-FFF2-40B4-BE49-F238E27FC236}">
                  <a16:creationId xmlns:a16="http://schemas.microsoft.com/office/drawing/2014/main" id="{EFFB7156-1858-2B46-8248-0515FB3286D1}"/>
                </a:ext>
              </a:extLst>
            </p:cNvPr>
            <p:cNvSpPr txBox="1"/>
            <p:nvPr/>
          </p:nvSpPr>
          <p:spPr>
            <a:xfrm>
              <a:off x="5093735" y="4415150"/>
              <a:ext cx="1005840" cy="35433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cap="all" spc="100" dirty="0">
                  <a:solidFill>
                    <a:srgbClr val="FFFFFF"/>
                  </a:solidFill>
                  <a:effectLst/>
                  <a:latin typeface="Helvetica Neue Medium" panose="02000503000000020004" pitchFamily="2" charset="0"/>
                  <a:ea typeface="Times New Roman" panose="02020603050405020304" pitchFamily="18" charset="0"/>
                </a:rPr>
                <a:t>Support</a:t>
              </a:r>
              <a:endParaRPr lang="en-US" sz="2800" dirty="0">
                <a:effectLst/>
                <a:latin typeface="Times New Roman" panose="02020603050405020304" pitchFamily="18" charset="0"/>
                <a:ea typeface="Times New Roman" panose="02020603050405020304" pitchFamily="18" charset="0"/>
              </a:endParaRPr>
            </a:p>
          </p:txBody>
        </p:sp>
        <p:sp>
          <p:nvSpPr>
            <p:cNvPr id="11" name="Text Box 102">
              <a:extLst>
                <a:ext uri="{FF2B5EF4-FFF2-40B4-BE49-F238E27FC236}">
                  <a16:creationId xmlns:a16="http://schemas.microsoft.com/office/drawing/2014/main" id="{8F920B13-6E9E-F944-AA40-900DEAAF57DB}"/>
                </a:ext>
              </a:extLst>
            </p:cNvPr>
            <p:cNvSpPr txBox="1"/>
            <p:nvPr/>
          </p:nvSpPr>
          <p:spPr>
            <a:xfrm>
              <a:off x="6378975" y="4417690"/>
              <a:ext cx="914400" cy="35433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cap="all" spc="100" dirty="0">
                  <a:solidFill>
                    <a:srgbClr val="FFFFFF"/>
                  </a:solidFill>
                  <a:effectLst/>
                  <a:latin typeface="Helvetica Neue Medium" panose="02000503000000020004" pitchFamily="2" charset="0"/>
                  <a:ea typeface="Times New Roman" panose="02020603050405020304" pitchFamily="18" charset="0"/>
                </a:rPr>
                <a:t>Trust</a:t>
              </a:r>
              <a:endParaRPr lang="en-US" sz="2800" dirty="0">
                <a:effectLst/>
                <a:latin typeface="Times New Roman" panose="02020603050405020304" pitchFamily="18" charset="0"/>
                <a:ea typeface="Times New Roman" panose="02020603050405020304" pitchFamily="18" charset="0"/>
              </a:endParaRPr>
            </a:p>
          </p:txBody>
        </p:sp>
        <p:sp>
          <p:nvSpPr>
            <p:cNvPr id="12" name="Text Box 103">
              <a:extLst>
                <a:ext uri="{FF2B5EF4-FFF2-40B4-BE49-F238E27FC236}">
                  <a16:creationId xmlns:a16="http://schemas.microsoft.com/office/drawing/2014/main" id="{B5650961-8020-2C48-B8C9-9F3EBB80630C}"/>
                </a:ext>
              </a:extLst>
            </p:cNvPr>
            <p:cNvSpPr txBox="1"/>
            <p:nvPr/>
          </p:nvSpPr>
          <p:spPr>
            <a:xfrm>
              <a:off x="7527690" y="4414515"/>
              <a:ext cx="914400" cy="35433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cap="all" spc="100" dirty="0">
                  <a:solidFill>
                    <a:srgbClr val="FFFFFF"/>
                  </a:solidFill>
                  <a:effectLst/>
                  <a:latin typeface="Helvetica Neue Medium" panose="02000503000000020004" pitchFamily="2" charset="0"/>
                  <a:ea typeface="Times New Roman" panose="02020603050405020304" pitchFamily="18" charset="0"/>
                </a:rPr>
                <a:t>Humor</a:t>
              </a:r>
              <a:endParaRPr lang="en-US" sz="2800" dirty="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361113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8C2FF1-7423-3845-9C41-08E6512E0034}"/>
              </a:ext>
            </a:extLst>
          </p:cNvPr>
          <p:cNvSpPr>
            <a:spLocks noGrp="1"/>
          </p:cNvSpPr>
          <p:nvPr>
            <p:ph idx="1"/>
          </p:nvPr>
        </p:nvSpPr>
        <p:spPr>
          <a:xfrm>
            <a:off x="466403" y="1900575"/>
            <a:ext cx="11091013" cy="3425644"/>
          </a:xfrm>
        </p:spPr>
        <p:txBody>
          <a:bodyPr/>
          <a:lstStyle/>
          <a:p>
            <a:pPr marL="515938" indent="-515938">
              <a:buSzPct val="125000"/>
              <a:buBlip>
                <a:blip r:embed="rId3"/>
              </a:buBlip>
            </a:pPr>
            <a:r>
              <a:rPr lang="en-US" dirty="0"/>
              <a:t>Strive to communicate (as you would with a friend).</a:t>
            </a:r>
          </a:p>
          <a:p>
            <a:pPr marL="515938" indent="-515938">
              <a:buSzPct val="125000"/>
              <a:buBlip>
                <a:blip r:embed="rId3"/>
              </a:buBlip>
            </a:pPr>
            <a:r>
              <a:rPr lang="en-US" dirty="0"/>
              <a:t>Be patient and understanding on the bad days</a:t>
            </a:r>
            <a:br>
              <a:rPr lang="en-US" dirty="0"/>
            </a:br>
            <a:r>
              <a:rPr lang="en-US" dirty="0"/>
              <a:t>(as you would with a friend).</a:t>
            </a:r>
          </a:p>
          <a:p>
            <a:pPr marL="515938" indent="-515938">
              <a:buSzPct val="125000"/>
              <a:buBlip>
                <a:blip r:embed="rId3"/>
              </a:buBlip>
            </a:pPr>
            <a:r>
              <a:rPr lang="en-US" dirty="0"/>
              <a:t>Laugh and smile (as you would with a friend).</a:t>
            </a:r>
          </a:p>
          <a:p>
            <a:pPr marL="515938" indent="-515938">
              <a:buSzPct val="125000"/>
              <a:buBlip>
                <a:blip r:embed="rId3"/>
              </a:buBlip>
            </a:pPr>
            <a:r>
              <a:rPr lang="en-US" dirty="0"/>
              <a:t>Provide encouragement (as you would with a friend).</a:t>
            </a:r>
          </a:p>
          <a:p>
            <a:pPr marL="515938" indent="-515938">
              <a:buSzPct val="125000"/>
              <a:buBlip>
                <a:blip r:embed="rId3"/>
              </a:buBlip>
            </a:pPr>
            <a:r>
              <a:rPr lang="en-US" dirty="0"/>
              <a:t>Listen and talk about meaningful things</a:t>
            </a:r>
            <a:br>
              <a:rPr lang="en-US" dirty="0"/>
            </a:br>
            <a:r>
              <a:rPr lang="en-US" dirty="0"/>
              <a:t>(as you would with a friend).</a:t>
            </a:r>
          </a:p>
          <a:p>
            <a:pPr marL="515938" indent="-515938">
              <a:buSzPct val="125000"/>
              <a:buBlip>
                <a:blip r:embed="rId3"/>
              </a:buBlip>
            </a:pPr>
            <a:endParaRPr lang="en-US" dirty="0"/>
          </a:p>
        </p:txBody>
      </p:sp>
      <p:sp>
        <p:nvSpPr>
          <p:cNvPr id="5" name="Title 4">
            <a:extLst>
              <a:ext uri="{FF2B5EF4-FFF2-40B4-BE49-F238E27FC236}">
                <a16:creationId xmlns:a16="http://schemas.microsoft.com/office/drawing/2014/main" id="{14FC0772-A747-8941-A00A-A7893F0FBA21}"/>
              </a:ext>
            </a:extLst>
          </p:cNvPr>
          <p:cNvSpPr>
            <a:spLocks noGrp="1"/>
          </p:cNvSpPr>
          <p:nvPr>
            <p:ph type="title"/>
          </p:nvPr>
        </p:nvSpPr>
        <p:spPr>
          <a:xfrm>
            <a:off x="466403" y="359764"/>
            <a:ext cx="9304614" cy="1246967"/>
          </a:xfrm>
        </p:spPr>
        <p:txBody>
          <a:bodyPr/>
          <a:lstStyle/>
          <a:p>
            <a:r>
              <a:rPr lang="en-US" dirty="0"/>
              <a:t>We Support Everyone in Following this Philosophy</a:t>
            </a:r>
            <a:br>
              <a:rPr lang="en-US" dirty="0"/>
            </a:br>
            <a:endParaRPr lang="en-US" dirty="0"/>
          </a:p>
        </p:txBody>
      </p:sp>
    </p:spTree>
    <p:extLst>
      <p:ext uri="{BB962C8B-B14F-4D97-AF65-F5344CB8AC3E}">
        <p14:creationId xmlns:p14="http://schemas.microsoft.com/office/powerpoint/2010/main" val="266350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692C96-C959-9C47-817D-2E48659B37C1}"/>
              </a:ext>
            </a:extLst>
          </p:cNvPr>
          <p:cNvSpPr/>
          <p:nvPr/>
        </p:nvSpPr>
        <p:spPr>
          <a:xfrm>
            <a:off x="0" y="1606731"/>
            <a:ext cx="12192000" cy="3922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5">
            <a:extLst>
              <a:ext uri="{FF2B5EF4-FFF2-40B4-BE49-F238E27FC236}">
                <a16:creationId xmlns:a16="http://schemas.microsoft.com/office/drawing/2014/main" id="{125DE05A-C11A-7049-89BF-5FA05FD17B90}"/>
              </a:ext>
            </a:extLst>
          </p:cNvPr>
          <p:cNvSpPr>
            <a:spLocks noGrp="1"/>
          </p:cNvSpPr>
          <p:nvPr>
            <p:ph idx="1"/>
          </p:nvPr>
        </p:nvSpPr>
        <p:spPr>
          <a:xfrm>
            <a:off x="466403" y="2027583"/>
            <a:ext cx="11259194" cy="3425644"/>
          </a:xfrm>
        </p:spPr>
        <p:txBody>
          <a:bodyPr vert="horz" lIns="91440" tIns="45720" rIns="91440" bIns="45720" rtlCol="0" anchor="ctr">
            <a:normAutofit/>
          </a:bodyPr>
          <a:lstStyle/>
          <a:p>
            <a:pPr marL="0" indent="0">
              <a:buNone/>
            </a:pPr>
            <a:r>
              <a:rPr lang="en-US" sz="3500" b="1" dirty="0">
                <a:solidFill>
                  <a:schemeClr val="bg1"/>
                </a:solidFill>
              </a:rPr>
              <a:t>Housekeeping</a:t>
            </a:r>
            <a:br>
              <a:rPr lang="en-US" sz="3500" b="1" dirty="0">
                <a:solidFill>
                  <a:schemeClr val="bg1"/>
                </a:solidFill>
              </a:rPr>
            </a:br>
            <a:r>
              <a:rPr lang="en-US" sz="3500" b="1" dirty="0">
                <a:solidFill>
                  <a:schemeClr val="bg1"/>
                </a:solidFill>
              </a:rPr>
              <a:t>Guidelines</a:t>
            </a:r>
          </a:p>
          <a:p>
            <a:endParaRPr lang="en-US" sz="1800" dirty="0">
              <a:solidFill>
                <a:schemeClr val="bg1"/>
              </a:solidFill>
              <a:latin typeface="+mn-lt"/>
              <a:ea typeface="+mn-ea"/>
              <a:cs typeface="+mn-cs"/>
            </a:endParaRPr>
          </a:p>
        </p:txBody>
      </p:sp>
      <p:sp>
        <p:nvSpPr>
          <p:cNvPr id="9" name="Rectangle 8">
            <a:extLst>
              <a:ext uri="{FF2B5EF4-FFF2-40B4-BE49-F238E27FC236}">
                <a16:creationId xmlns:a16="http://schemas.microsoft.com/office/drawing/2014/main" id="{F774E19E-E129-6649-B1B0-67B20DFC06C9}"/>
              </a:ext>
            </a:extLst>
          </p:cNvPr>
          <p:cNvSpPr/>
          <p:nvPr/>
        </p:nvSpPr>
        <p:spPr>
          <a:xfrm>
            <a:off x="4171950" y="2027583"/>
            <a:ext cx="8020050" cy="2941982"/>
          </a:xfrm>
          <a:prstGeom prst="rect">
            <a:avLst/>
          </a:prstGeom>
          <a:solidFill>
            <a:schemeClr val="bg1">
              <a:alpha val="3807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AD48EA0-A328-DC40-A1C6-25AA9DD8D101}"/>
              </a:ext>
            </a:extLst>
          </p:cNvPr>
          <p:cNvSpPr/>
          <p:nvPr/>
        </p:nvSpPr>
        <p:spPr>
          <a:xfrm>
            <a:off x="4462461" y="2413338"/>
            <a:ext cx="7424739" cy="2308324"/>
          </a:xfrm>
          <a:prstGeom prst="rect">
            <a:avLst/>
          </a:prstGeom>
        </p:spPr>
        <p:txBody>
          <a:bodyPr wrap="square">
            <a:spAutoFit/>
          </a:bodyPr>
          <a:lstStyle/>
          <a:p>
            <a:pPr marL="285750" lvl="0" indent="-285750">
              <a:buSzPct val="125000"/>
              <a:buBlip>
                <a:blip r:embed="rId3"/>
              </a:buBlip>
            </a:pPr>
            <a:r>
              <a:rPr lang="en-US" dirty="0">
                <a:solidFill>
                  <a:schemeClr val="bg1"/>
                </a:solidFill>
              </a:rPr>
              <a:t>Please silence your phones: we will have breaks so you</a:t>
            </a:r>
            <a:br>
              <a:rPr lang="en-US" dirty="0">
                <a:solidFill>
                  <a:schemeClr val="bg1"/>
                </a:solidFill>
              </a:rPr>
            </a:br>
            <a:r>
              <a:rPr lang="en-US" dirty="0">
                <a:solidFill>
                  <a:schemeClr val="bg1"/>
                </a:solidFill>
              </a:rPr>
              <a:t>can check messages.</a:t>
            </a:r>
            <a:br>
              <a:rPr lang="en-US" dirty="0">
                <a:solidFill>
                  <a:schemeClr val="bg1"/>
                </a:solidFill>
              </a:rPr>
            </a:br>
            <a:endParaRPr lang="en-US" dirty="0">
              <a:solidFill>
                <a:schemeClr val="bg1"/>
              </a:solidFill>
            </a:endParaRPr>
          </a:p>
          <a:p>
            <a:pPr marL="285750" lvl="0" indent="-285750">
              <a:buSzPct val="125000"/>
              <a:buBlip>
                <a:blip r:embed="rId3"/>
              </a:buBlip>
            </a:pPr>
            <a:r>
              <a:rPr lang="en-US" dirty="0">
                <a:solidFill>
                  <a:schemeClr val="bg1"/>
                </a:solidFill>
              </a:rPr>
              <a:t>This is an active session, be prepared to be up moving about, working with your table partners, and working in pairs.</a:t>
            </a:r>
            <a:br>
              <a:rPr lang="en-US" dirty="0">
                <a:solidFill>
                  <a:schemeClr val="bg1"/>
                </a:solidFill>
              </a:rPr>
            </a:br>
            <a:endParaRPr lang="en-US" dirty="0">
              <a:solidFill>
                <a:schemeClr val="bg1"/>
              </a:solidFill>
            </a:endParaRPr>
          </a:p>
          <a:p>
            <a:pPr marL="285750" lvl="0" indent="-285750">
              <a:buSzPct val="125000"/>
              <a:buBlip>
                <a:blip r:embed="rId3"/>
              </a:buBlip>
            </a:pPr>
            <a:r>
              <a:rPr lang="en-US" dirty="0">
                <a:solidFill>
                  <a:schemeClr val="bg1"/>
                </a:solidFill>
              </a:rPr>
              <a:t>What are the pipe cleaners for? Consider our learning theme, “Compassion in Action,” and make some art!</a:t>
            </a:r>
          </a:p>
        </p:txBody>
      </p:sp>
      <p:sp>
        <p:nvSpPr>
          <p:cNvPr id="11" name="Title 10">
            <a:extLst>
              <a:ext uri="{FF2B5EF4-FFF2-40B4-BE49-F238E27FC236}">
                <a16:creationId xmlns:a16="http://schemas.microsoft.com/office/drawing/2014/main" id="{1A2DEEEE-C97A-184A-BB34-047E287B94A2}"/>
              </a:ext>
            </a:extLst>
          </p:cNvPr>
          <p:cNvSpPr>
            <a:spLocks noGrp="1"/>
          </p:cNvSpPr>
          <p:nvPr>
            <p:ph type="title"/>
          </p:nvPr>
        </p:nvSpPr>
        <p:spPr/>
        <p:txBody>
          <a:bodyPr/>
          <a:lstStyle/>
          <a:p>
            <a:r>
              <a:rPr lang="en-US" dirty="0"/>
              <a:t>As a Friendly Reminder…</a:t>
            </a:r>
          </a:p>
        </p:txBody>
      </p:sp>
    </p:spTree>
    <p:extLst>
      <p:ext uri="{BB962C8B-B14F-4D97-AF65-F5344CB8AC3E}">
        <p14:creationId xmlns:p14="http://schemas.microsoft.com/office/powerpoint/2010/main" val="1930365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F8A6D7-4A78-084C-92D5-E70DFE51D8FD}"/>
              </a:ext>
            </a:extLst>
          </p:cNvPr>
          <p:cNvSpPr>
            <a:spLocks noGrp="1"/>
          </p:cNvSpPr>
          <p:nvPr>
            <p:ph idx="1"/>
          </p:nvPr>
        </p:nvSpPr>
        <p:spPr/>
        <p:txBody>
          <a:bodyPr>
            <a:normAutofit fontScale="92500" lnSpcReduction="10000"/>
          </a:bodyPr>
          <a:lstStyle/>
          <a:p>
            <a:pPr marL="0" indent="0">
              <a:buNone/>
            </a:pPr>
            <a:r>
              <a:rPr lang="en-US" sz="2400" dirty="0"/>
              <a:t>At 211 degrees, water is hot.</a:t>
            </a:r>
          </a:p>
          <a:p>
            <a:pPr marL="0" indent="0">
              <a:buNone/>
            </a:pPr>
            <a:r>
              <a:rPr lang="en-US" sz="2400" dirty="0"/>
              <a:t>At 212 degrees, it boils.</a:t>
            </a:r>
          </a:p>
          <a:p>
            <a:pPr marL="0" indent="0">
              <a:buNone/>
            </a:pPr>
            <a:r>
              <a:rPr lang="en-US" sz="2400" dirty="0"/>
              <a:t>And with boiling water, comes steam.</a:t>
            </a:r>
          </a:p>
          <a:p>
            <a:pPr marL="0" indent="0">
              <a:buNone/>
            </a:pPr>
            <a:r>
              <a:rPr lang="en-US" sz="2400" dirty="0"/>
              <a:t>And with steam, you can power a train.</a:t>
            </a:r>
          </a:p>
          <a:p>
            <a:pPr marL="0" indent="0">
              <a:buNone/>
            </a:pPr>
            <a:r>
              <a:rPr lang="en-US" sz="2400" dirty="0"/>
              <a:t>One extra degree makes all the difference.</a:t>
            </a:r>
          </a:p>
          <a:p>
            <a:pPr marL="0" indent="0">
              <a:buNone/>
            </a:pPr>
            <a:endParaRPr lang="en-US" dirty="0"/>
          </a:p>
          <a:p>
            <a:pPr marL="0" indent="0">
              <a:buNone/>
            </a:pPr>
            <a:r>
              <a:rPr lang="en-US" b="1" dirty="0"/>
              <a:t>How can a little extra effort from you and each partner</a:t>
            </a:r>
            <a:br>
              <a:rPr lang="en-US" b="1" dirty="0"/>
            </a:br>
            <a:r>
              <a:rPr lang="en-US" b="1" dirty="0"/>
              <a:t>create a </a:t>
            </a:r>
            <a:r>
              <a:rPr lang="en-US" b="1" i="1" dirty="0"/>
              <a:t>Best Friends </a:t>
            </a:r>
            <a:r>
              <a:rPr lang="en-US" b="1" dirty="0"/>
              <a:t>Culture here?</a:t>
            </a:r>
          </a:p>
          <a:p>
            <a:endParaRPr lang="en-US" dirty="0"/>
          </a:p>
        </p:txBody>
      </p:sp>
      <p:sp>
        <p:nvSpPr>
          <p:cNvPr id="5" name="Title 4">
            <a:extLst>
              <a:ext uri="{FF2B5EF4-FFF2-40B4-BE49-F238E27FC236}">
                <a16:creationId xmlns:a16="http://schemas.microsoft.com/office/drawing/2014/main" id="{B772B291-D591-BF42-897E-8DE9D2F04CCD}"/>
              </a:ext>
            </a:extLst>
          </p:cNvPr>
          <p:cNvSpPr>
            <a:spLocks noGrp="1"/>
          </p:cNvSpPr>
          <p:nvPr>
            <p:ph type="title"/>
          </p:nvPr>
        </p:nvSpPr>
        <p:spPr/>
        <p:txBody>
          <a:bodyPr/>
          <a:lstStyle/>
          <a:p>
            <a:r>
              <a:rPr lang="en-US" sz="3600" b="1" spc="100" dirty="0">
                <a:latin typeface="Helvetica Neue" panose="02000503000000020004" pitchFamily="2" charset="0"/>
              </a:rPr>
              <a:t>TABLE DISCUSSION</a:t>
            </a:r>
            <a:endParaRPr lang="en-US" sz="3600" spc="100" dirty="0"/>
          </a:p>
        </p:txBody>
      </p:sp>
    </p:spTree>
    <p:extLst>
      <p:ext uri="{BB962C8B-B14F-4D97-AF65-F5344CB8AC3E}">
        <p14:creationId xmlns:p14="http://schemas.microsoft.com/office/powerpoint/2010/main" val="247847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C68215-7FCE-1340-9B31-001AEDDB107C}"/>
              </a:ext>
            </a:extLst>
          </p:cNvPr>
          <p:cNvSpPr>
            <a:spLocks noGrp="1"/>
          </p:cNvSpPr>
          <p:nvPr>
            <p:ph idx="1"/>
          </p:nvPr>
        </p:nvSpPr>
        <p:spPr>
          <a:xfrm>
            <a:off x="466403" y="2467854"/>
            <a:ext cx="9951761" cy="3425644"/>
          </a:xfrm>
        </p:spPr>
        <p:txBody>
          <a:bodyPr/>
          <a:lstStyle/>
          <a:p>
            <a:pPr marL="0" indent="0">
              <a:buNone/>
            </a:pPr>
            <a:r>
              <a:rPr lang="en-US" b="1" dirty="0"/>
              <a:t>Empathy is important because it helps us understand how others are feeling so we can respond appropriately to the situation. </a:t>
            </a:r>
          </a:p>
          <a:p>
            <a:pPr marL="0" indent="0">
              <a:buNone/>
            </a:pPr>
            <a:r>
              <a:rPr lang="en-US" b="1" dirty="0"/>
              <a:t>Empathy is your ability to “feel with people.” Here is an opportunity to develop your empathy skills with residents.</a:t>
            </a:r>
          </a:p>
          <a:p>
            <a:endParaRPr lang="en-US" b="1" dirty="0"/>
          </a:p>
        </p:txBody>
      </p:sp>
      <p:sp>
        <p:nvSpPr>
          <p:cNvPr id="5" name="Title 4">
            <a:extLst>
              <a:ext uri="{FF2B5EF4-FFF2-40B4-BE49-F238E27FC236}">
                <a16:creationId xmlns:a16="http://schemas.microsoft.com/office/drawing/2014/main" id="{65E8E010-B7C0-5C46-8326-D7B2E373D861}"/>
              </a:ext>
            </a:extLst>
          </p:cNvPr>
          <p:cNvSpPr>
            <a:spLocks noGrp="1"/>
          </p:cNvSpPr>
          <p:nvPr>
            <p:ph type="title"/>
          </p:nvPr>
        </p:nvSpPr>
        <p:spPr/>
        <p:txBody>
          <a:bodyPr/>
          <a:lstStyle/>
          <a:p>
            <a:r>
              <a:rPr lang="en-US" dirty="0"/>
              <a:t>The Importance of Empathy</a:t>
            </a:r>
            <a:br>
              <a:rPr lang="en-US" dirty="0"/>
            </a:br>
            <a:endParaRPr lang="en-US" dirty="0"/>
          </a:p>
        </p:txBody>
      </p:sp>
    </p:spTree>
    <p:extLst>
      <p:ext uri="{BB962C8B-B14F-4D97-AF65-F5344CB8AC3E}">
        <p14:creationId xmlns:p14="http://schemas.microsoft.com/office/powerpoint/2010/main" val="196494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A85D1-C42A-C845-8E4F-3E92EEC4A0C9}"/>
              </a:ext>
            </a:extLst>
          </p:cNvPr>
          <p:cNvSpPr>
            <a:spLocks noGrp="1"/>
          </p:cNvSpPr>
          <p:nvPr>
            <p:ph type="title"/>
          </p:nvPr>
        </p:nvSpPr>
        <p:spPr>
          <a:xfrm>
            <a:off x="466403" y="365126"/>
            <a:ext cx="9304614" cy="1241606"/>
          </a:xfrm>
        </p:spPr>
        <p:txBody>
          <a:bodyPr>
            <a:normAutofit fontScale="90000"/>
          </a:bodyPr>
          <a:lstStyle/>
          <a:p>
            <a:br>
              <a:rPr lang="en-US" i="1" dirty="0"/>
            </a:br>
            <a:r>
              <a:rPr lang="en-US" dirty="0"/>
              <a:t>Empathy Exercise: Minnie Remembers</a:t>
            </a:r>
            <a:br>
              <a:rPr lang="en-US" dirty="0"/>
            </a:br>
            <a:endParaRPr lang="en-US" dirty="0"/>
          </a:p>
        </p:txBody>
      </p:sp>
      <p:sp>
        <p:nvSpPr>
          <p:cNvPr id="3" name="Content Placeholder 2">
            <a:extLst>
              <a:ext uri="{FF2B5EF4-FFF2-40B4-BE49-F238E27FC236}">
                <a16:creationId xmlns:a16="http://schemas.microsoft.com/office/drawing/2014/main" id="{3EE3EF0E-32A4-2547-A2A8-545D913BC8EB}"/>
              </a:ext>
            </a:extLst>
          </p:cNvPr>
          <p:cNvSpPr>
            <a:spLocks noGrp="1"/>
          </p:cNvSpPr>
          <p:nvPr>
            <p:ph idx="1"/>
          </p:nvPr>
        </p:nvSpPr>
        <p:spPr/>
        <p:txBody>
          <a:bodyPr>
            <a:normAutofit/>
          </a:bodyPr>
          <a:lstStyle/>
          <a:p>
            <a:pPr marL="0" indent="0">
              <a:buNone/>
            </a:pPr>
            <a:r>
              <a:rPr lang="en-US" i="1" dirty="0"/>
              <a:t>Ask a table partner to read</a:t>
            </a:r>
            <a:r>
              <a:rPr lang="en-US" dirty="0"/>
              <a:t> </a:t>
            </a:r>
            <a:r>
              <a:rPr lang="en-US" i="1" dirty="0"/>
              <a:t>“Minnie Remembers” aloud.</a:t>
            </a:r>
            <a:endParaRPr lang="en-US" dirty="0"/>
          </a:p>
          <a:p>
            <a:pPr marL="0" indent="0">
              <a:buNone/>
            </a:pPr>
            <a:endParaRPr lang="en-US" dirty="0"/>
          </a:p>
          <a:p>
            <a:pPr marL="0" indent="0">
              <a:buNone/>
            </a:pPr>
            <a:r>
              <a:rPr lang="en-US" b="1" dirty="0"/>
              <a:t>TABLE DISCUSSION</a:t>
            </a:r>
          </a:p>
          <a:p>
            <a:pPr marL="463550" indent="-463550">
              <a:buSzPct val="125000"/>
              <a:buBlip>
                <a:blip r:embed="rId3"/>
              </a:buBlip>
            </a:pPr>
            <a:r>
              <a:rPr lang="en-US" i="1" dirty="0"/>
              <a:t>What did you learn from Minnie?</a:t>
            </a:r>
            <a:endParaRPr lang="en-US" dirty="0"/>
          </a:p>
          <a:p>
            <a:pPr marL="463550" indent="-463550">
              <a:buSzPct val="125000"/>
              <a:buBlip>
                <a:blip r:embed="rId3"/>
              </a:buBlip>
            </a:pPr>
            <a:r>
              <a:rPr lang="en-US" i="1" dirty="0"/>
              <a:t>What would happen if you became very aware of a</a:t>
            </a:r>
            <a:br>
              <a:rPr lang="en-US" i="1" dirty="0"/>
            </a:br>
            <a:r>
              <a:rPr lang="en-US" i="1" dirty="0"/>
              <a:t>resident’s</a:t>
            </a:r>
            <a:r>
              <a:rPr lang="en-US" dirty="0"/>
              <a:t> </a:t>
            </a:r>
            <a:r>
              <a:rPr lang="en-US" i="1" dirty="0"/>
              <a:t>unexpressed or unspoken needs, like Minnie?</a:t>
            </a:r>
            <a:endParaRPr lang="en-US" dirty="0"/>
          </a:p>
          <a:p>
            <a:pPr marL="0" indent="0">
              <a:buNone/>
            </a:pPr>
            <a:endParaRPr lang="en-US" dirty="0"/>
          </a:p>
        </p:txBody>
      </p:sp>
    </p:spTree>
    <p:extLst>
      <p:ext uri="{BB962C8B-B14F-4D97-AF65-F5344CB8AC3E}">
        <p14:creationId xmlns:p14="http://schemas.microsoft.com/office/powerpoint/2010/main" val="67153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07967-0511-4D42-97A0-7F343A72F097}"/>
              </a:ext>
            </a:extLst>
          </p:cNvPr>
          <p:cNvSpPr>
            <a:spLocks noGrp="1"/>
          </p:cNvSpPr>
          <p:nvPr>
            <p:ph type="title"/>
          </p:nvPr>
        </p:nvSpPr>
        <p:spPr>
          <a:xfrm>
            <a:off x="1599423" y="964502"/>
            <a:ext cx="9304614" cy="642229"/>
          </a:xfrm>
        </p:spPr>
        <p:txBody>
          <a:bodyPr/>
          <a:lstStyle/>
          <a:p>
            <a:r>
              <a:rPr lang="en-US" dirty="0"/>
              <a:t>How to Develop your Empathy Video</a:t>
            </a:r>
          </a:p>
        </p:txBody>
      </p:sp>
      <p:sp>
        <p:nvSpPr>
          <p:cNvPr id="3" name="Content Placeholder 2">
            <a:extLst>
              <a:ext uri="{FF2B5EF4-FFF2-40B4-BE49-F238E27FC236}">
                <a16:creationId xmlns:a16="http://schemas.microsoft.com/office/drawing/2014/main" id="{B48C4431-6566-7D47-86BF-FFD85D8E9B6A}"/>
              </a:ext>
            </a:extLst>
          </p:cNvPr>
          <p:cNvSpPr>
            <a:spLocks noGrp="1"/>
          </p:cNvSpPr>
          <p:nvPr>
            <p:ph idx="1"/>
          </p:nvPr>
        </p:nvSpPr>
        <p:spPr/>
        <p:txBody>
          <a:bodyPr/>
          <a:lstStyle/>
          <a:p>
            <a:pPr marL="0" indent="0">
              <a:buNone/>
            </a:pPr>
            <a:r>
              <a:rPr lang="en-US" dirty="0"/>
              <a:t>Watch Brene Brown’s creative video on the difference between sympathy and empathy.</a:t>
            </a:r>
          </a:p>
        </p:txBody>
      </p:sp>
      <p:pic>
        <p:nvPicPr>
          <p:cNvPr id="4" name="Graphic 79" descr="Clapper board with solid fill">
            <a:extLst>
              <a:ext uri="{FF2B5EF4-FFF2-40B4-BE49-F238E27FC236}">
                <a16:creationId xmlns:a16="http://schemas.microsoft.com/office/drawing/2014/main" id="{57F2CC0E-F499-7B4C-AF00-FB20EEFEF4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1910" y="648231"/>
            <a:ext cx="914162" cy="1035299"/>
          </a:xfrm>
          <a:prstGeom prst="rect">
            <a:avLst/>
          </a:prstGeom>
        </p:spPr>
      </p:pic>
      <p:sp>
        <p:nvSpPr>
          <p:cNvPr id="8" name="TextBox 7">
            <a:extLst>
              <a:ext uri="{FF2B5EF4-FFF2-40B4-BE49-F238E27FC236}">
                <a16:creationId xmlns:a16="http://schemas.microsoft.com/office/drawing/2014/main" id="{7E8A37BE-1A5B-BE40-9A6F-5D45608240AA}"/>
              </a:ext>
            </a:extLst>
          </p:cNvPr>
          <p:cNvSpPr txBox="1"/>
          <p:nvPr/>
        </p:nvSpPr>
        <p:spPr>
          <a:xfrm>
            <a:off x="591910" y="2833318"/>
            <a:ext cx="8565536" cy="923330"/>
          </a:xfrm>
          <a:prstGeom prst="rect">
            <a:avLst/>
          </a:prstGeom>
          <a:noFill/>
        </p:spPr>
        <p:txBody>
          <a:bodyPr wrap="square">
            <a:spAutoFit/>
          </a:bodyPr>
          <a:lstStyle/>
          <a:p>
            <a:r>
              <a:rPr lang="en-US" u="sng" dirty="0">
                <a:solidFill>
                  <a:schemeClr val="bg1"/>
                </a:solidFill>
              </a:rPr>
              <a:t>https://www.google.com/search?q=brene+brown+sympathy+vs.+empathy&amp;oq=brene+brown+sympathy+vs.+empathy&amp;aqs=chrome..69i57j0i22i30l5j0i390l3.10853j0j15&amp;sourceid=chrome&amp;ie=UTF-8</a:t>
            </a:r>
          </a:p>
        </p:txBody>
      </p:sp>
    </p:spTree>
    <p:extLst>
      <p:ext uri="{BB962C8B-B14F-4D97-AF65-F5344CB8AC3E}">
        <p14:creationId xmlns:p14="http://schemas.microsoft.com/office/powerpoint/2010/main" val="242066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99BB95-5CDB-F445-ACB4-289229BC01D1}"/>
              </a:ext>
            </a:extLst>
          </p:cNvPr>
          <p:cNvSpPr>
            <a:spLocks noGrp="1"/>
          </p:cNvSpPr>
          <p:nvPr>
            <p:ph idx="1"/>
          </p:nvPr>
        </p:nvSpPr>
        <p:spPr>
          <a:xfrm>
            <a:off x="466403" y="1825625"/>
            <a:ext cx="10551367" cy="3425644"/>
          </a:xfrm>
        </p:spPr>
        <p:txBody>
          <a:bodyPr>
            <a:normAutofit/>
          </a:bodyPr>
          <a:lstStyle/>
          <a:p>
            <a:pPr marL="0" indent="0">
              <a:buNone/>
            </a:pPr>
            <a:r>
              <a:rPr lang="en-US" b="1" spc="100" dirty="0"/>
              <a:t>TABLE DISCUSSION</a:t>
            </a:r>
          </a:p>
          <a:p>
            <a:pPr marL="0" indent="0">
              <a:buSzPct val="125000"/>
              <a:buNone/>
            </a:pPr>
            <a:r>
              <a:rPr lang="en-US" sz="2600" dirty="0"/>
              <a:t>Empathy is a way to connect to the emotion another person is experiencing. It doesn’t require that we have experienced the same situation they are going through. </a:t>
            </a:r>
          </a:p>
          <a:p>
            <a:pPr marL="574675" indent="-574675">
              <a:buSzPct val="125000"/>
              <a:buBlip>
                <a:blip r:embed="rId3"/>
              </a:buBlip>
            </a:pPr>
            <a:r>
              <a:rPr lang="en-US" sz="2600" dirty="0"/>
              <a:t>If empathy is connecting with people, so they know they are not alone when they’re in a struggle, how can you do more of that?</a:t>
            </a:r>
          </a:p>
          <a:p>
            <a:pPr marL="574675" indent="-574675">
              <a:buSzPct val="125000"/>
              <a:buBlip>
                <a:blip r:embed="rId3"/>
              </a:buBlip>
            </a:pPr>
            <a:r>
              <a:rPr lang="en-US" sz="2600" dirty="0"/>
              <a:t>In your role, what types of situations (that others experience) </a:t>
            </a:r>
            <a:br>
              <a:rPr lang="en-US" sz="2600" dirty="0"/>
            </a:br>
            <a:r>
              <a:rPr lang="en-US" sz="2600" dirty="0"/>
              <a:t>do you want to increase your empathy for?</a:t>
            </a:r>
          </a:p>
          <a:p>
            <a:endParaRPr lang="en-US" dirty="0"/>
          </a:p>
        </p:txBody>
      </p:sp>
      <p:sp>
        <p:nvSpPr>
          <p:cNvPr id="5" name="Title 4">
            <a:extLst>
              <a:ext uri="{FF2B5EF4-FFF2-40B4-BE49-F238E27FC236}">
                <a16:creationId xmlns:a16="http://schemas.microsoft.com/office/drawing/2014/main" id="{F97F3F7C-D9EA-F74C-8EEF-F9A707ABEA82}"/>
              </a:ext>
            </a:extLst>
          </p:cNvPr>
          <p:cNvSpPr>
            <a:spLocks noGrp="1"/>
          </p:cNvSpPr>
          <p:nvPr>
            <p:ph type="title"/>
          </p:nvPr>
        </p:nvSpPr>
        <p:spPr/>
        <p:txBody>
          <a:bodyPr/>
          <a:lstStyle/>
          <a:p>
            <a:r>
              <a:rPr lang="en-US" dirty="0"/>
              <a:t>How to Develop your Empathy  </a:t>
            </a:r>
          </a:p>
        </p:txBody>
      </p:sp>
    </p:spTree>
    <p:extLst>
      <p:ext uri="{BB962C8B-B14F-4D97-AF65-F5344CB8AC3E}">
        <p14:creationId xmlns:p14="http://schemas.microsoft.com/office/powerpoint/2010/main" val="295110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05BC62-EDA0-F742-8498-8899DB32B7D0}"/>
              </a:ext>
            </a:extLst>
          </p:cNvPr>
          <p:cNvSpPr>
            <a:spLocks noGrp="1"/>
          </p:cNvSpPr>
          <p:nvPr>
            <p:ph idx="1"/>
          </p:nvPr>
        </p:nvSpPr>
        <p:spPr>
          <a:xfrm>
            <a:off x="466402" y="1932919"/>
            <a:ext cx="11600679" cy="4035529"/>
          </a:xfrm>
        </p:spPr>
        <p:txBody>
          <a:bodyPr>
            <a:noAutofit/>
          </a:bodyPr>
          <a:lstStyle/>
          <a:p>
            <a:pPr marL="412750" indent="-412750">
              <a:lnSpc>
                <a:spcPct val="70000"/>
              </a:lnSpc>
              <a:buSzPct val="125000"/>
              <a:buBlip>
                <a:blip r:embed="rId3"/>
              </a:buBlip>
            </a:pPr>
            <a:r>
              <a:rPr lang="en-US" sz="1800" dirty="0"/>
              <a:t>Be kind.</a:t>
            </a:r>
          </a:p>
          <a:p>
            <a:pPr marL="412750" indent="-412750">
              <a:lnSpc>
                <a:spcPct val="70000"/>
              </a:lnSpc>
              <a:buSzPct val="125000"/>
              <a:buBlip>
                <a:blip r:embed="rId3"/>
              </a:buBlip>
            </a:pPr>
            <a:r>
              <a:rPr lang="en-US" sz="1800" dirty="0"/>
              <a:t>Be curious.</a:t>
            </a:r>
          </a:p>
          <a:p>
            <a:pPr marL="412750" indent="-412750">
              <a:lnSpc>
                <a:spcPct val="70000"/>
              </a:lnSpc>
              <a:buSzPct val="125000"/>
              <a:buBlip>
                <a:blip r:embed="rId3"/>
              </a:buBlip>
            </a:pPr>
            <a:r>
              <a:rPr lang="en-US" sz="1800" dirty="0"/>
              <a:t>You don’t always need to fix it or make people feel better.</a:t>
            </a:r>
          </a:p>
          <a:p>
            <a:pPr marL="412750" indent="-412750">
              <a:lnSpc>
                <a:spcPct val="70000"/>
              </a:lnSpc>
              <a:buSzPct val="125000"/>
              <a:buBlip>
                <a:blip r:embed="rId3"/>
              </a:buBlip>
            </a:pPr>
            <a:r>
              <a:rPr lang="en-US" sz="1800" dirty="0"/>
              <a:t>Connecting and listening is powerful.</a:t>
            </a:r>
          </a:p>
          <a:p>
            <a:pPr marL="412750" indent="-412750">
              <a:lnSpc>
                <a:spcPct val="70000"/>
              </a:lnSpc>
              <a:buSzPct val="125000"/>
              <a:buBlip>
                <a:blip r:embed="rId3"/>
              </a:buBlip>
            </a:pPr>
            <a:r>
              <a:rPr lang="en-US" sz="1800" dirty="0"/>
              <a:t>Try to understand how the person is feeling (not how you might feel in the same situation).</a:t>
            </a:r>
          </a:p>
          <a:p>
            <a:pPr marL="412750" indent="-412750">
              <a:lnSpc>
                <a:spcPct val="70000"/>
              </a:lnSpc>
              <a:buSzPct val="125000"/>
              <a:buBlip>
                <a:blip r:embed="rId3"/>
              </a:buBlip>
            </a:pPr>
            <a:r>
              <a:rPr lang="en-US" sz="1800" dirty="0"/>
              <a:t>Help people know that they are not alone in their feelings.</a:t>
            </a:r>
          </a:p>
          <a:p>
            <a:pPr marL="412750" indent="-412750">
              <a:lnSpc>
                <a:spcPct val="70000"/>
              </a:lnSpc>
              <a:buSzPct val="125000"/>
              <a:buBlip>
                <a:blip r:embed="rId3"/>
              </a:buBlip>
            </a:pPr>
            <a:r>
              <a:rPr lang="en-US" sz="1800" dirty="0"/>
              <a:t>Even if you’ve never had that experience, you might know the feeling.</a:t>
            </a:r>
          </a:p>
          <a:p>
            <a:pPr marL="412750" indent="-412750">
              <a:lnSpc>
                <a:spcPct val="70000"/>
              </a:lnSpc>
              <a:buSzPct val="125000"/>
              <a:buBlip>
                <a:blip r:embed="rId3"/>
              </a:buBlip>
            </a:pPr>
            <a:r>
              <a:rPr lang="en-US" sz="1800" dirty="0"/>
              <a:t>Let people know that you are grateful they shared with you.</a:t>
            </a:r>
          </a:p>
          <a:p>
            <a:pPr marL="412750" indent="-412750">
              <a:lnSpc>
                <a:spcPct val="70000"/>
              </a:lnSpc>
              <a:buSzPct val="125000"/>
              <a:buBlip>
                <a:blip r:embed="rId3"/>
              </a:buBlip>
            </a:pPr>
            <a:r>
              <a:rPr lang="en-US" sz="1800" dirty="0"/>
              <a:t>When you miss the opportunity to show empathy or when you would like the opportunity to do it better, </a:t>
            </a:r>
            <a:br>
              <a:rPr lang="en-US" sz="1800" dirty="0"/>
            </a:br>
            <a:r>
              <a:rPr lang="en-US" sz="1800" dirty="0"/>
              <a:t>you can say, “I’d like to circle back.” In this context, circling back means practicing empathy by trying again.</a:t>
            </a:r>
          </a:p>
          <a:p>
            <a:pPr marL="412750" indent="-412750">
              <a:lnSpc>
                <a:spcPct val="70000"/>
              </a:lnSpc>
              <a:buSzPct val="125000"/>
              <a:buBlip>
                <a:blip r:embed="rId3"/>
              </a:buBlip>
            </a:pPr>
            <a:r>
              <a:rPr lang="en-US" sz="1800" dirty="0"/>
              <a:t>Remember, you are on the road to being a Compassion in Action Pro!</a:t>
            </a:r>
          </a:p>
          <a:p>
            <a:pPr marL="412750" indent="-412750">
              <a:lnSpc>
                <a:spcPct val="70000"/>
              </a:lnSpc>
              <a:buSzPct val="125000"/>
              <a:buBlip>
                <a:blip r:embed="rId3"/>
              </a:buBlip>
            </a:pPr>
            <a:endParaRPr lang="en-US" sz="1800" dirty="0"/>
          </a:p>
        </p:txBody>
      </p:sp>
      <p:sp>
        <p:nvSpPr>
          <p:cNvPr id="5" name="Title 4">
            <a:extLst>
              <a:ext uri="{FF2B5EF4-FFF2-40B4-BE49-F238E27FC236}">
                <a16:creationId xmlns:a16="http://schemas.microsoft.com/office/drawing/2014/main" id="{50A22D1F-BE0B-2C40-8C96-2CEF45F333C2}"/>
              </a:ext>
            </a:extLst>
          </p:cNvPr>
          <p:cNvSpPr>
            <a:spLocks noGrp="1"/>
          </p:cNvSpPr>
          <p:nvPr>
            <p:ph type="title"/>
          </p:nvPr>
        </p:nvSpPr>
        <p:spPr/>
        <p:txBody>
          <a:bodyPr/>
          <a:lstStyle/>
          <a:p>
            <a:r>
              <a:rPr lang="en-US" dirty="0"/>
              <a:t>Tips for Becoming More Empathetic</a:t>
            </a:r>
          </a:p>
        </p:txBody>
      </p:sp>
    </p:spTree>
    <p:extLst>
      <p:ext uri="{BB962C8B-B14F-4D97-AF65-F5344CB8AC3E}">
        <p14:creationId xmlns:p14="http://schemas.microsoft.com/office/powerpoint/2010/main" val="3374536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A0306D-CDE6-4749-8CA3-15676E5B4B91}"/>
              </a:ext>
            </a:extLst>
          </p:cNvPr>
          <p:cNvSpPr>
            <a:spLocks noGrp="1"/>
          </p:cNvSpPr>
          <p:nvPr>
            <p:ph idx="1"/>
          </p:nvPr>
        </p:nvSpPr>
        <p:spPr>
          <a:xfrm>
            <a:off x="466403" y="1975526"/>
            <a:ext cx="11259194" cy="3425644"/>
          </a:xfrm>
        </p:spPr>
        <p:txBody>
          <a:bodyPr/>
          <a:lstStyle/>
          <a:p>
            <a:pPr marL="574675" indent="-574675">
              <a:buSzPct val="125000"/>
              <a:buBlip>
                <a:blip r:embed="rId3"/>
              </a:buBlip>
            </a:pPr>
            <a:r>
              <a:rPr lang="en-US" dirty="0"/>
              <a:t>What does it look like when partners use empathy across Moorings Park?</a:t>
            </a:r>
            <a:br>
              <a:rPr lang="en-US" dirty="0"/>
            </a:br>
            <a:endParaRPr lang="en-US" dirty="0"/>
          </a:p>
          <a:p>
            <a:pPr marL="574675" indent="-574675">
              <a:buSzPct val="125000"/>
              <a:buBlip>
                <a:blip r:embed="rId3"/>
              </a:buBlip>
            </a:pPr>
            <a:r>
              <a:rPr lang="en-US" dirty="0"/>
              <a:t>What does it look like when partners use it in your department?</a:t>
            </a:r>
            <a:br>
              <a:rPr lang="en-US" dirty="0"/>
            </a:br>
            <a:endParaRPr lang="en-US" dirty="0"/>
          </a:p>
          <a:p>
            <a:pPr marL="574675" indent="-574675">
              <a:buSzPct val="125000"/>
              <a:buBlip>
                <a:blip r:embed="rId3"/>
              </a:buBlip>
            </a:pPr>
            <a:r>
              <a:rPr lang="en-US" dirty="0"/>
              <a:t>How can we use role modeling (</a:t>
            </a:r>
            <a:r>
              <a:rPr lang="en-US" u="sng" dirty="0"/>
              <a:t>positive peer pressure) </a:t>
            </a:r>
            <a:r>
              <a:rPr lang="en-US" dirty="0"/>
              <a:t>to ensure that partners feel comfortable using empathy every day and with everyone?</a:t>
            </a:r>
          </a:p>
          <a:p>
            <a:pPr marL="574675" indent="-574675">
              <a:buSzPct val="125000"/>
              <a:buBlip>
                <a:blip r:embed="rId3"/>
              </a:buBlip>
            </a:pPr>
            <a:endParaRPr lang="en-US" dirty="0"/>
          </a:p>
        </p:txBody>
      </p:sp>
      <p:sp>
        <p:nvSpPr>
          <p:cNvPr id="5" name="Title 4">
            <a:extLst>
              <a:ext uri="{FF2B5EF4-FFF2-40B4-BE49-F238E27FC236}">
                <a16:creationId xmlns:a16="http://schemas.microsoft.com/office/drawing/2014/main" id="{40754ACB-1B82-974E-8EAB-B1F190331DBF}"/>
              </a:ext>
            </a:extLst>
          </p:cNvPr>
          <p:cNvSpPr>
            <a:spLocks noGrp="1"/>
          </p:cNvSpPr>
          <p:nvPr>
            <p:ph type="title"/>
          </p:nvPr>
        </p:nvSpPr>
        <p:spPr/>
        <p:txBody>
          <a:bodyPr/>
          <a:lstStyle/>
          <a:p>
            <a:r>
              <a:rPr lang="en-US" sz="3600" b="1" spc="100" dirty="0">
                <a:latin typeface="Helvetica Neue" panose="02000503000000020004" pitchFamily="2" charset="0"/>
              </a:rPr>
              <a:t>TABLE DISCUSSION</a:t>
            </a:r>
            <a:endParaRPr lang="en-US" sz="3600" dirty="0"/>
          </a:p>
        </p:txBody>
      </p:sp>
    </p:spTree>
    <p:extLst>
      <p:ext uri="{BB962C8B-B14F-4D97-AF65-F5344CB8AC3E}">
        <p14:creationId xmlns:p14="http://schemas.microsoft.com/office/powerpoint/2010/main" val="1432845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person writing on white paper">
            <a:extLst>
              <a:ext uri="{FF2B5EF4-FFF2-40B4-BE49-F238E27FC236}">
                <a16:creationId xmlns:a16="http://schemas.microsoft.com/office/drawing/2014/main" id="{90339DDD-48C2-3D47-B2EB-EEAECB6DB4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435" b="27679"/>
          <a:stretch/>
        </p:blipFill>
        <p:spPr bwMode="auto">
          <a:xfrm>
            <a:off x="0" y="1606731"/>
            <a:ext cx="12192000" cy="389395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19FB18C-E3CF-524D-AC32-29A9FFD0D360}"/>
              </a:ext>
            </a:extLst>
          </p:cNvPr>
          <p:cNvSpPr/>
          <p:nvPr/>
        </p:nvSpPr>
        <p:spPr>
          <a:xfrm>
            <a:off x="0" y="1606731"/>
            <a:ext cx="12192000" cy="3922183"/>
          </a:xfrm>
          <a:prstGeom prst="rect">
            <a:avLst/>
          </a:prstGeom>
          <a:solidFill>
            <a:schemeClr val="accent1">
              <a:alpha val="69781"/>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a:extLst>
              <a:ext uri="{FF2B5EF4-FFF2-40B4-BE49-F238E27FC236}">
                <a16:creationId xmlns:a16="http://schemas.microsoft.com/office/drawing/2014/main" id="{19BC5D2A-4D5C-F944-AEC3-589EBC9B25A3}"/>
              </a:ext>
            </a:extLst>
          </p:cNvPr>
          <p:cNvSpPr>
            <a:spLocks noGrp="1"/>
          </p:cNvSpPr>
          <p:nvPr>
            <p:ph idx="1"/>
          </p:nvPr>
        </p:nvSpPr>
        <p:spPr>
          <a:xfrm>
            <a:off x="466403" y="2428875"/>
            <a:ext cx="11259194" cy="2822394"/>
          </a:xfrm>
        </p:spPr>
        <p:txBody>
          <a:bodyPr/>
          <a:lstStyle/>
          <a:p>
            <a:pPr marL="0" indent="0">
              <a:buNone/>
            </a:pPr>
            <a:r>
              <a:rPr lang="en-US" b="1" dirty="0"/>
              <a:t> </a:t>
            </a:r>
          </a:p>
          <a:p>
            <a:pPr marL="0" indent="0">
              <a:buNone/>
            </a:pPr>
            <a:r>
              <a:rPr lang="en-US" sz="5400" b="1" dirty="0"/>
              <a:t>What do you remember?</a:t>
            </a:r>
            <a:br>
              <a:rPr lang="en-US" b="1" dirty="0"/>
            </a:br>
            <a:r>
              <a:rPr lang="en-US" b="1" dirty="0"/>
              <a:t>Work with your table to complete the quiz.</a:t>
            </a:r>
          </a:p>
          <a:p>
            <a:pPr marL="0" indent="0">
              <a:buNone/>
            </a:pPr>
            <a:endParaRPr lang="en-US" b="1" dirty="0"/>
          </a:p>
        </p:txBody>
      </p:sp>
      <p:sp>
        <p:nvSpPr>
          <p:cNvPr id="14" name="Title 1">
            <a:extLst>
              <a:ext uri="{FF2B5EF4-FFF2-40B4-BE49-F238E27FC236}">
                <a16:creationId xmlns:a16="http://schemas.microsoft.com/office/drawing/2014/main" id="{CD0ABC7E-F5C9-164A-917E-532B0ABFE474}"/>
              </a:ext>
            </a:extLst>
          </p:cNvPr>
          <p:cNvSpPr txBox="1">
            <a:spLocks/>
          </p:cNvSpPr>
          <p:nvPr/>
        </p:nvSpPr>
        <p:spPr>
          <a:xfrm>
            <a:off x="466403" y="600076"/>
            <a:ext cx="9304614" cy="1006656"/>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kern="12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sz="3200" b="1" dirty="0">
                <a:latin typeface="Helvetica Neue" panose="02000503000000020004" pitchFamily="2" charset="0"/>
              </a:rPr>
              <a:t>Module 2 </a:t>
            </a:r>
            <a:br>
              <a:rPr lang="en-US" dirty="0"/>
            </a:br>
            <a:r>
              <a:rPr lang="en-US" dirty="0"/>
              <a:t>Table Quiz</a:t>
            </a:r>
          </a:p>
        </p:txBody>
      </p:sp>
    </p:spTree>
    <p:extLst>
      <p:ext uri="{BB962C8B-B14F-4D97-AF65-F5344CB8AC3E}">
        <p14:creationId xmlns:p14="http://schemas.microsoft.com/office/powerpoint/2010/main" val="291954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14D618C-6BE6-C14D-BDA7-5B1EC7AA8F53}"/>
              </a:ext>
            </a:extLst>
          </p:cNvPr>
          <p:cNvSpPr txBox="1">
            <a:spLocks/>
          </p:cNvSpPr>
          <p:nvPr/>
        </p:nvSpPr>
        <p:spPr>
          <a:xfrm>
            <a:off x="466403" y="600076"/>
            <a:ext cx="9304614" cy="1006656"/>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kern="12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sz="3200" b="1" dirty="0">
                <a:latin typeface="Helvetica Neue" panose="02000503000000020004" pitchFamily="2" charset="0"/>
              </a:rPr>
              <a:t>Module 2 </a:t>
            </a:r>
            <a:br>
              <a:rPr lang="en-US" dirty="0"/>
            </a:br>
            <a:r>
              <a:rPr lang="en-US" dirty="0"/>
              <a:t>Table Quiz</a:t>
            </a:r>
          </a:p>
        </p:txBody>
      </p:sp>
      <p:sp>
        <p:nvSpPr>
          <p:cNvPr id="7" name="Content Placeholder 2">
            <a:extLst>
              <a:ext uri="{FF2B5EF4-FFF2-40B4-BE49-F238E27FC236}">
                <a16:creationId xmlns:a16="http://schemas.microsoft.com/office/drawing/2014/main" id="{396437BE-0E97-7C4A-9D01-4AEA56AF7F4D}"/>
              </a:ext>
            </a:extLst>
          </p:cNvPr>
          <p:cNvSpPr txBox="1">
            <a:spLocks/>
          </p:cNvSpPr>
          <p:nvPr/>
        </p:nvSpPr>
        <p:spPr>
          <a:xfrm>
            <a:off x="466403" y="1871093"/>
            <a:ext cx="11259194" cy="28223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 </a:t>
            </a:r>
          </a:p>
          <a:p>
            <a:pPr marL="0" indent="0">
              <a:buFont typeface="Arial" panose="020B0604020202020204" pitchFamily="34" charset="0"/>
              <a:buNone/>
            </a:pPr>
            <a:r>
              <a:rPr lang="en-US" sz="5400" b="1" dirty="0"/>
              <a:t>Hands</a:t>
            </a:r>
            <a:br>
              <a:rPr lang="en-US" sz="5400" b="1" dirty="0"/>
            </a:br>
            <a:r>
              <a:rPr lang="en-US" sz="5400" b="1" dirty="0"/>
              <a:t>on Buzzers</a:t>
            </a:r>
            <a:br>
              <a:rPr lang="en-US" b="1" dirty="0"/>
            </a:br>
            <a:endParaRPr lang="en-US" b="1" dirty="0"/>
          </a:p>
        </p:txBody>
      </p:sp>
      <p:pic>
        <p:nvPicPr>
          <p:cNvPr id="8" name="Picture 7">
            <a:extLst>
              <a:ext uri="{FF2B5EF4-FFF2-40B4-BE49-F238E27FC236}">
                <a16:creationId xmlns:a16="http://schemas.microsoft.com/office/drawing/2014/main" id="{7AF7B448-0F54-4C44-8D88-4FCD92C6D45A}"/>
              </a:ext>
            </a:extLst>
          </p:cNvPr>
          <p:cNvPicPr>
            <a:picLocks noChangeAspect="1"/>
          </p:cNvPicPr>
          <p:nvPr/>
        </p:nvPicPr>
        <p:blipFill>
          <a:blip r:embed="rId3"/>
          <a:stretch>
            <a:fillRect/>
          </a:stretch>
        </p:blipFill>
        <p:spPr>
          <a:xfrm>
            <a:off x="4812673" y="2135676"/>
            <a:ext cx="4121463" cy="3874756"/>
          </a:xfrm>
          <a:prstGeom prst="rect">
            <a:avLst/>
          </a:prstGeom>
          <a:effectLst>
            <a:outerShdw blurRad="50800" dist="38100" dir="2700000" algn="tl" rotWithShape="0">
              <a:prstClr val="black">
                <a:alpha val="40000"/>
              </a:prstClr>
            </a:outerShdw>
          </a:effectLst>
        </p:spPr>
      </p:pic>
      <p:sp>
        <p:nvSpPr>
          <p:cNvPr id="9" name="Content Placeholder 2">
            <a:extLst>
              <a:ext uri="{FF2B5EF4-FFF2-40B4-BE49-F238E27FC236}">
                <a16:creationId xmlns:a16="http://schemas.microsoft.com/office/drawing/2014/main" id="{38640E9B-4978-E74F-A599-673E05239443}"/>
              </a:ext>
            </a:extLst>
          </p:cNvPr>
          <p:cNvSpPr txBox="1">
            <a:spLocks/>
          </p:cNvSpPr>
          <p:nvPr/>
        </p:nvSpPr>
        <p:spPr>
          <a:xfrm>
            <a:off x="466403" y="4035606"/>
            <a:ext cx="11259194" cy="28223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Get Ready to</a:t>
            </a:r>
            <a:br>
              <a:rPr lang="en-US" b="1" dirty="0"/>
            </a:br>
            <a:r>
              <a:rPr lang="en-US" b="1" dirty="0"/>
              <a:t>shout your answers!</a:t>
            </a:r>
          </a:p>
        </p:txBody>
      </p:sp>
    </p:spTree>
    <p:extLst>
      <p:ext uri="{BB962C8B-B14F-4D97-AF65-F5344CB8AC3E}">
        <p14:creationId xmlns:p14="http://schemas.microsoft.com/office/powerpoint/2010/main" val="34535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F21FC-32BF-C04F-AFF1-935571F39D23}"/>
              </a:ext>
            </a:extLst>
          </p:cNvPr>
          <p:cNvSpPr>
            <a:spLocks noGrp="1"/>
          </p:cNvSpPr>
          <p:nvPr>
            <p:ph type="title"/>
          </p:nvPr>
        </p:nvSpPr>
        <p:spPr>
          <a:xfrm>
            <a:off x="466403" y="1818943"/>
            <a:ext cx="10986082" cy="642229"/>
          </a:xfrm>
        </p:spPr>
        <p:txBody>
          <a:bodyPr>
            <a:noAutofit/>
          </a:bodyPr>
          <a:lstStyle/>
          <a:p>
            <a:r>
              <a:rPr lang="en-US" sz="2800" dirty="0">
                <a:solidFill>
                  <a:schemeClr val="bg1"/>
                </a:solidFill>
                <a:latin typeface="Helvetica Neue" panose="02000503000000020004" pitchFamily="2" charset="0"/>
              </a:rPr>
              <a:t>1. Minnie Remembers is about a resident experiencing </a:t>
            </a:r>
            <a:r>
              <a:rPr lang="en-US" sz="2800" b="1" dirty="0">
                <a:solidFill>
                  <a:schemeClr val="bg1"/>
                </a:solidFill>
                <a:latin typeface="Helvetica Neue" panose="02000503000000020004" pitchFamily="2" charset="0"/>
              </a:rPr>
              <a:t>dementia.</a:t>
            </a:r>
            <a:br>
              <a:rPr lang="en-US" sz="2800" dirty="0">
                <a:solidFill>
                  <a:schemeClr val="bg1"/>
                </a:solidFill>
                <a:latin typeface="Helvetica Neue" panose="02000503000000020004" pitchFamily="2" charset="0"/>
              </a:rPr>
            </a:br>
            <a:br>
              <a:rPr lang="en-US" sz="2800" dirty="0">
                <a:solidFill>
                  <a:schemeClr val="bg1"/>
                </a:solidFill>
                <a:latin typeface="Helvetica Neue" panose="02000503000000020004" pitchFamily="2" charset="0"/>
              </a:rPr>
            </a:br>
            <a:endParaRPr lang="en-US" sz="2800" dirty="0">
              <a:solidFill>
                <a:schemeClr val="bg1"/>
              </a:solidFill>
              <a:latin typeface="Helvetica Neue" panose="02000503000000020004" pitchFamily="2" charset="0"/>
            </a:endParaRPr>
          </a:p>
        </p:txBody>
      </p:sp>
      <p:sp>
        <p:nvSpPr>
          <p:cNvPr id="3" name="Content Placeholder 2">
            <a:extLst>
              <a:ext uri="{FF2B5EF4-FFF2-40B4-BE49-F238E27FC236}">
                <a16:creationId xmlns:a16="http://schemas.microsoft.com/office/drawing/2014/main" id="{79B7FB5A-4C9C-3E4E-AABD-F89653AC85E8}"/>
              </a:ext>
            </a:extLst>
          </p:cNvPr>
          <p:cNvSpPr>
            <a:spLocks noGrp="1"/>
          </p:cNvSpPr>
          <p:nvPr>
            <p:ph idx="1"/>
          </p:nvPr>
        </p:nvSpPr>
        <p:spPr>
          <a:xfrm>
            <a:off x="466403" y="3787866"/>
            <a:ext cx="11259194" cy="3425644"/>
          </a:xfrm>
        </p:spPr>
        <p:txBody>
          <a:bodyPr/>
          <a:lstStyle/>
          <a:p>
            <a:pPr marL="0" indent="0">
              <a:buNone/>
            </a:pPr>
            <a:r>
              <a:rPr lang="en-US" dirty="0"/>
              <a:t>a. True</a:t>
            </a:r>
          </a:p>
          <a:p>
            <a:pPr marL="0" indent="0">
              <a:buNone/>
            </a:pPr>
            <a:r>
              <a:rPr lang="en-US" dirty="0"/>
              <a:t>b. False</a:t>
            </a:r>
          </a:p>
          <a:p>
            <a:endParaRPr lang="en-US" dirty="0"/>
          </a:p>
        </p:txBody>
      </p:sp>
      <p:sp>
        <p:nvSpPr>
          <p:cNvPr id="4" name="Title 1">
            <a:extLst>
              <a:ext uri="{FF2B5EF4-FFF2-40B4-BE49-F238E27FC236}">
                <a16:creationId xmlns:a16="http://schemas.microsoft.com/office/drawing/2014/main" id="{21B6ED39-5770-E84D-BA47-ECB3D7395B46}"/>
              </a:ext>
            </a:extLst>
          </p:cNvPr>
          <p:cNvSpPr txBox="1">
            <a:spLocks/>
          </p:cNvSpPr>
          <p:nvPr/>
        </p:nvSpPr>
        <p:spPr>
          <a:xfrm>
            <a:off x="466403" y="600076"/>
            <a:ext cx="9304614" cy="1006656"/>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kern="12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sz="3200" b="1" dirty="0">
                <a:latin typeface="Helvetica Neue" panose="02000503000000020004" pitchFamily="2" charset="0"/>
              </a:rPr>
              <a:t>Module 2 </a:t>
            </a:r>
            <a:br>
              <a:rPr lang="en-US" dirty="0"/>
            </a:br>
            <a:r>
              <a:rPr lang="en-US" dirty="0"/>
              <a:t>Table Quiz</a:t>
            </a:r>
          </a:p>
        </p:txBody>
      </p:sp>
    </p:spTree>
    <p:extLst>
      <p:ext uri="{BB962C8B-B14F-4D97-AF65-F5344CB8AC3E}">
        <p14:creationId xmlns:p14="http://schemas.microsoft.com/office/powerpoint/2010/main" val="736302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7C0084-C207-3949-B211-34A906A7FE7D}"/>
              </a:ext>
            </a:extLst>
          </p:cNvPr>
          <p:cNvSpPr/>
          <p:nvPr/>
        </p:nvSpPr>
        <p:spPr>
          <a:xfrm>
            <a:off x="482232" y="1710351"/>
            <a:ext cx="11691941" cy="3616375"/>
          </a:xfrm>
          <a:prstGeom prst="rect">
            <a:avLst/>
          </a:prstGeom>
        </p:spPr>
        <p:txBody>
          <a:bodyPr wrap="square">
            <a:spAutoFit/>
          </a:bodyPr>
          <a:lstStyle/>
          <a:p>
            <a:pPr marL="465138" indent="-465138">
              <a:lnSpc>
                <a:spcPct val="150000"/>
              </a:lnSpc>
              <a:buSzPct val="125000"/>
              <a:buBlip>
                <a:blip r:embed="rId3"/>
              </a:buBlip>
            </a:pPr>
            <a:r>
              <a:rPr lang="en-US" sz="2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Please stand and get ready to mingle around the room with others.</a:t>
            </a:r>
          </a:p>
          <a:p>
            <a:pPr marL="465138" indent="-465138">
              <a:lnSpc>
                <a:spcPct val="150000"/>
              </a:lnSpc>
              <a:buSzPct val="125000"/>
              <a:buBlip>
                <a:blip r:embed="rId3"/>
              </a:buBlip>
            </a:pPr>
            <a:r>
              <a:rPr lang="en-US" sz="2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In a moment </a:t>
            </a:r>
            <a:r>
              <a:rPr lang="en-US" sz="2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but not yet,</a:t>
            </a:r>
            <a:r>
              <a:rPr lang="en-US" sz="2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find a person from another table to stand with.  </a:t>
            </a:r>
          </a:p>
          <a:p>
            <a:pPr marL="465138" indent="-465138">
              <a:lnSpc>
                <a:spcPct val="150000"/>
              </a:lnSpc>
              <a:buSzPct val="125000"/>
              <a:buBlip>
                <a:blip r:embed="rId3"/>
              </a:buBlip>
            </a:pPr>
            <a:r>
              <a:rPr lang="en-US" sz="2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Say hello with a fist bump and introduce yourself and what you do.</a:t>
            </a:r>
            <a:endParaRPr lang="en-US" sz="2600" dirty="0">
              <a:solidFill>
                <a:schemeClr val="bg1"/>
              </a:solidFill>
            </a:endParaRPr>
          </a:p>
          <a:p>
            <a:pPr marL="465138" indent="-465138">
              <a:lnSpc>
                <a:spcPct val="150000"/>
              </a:lnSpc>
              <a:buSzPct val="125000"/>
              <a:buBlip>
                <a:blip r:embed="rId3"/>
              </a:buBlip>
            </a:pPr>
            <a:r>
              <a:rPr lang="en-US" sz="2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Get ready to answer a question on the screen.</a:t>
            </a:r>
            <a:endParaRPr lang="en-US" sz="2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465138" indent="-465138">
              <a:lnSpc>
                <a:spcPct val="150000"/>
              </a:lnSpc>
              <a:buSzPct val="125000"/>
              <a:buBlip>
                <a:blip r:embed="rId3"/>
              </a:buBlip>
            </a:pPr>
            <a:r>
              <a:rPr lang="en-US" sz="2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When I call break, find a new person to stand with.</a:t>
            </a:r>
            <a:endParaRPr lang="en-US" sz="2600"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465138" indent="-465138">
              <a:lnSpc>
                <a:spcPct val="150000"/>
              </a:lnSpc>
              <a:buSzPct val="125000"/>
              <a:buBlip>
                <a:blip r:embed="rId3"/>
              </a:buBlip>
            </a:pPr>
            <a:r>
              <a:rPr lang="en-US" sz="2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Go!</a:t>
            </a:r>
          </a:p>
        </p:txBody>
      </p:sp>
      <p:sp>
        <p:nvSpPr>
          <p:cNvPr id="7" name="Title 6">
            <a:extLst>
              <a:ext uri="{FF2B5EF4-FFF2-40B4-BE49-F238E27FC236}">
                <a16:creationId xmlns:a16="http://schemas.microsoft.com/office/drawing/2014/main" id="{CB4B2F22-C0C4-0949-B030-A4CE1B116C0D}"/>
              </a:ext>
            </a:extLst>
          </p:cNvPr>
          <p:cNvSpPr>
            <a:spLocks noGrp="1"/>
          </p:cNvSpPr>
          <p:nvPr>
            <p:ph type="title"/>
          </p:nvPr>
        </p:nvSpPr>
        <p:spPr/>
        <p:txBody>
          <a:bodyPr/>
          <a:lstStyle/>
          <a:p>
            <a:r>
              <a:rPr lang="en-US" dirty="0"/>
              <a:t>Five Ways to Say Hello  </a:t>
            </a:r>
          </a:p>
        </p:txBody>
      </p:sp>
    </p:spTree>
    <p:extLst>
      <p:ext uri="{BB962C8B-B14F-4D97-AF65-F5344CB8AC3E}">
        <p14:creationId xmlns:p14="http://schemas.microsoft.com/office/powerpoint/2010/main" val="123461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5C898-645B-D047-9DF4-2F5AD19F9FB8}"/>
              </a:ext>
            </a:extLst>
          </p:cNvPr>
          <p:cNvSpPr>
            <a:spLocks noGrp="1"/>
          </p:cNvSpPr>
          <p:nvPr>
            <p:ph type="title"/>
          </p:nvPr>
        </p:nvSpPr>
        <p:spPr>
          <a:xfrm>
            <a:off x="466402" y="1788961"/>
            <a:ext cx="9771291" cy="1281173"/>
          </a:xfrm>
        </p:spPr>
        <p:txBody>
          <a:bodyPr>
            <a:noAutofit/>
          </a:bodyPr>
          <a:lstStyle/>
          <a:p>
            <a:r>
              <a:rPr lang="en-US" sz="2800" dirty="0">
                <a:solidFill>
                  <a:schemeClr val="bg1"/>
                </a:solidFill>
                <a:latin typeface="Helvetica Neue" panose="02000503000000020004" pitchFamily="2" charset="0"/>
              </a:rPr>
              <a:t>2. </a:t>
            </a:r>
            <a:r>
              <a:rPr lang="en-US" sz="2800" b="1" dirty="0">
                <a:solidFill>
                  <a:schemeClr val="bg1"/>
                </a:solidFill>
                <a:latin typeface="Helvetica Neue" panose="02000503000000020004" pitchFamily="2" charset="0"/>
              </a:rPr>
              <a:t>Empathy </a:t>
            </a:r>
            <a:r>
              <a:rPr lang="en-US" sz="2800" dirty="0">
                <a:solidFill>
                  <a:schemeClr val="bg1"/>
                </a:solidFill>
                <a:latin typeface="Helvetica Neue" panose="02000503000000020004" pitchFamily="2" charset="0"/>
              </a:rPr>
              <a:t>is connecting with people, so they know they are not alone.</a:t>
            </a:r>
            <a:br>
              <a:rPr lang="en-US" sz="2800" dirty="0">
                <a:solidFill>
                  <a:schemeClr val="bg1"/>
                </a:solidFill>
                <a:latin typeface="Helvetica Neue" panose="02000503000000020004" pitchFamily="2" charset="0"/>
              </a:rPr>
            </a:br>
            <a:br>
              <a:rPr lang="en-US" sz="2800" dirty="0">
                <a:solidFill>
                  <a:schemeClr val="bg1"/>
                </a:solidFill>
                <a:latin typeface="Helvetica Neue" panose="02000503000000020004" pitchFamily="2" charset="0"/>
              </a:rPr>
            </a:br>
            <a:br>
              <a:rPr lang="en-US" sz="2800" dirty="0">
                <a:solidFill>
                  <a:schemeClr val="bg1"/>
                </a:solidFill>
                <a:latin typeface="Helvetica Neue" panose="02000503000000020004" pitchFamily="2" charset="0"/>
              </a:rPr>
            </a:br>
            <a:br>
              <a:rPr lang="en-US" sz="2800" b="1" dirty="0">
                <a:solidFill>
                  <a:schemeClr val="bg1"/>
                </a:solidFill>
                <a:latin typeface="Helvetica Neue" panose="02000503000000020004" pitchFamily="2" charset="0"/>
              </a:rPr>
            </a:br>
            <a:endParaRPr lang="en-US" sz="2800" b="1" dirty="0">
              <a:solidFill>
                <a:schemeClr val="bg1"/>
              </a:solidFill>
              <a:latin typeface="Helvetica Neue" panose="02000503000000020004" pitchFamily="2" charset="0"/>
            </a:endParaRPr>
          </a:p>
        </p:txBody>
      </p:sp>
      <p:sp>
        <p:nvSpPr>
          <p:cNvPr id="3" name="Content Placeholder 2">
            <a:extLst>
              <a:ext uri="{FF2B5EF4-FFF2-40B4-BE49-F238E27FC236}">
                <a16:creationId xmlns:a16="http://schemas.microsoft.com/office/drawing/2014/main" id="{9611EFA2-0178-FE46-B0AD-07DCD8BD6A35}"/>
              </a:ext>
            </a:extLst>
          </p:cNvPr>
          <p:cNvSpPr>
            <a:spLocks noGrp="1"/>
          </p:cNvSpPr>
          <p:nvPr>
            <p:ph idx="1"/>
          </p:nvPr>
        </p:nvSpPr>
        <p:spPr>
          <a:xfrm>
            <a:off x="466403" y="3787866"/>
            <a:ext cx="11259194" cy="3425644"/>
          </a:xfrm>
        </p:spPr>
        <p:txBody>
          <a:bodyPr/>
          <a:lstStyle/>
          <a:p>
            <a:pPr marL="0" indent="0">
              <a:buNone/>
            </a:pPr>
            <a:r>
              <a:rPr lang="en-US" dirty="0"/>
              <a:t>a. True</a:t>
            </a:r>
          </a:p>
          <a:p>
            <a:pPr marL="0" indent="0">
              <a:buNone/>
            </a:pPr>
            <a:r>
              <a:rPr lang="en-US" dirty="0"/>
              <a:t>b. False</a:t>
            </a:r>
          </a:p>
          <a:p>
            <a:endParaRPr lang="en-US" dirty="0"/>
          </a:p>
        </p:txBody>
      </p:sp>
      <p:sp>
        <p:nvSpPr>
          <p:cNvPr id="4" name="Title 1">
            <a:extLst>
              <a:ext uri="{FF2B5EF4-FFF2-40B4-BE49-F238E27FC236}">
                <a16:creationId xmlns:a16="http://schemas.microsoft.com/office/drawing/2014/main" id="{2D24FFC5-E3D9-134A-BCCA-8302935010D0}"/>
              </a:ext>
            </a:extLst>
          </p:cNvPr>
          <p:cNvSpPr txBox="1">
            <a:spLocks/>
          </p:cNvSpPr>
          <p:nvPr/>
        </p:nvSpPr>
        <p:spPr>
          <a:xfrm>
            <a:off x="466403" y="600076"/>
            <a:ext cx="9304614" cy="1006656"/>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kern="12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sz="3200" b="1" dirty="0">
                <a:latin typeface="Helvetica Neue" panose="02000503000000020004" pitchFamily="2" charset="0"/>
              </a:rPr>
              <a:t>Module 2 </a:t>
            </a:r>
            <a:br>
              <a:rPr lang="en-US" dirty="0"/>
            </a:br>
            <a:r>
              <a:rPr lang="en-US" dirty="0"/>
              <a:t>Table Quiz</a:t>
            </a:r>
          </a:p>
        </p:txBody>
      </p:sp>
    </p:spTree>
    <p:extLst>
      <p:ext uri="{BB962C8B-B14F-4D97-AF65-F5344CB8AC3E}">
        <p14:creationId xmlns:p14="http://schemas.microsoft.com/office/powerpoint/2010/main" val="319520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83DBA-0F82-EF4D-ACC5-5AC73C5E455B}"/>
              </a:ext>
            </a:extLst>
          </p:cNvPr>
          <p:cNvSpPr>
            <a:spLocks noGrp="1"/>
          </p:cNvSpPr>
          <p:nvPr>
            <p:ph type="title"/>
          </p:nvPr>
        </p:nvSpPr>
        <p:spPr>
          <a:xfrm>
            <a:off x="466403" y="1714010"/>
            <a:ext cx="9304614" cy="642229"/>
          </a:xfrm>
        </p:spPr>
        <p:txBody>
          <a:bodyPr>
            <a:noAutofit/>
          </a:bodyPr>
          <a:lstStyle/>
          <a:p>
            <a:r>
              <a:rPr lang="en-US" sz="2800" dirty="0">
                <a:solidFill>
                  <a:schemeClr val="bg1"/>
                </a:solidFill>
                <a:latin typeface="Helvetica Neue" panose="02000503000000020004" pitchFamily="2" charset="0"/>
              </a:rPr>
              <a:t>3. When you miss the opportunity to </a:t>
            </a:r>
            <a:r>
              <a:rPr lang="en-US" sz="2800" b="1" dirty="0">
                <a:solidFill>
                  <a:schemeClr val="bg1"/>
                </a:solidFill>
                <a:latin typeface="Helvetica Neue" panose="02000503000000020004" pitchFamily="2" charset="0"/>
              </a:rPr>
              <a:t>show</a:t>
            </a:r>
            <a:r>
              <a:rPr lang="en-US" sz="2800" dirty="0">
                <a:solidFill>
                  <a:schemeClr val="bg1"/>
                </a:solidFill>
                <a:latin typeface="Helvetica Neue" panose="02000503000000020004" pitchFamily="2" charset="0"/>
              </a:rPr>
              <a:t> </a:t>
            </a:r>
            <a:r>
              <a:rPr lang="en-US" sz="2800" b="1" dirty="0">
                <a:solidFill>
                  <a:schemeClr val="bg1"/>
                </a:solidFill>
                <a:latin typeface="Helvetica Neue" panose="02000503000000020004" pitchFamily="2" charset="0"/>
              </a:rPr>
              <a:t>empathy</a:t>
            </a:r>
            <a:r>
              <a:rPr lang="en-US" sz="2800" dirty="0">
                <a:solidFill>
                  <a:schemeClr val="bg1"/>
                </a:solidFill>
                <a:latin typeface="Helvetica Neue" panose="02000503000000020004" pitchFamily="2" charset="0"/>
              </a:rPr>
              <a:t> or when you would like the opportunity to do it better, you can say, “I’d like to circle back.” In this context,</a:t>
            </a:r>
            <a:br>
              <a:rPr lang="en-US" sz="2800" dirty="0">
                <a:solidFill>
                  <a:schemeClr val="bg1"/>
                </a:solidFill>
                <a:latin typeface="Helvetica Neue" panose="02000503000000020004" pitchFamily="2" charset="0"/>
              </a:rPr>
            </a:br>
            <a:r>
              <a:rPr lang="en-US" sz="2800" dirty="0">
                <a:solidFill>
                  <a:schemeClr val="bg1"/>
                </a:solidFill>
                <a:latin typeface="Helvetica Neue" panose="02000503000000020004" pitchFamily="2" charset="0"/>
              </a:rPr>
              <a:t>circling back means practicing empathy by trying again.</a:t>
            </a:r>
            <a:br>
              <a:rPr lang="en-US" sz="2800" dirty="0">
                <a:solidFill>
                  <a:schemeClr val="bg1"/>
                </a:solidFill>
                <a:latin typeface="Helvetica Neue" panose="02000503000000020004" pitchFamily="2" charset="0"/>
              </a:rPr>
            </a:br>
            <a:br>
              <a:rPr lang="en-US" sz="2800" dirty="0">
                <a:solidFill>
                  <a:schemeClr val="bg1"/>
                </a:solidFill>
                <a:latin typeface="Helvetica Neue" panose="02000503000000020004" pitchFamily="2" charset="0"/>
              </a:rPr>
            </a:br>
            <a:endParaRPr lang="en-US" sz="2800" dirty="0">
              <a:solidFill>
                <a:schemeClr val="bg1"/>
              </a:solidFill>
              <a:latin typeface="Helvetica Neue" panose="02000503000000020004" pitchFamily="2" charset="0"/>
            </a:endParaRPr>
          </a:p>
        </p:txBody>
      </p:sp>
      <p:sp>
        <p:nvSpPr>
          <p:cNvPr id="3" name="Content Placeholder 2">
            <a:extLst>
              <a:ext uri="{FF2B5EF4-FFF2-40B4-BE49-F238E27FC236}">
                <a16:creationId xmlns:a16="http://schemas.microsoft.com/office/drawing/2014/main" id="{182C921F-9E2B-D84F-AFB9-47DCD976C55E}"/>
              </a:ext>
            </a:extLst>
          </p:cNvPr>
          <p:cNvSpPr>
            <a:spLocks noGrp="1"/>
          </p:cNvSpPr>
          <p:nvPr>
            <p:ph idx="1"/>
          </p:nvPr>
        </p:nvSpPr>
        <p:spPr>
          <a:xfrm>
            <a:off x="466403" y="3787866"/>
            <a:ext cx="11259194" cy="3425644"/>
          </a:xfrm>
        </p:spPr>
        <p:txBody>
          <a:bodyPr/>
          <a:lstStyle/>
          <a:p>
            <a:pPr marL="0" indent="0">
              <a:buNone/>
            </a:pPr>
            <a:r>
              <a:rPr lang="en-US" dirty="0"/>
              <a:t>a. True</a:t>
            </a:r>
          </a:p>
          <a:p>
            <a:pPr marL="0" indent="0">
              <a:buNone/>
            </a:pPr>
            <a:r>
              <a:rPr lang="en-US" dirty="0"/>
              <a:t>b. False</a:t>
            </a:r>
          </a:p>
          <a:p>
            <a:endParaRPr lang="en-US" dirty="0"/>
          </a:p>
        </p:txBody>
      </p:sp>
      <p:sp>
        <p:nvSpPr>
          <p:cNvPr id="4" name="Title 1">
            <a:extLst>
              <a:ext uri="{FF2B5EF4-FFF2-40B4-BE49-F238E27FC236}">
                <a16:creationId xmlns:a16="http://schemas.microsoft.com/office/drawing/2014/main" id="{F956AC95-CA4D-144E-89A1-222ECA2980E9}"/>
              </a:ext>
            </a:extLst>
          </p:cNvPr>
          <p:cNvSpPr txBox="1">
            <a:spLocks/>
          </p:cNvSpPr>
          <p:nvPr/>
        </p:nvSpPr>
        <p:spPr>
          <a:xfrm>
            <a:off x="466403" y="600076"/>
            <a:ext cx="9304614" cy="1006656"/>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kern="12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sz="3200" b="1" dirty="0">
                <a:latin typeface="Helvetica Neue" panose="02000503000000020004" pitchFamily="2" charset="0"/>
              </a:rPr>
              <a:t>Module 2 </a:t>
            </a:r>
            <a:br>
              <a:rPr lang="en-US" dirty="0"/>
            </a:br>
            <a:r>
              <a:rPr lang="en-US" dirty="0"/>
              <a:t>Table Quiz</a:t>
            </a:r>
          </a:p>
        </p:txBody>
      </p:sp>
    </p:spTree>
    <p:extLst>
      <p:ext uri="{BB962C8B-B14F-4D97-AF65-F5344CB8AC3E}">
        <p14:creationId xmlns:p14="http://schemas.microsoft.com/office/powerpoint/2010/main" val="1155497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9304E3-2351-DD41-8D12-33C829B31DDA}"/>
              </a:ext>
            </a:extLst>
          </p:cNvPr>
          <p:cNvSpPr>
            <a:spLocks noGrp="1"/>
          </p:cNvSpPr>
          <p:nvPr>
            <p:ph idx="1"/>
          </p:nvPr>
        </p:nvSpPr>
        <p:spPr/>
        <p:txBody>
          <a:bodyPr/>
          <a:lstStyle/>
          <a:p>
            <a:pPr marL="0" indent="0">
              <a:buNone/>
            </a:pPr>
            <a:r>
              <a:rPr lang="en-US" dirty="0"/>
              <a:t>4. Our </a:t>
            </a:r>
            <a:r>
              <a:rPr lang="en-US" b="1" i="1" dirty="0"/>
              <a:t>Best Friends </a:t>
            </a:r>
            <a:r>
              <a:rPr lang="en-US" b="1" dirty="0"/>
              <a:t>Culture</a:t>
            </a:r>
            <a:r>
              <a:rPr lang="en-US" dirty="0"/>
              <a:t> is based upon the building blocks of friendship, which include:</a:t>
            </a:r>
            <a:br>
              <a:rPr lang="en-US" dirty="0"/>
            </a:br>
            <a:endParaRPr lang="en-US" dirty="0"/>
          </a:p>
          <a:p>
            <a:pPr marL="0" indent="0">
              <a:buNone/>
            </a:pPr>
            <a:r>
              <a:rPr lang="en-US" dirty="0"/>
              <a:t>a. Respect, empathy, love, trust, and humor</a:t>
            </a:r>
          </a:p>
          <a:p>
            <a:pPr marL="0" indent="0">
              <a:buNone/>
            </a:pPr>
            <a:r>
              <a:rPr lang="en-US" dirty="0"/>
              <a:t>b. Respect, honesty, support, trust, and humor</a:t>
            </a:r>
          </a:p>
          <a:p>
            <a:pPr marL="0" indent="0">
              <a:buNone/>
            </a:pPr>
            <a:r>
              <a:rPr lang="en-US" dirty="0"/>
              <a:t>c. Respect, honesty, fun, trust, and humor</a:t>
            </a:r>
          </a:p>
          <a:p>
            <a:pPr marL="0" indent="0">
              <a:buNone/>
            </a:pPr>
            <a:r>
              <a:rPr lang="en-US" dirty="0"/>
              <a:t>d. Respect, empathy, support, trust, and humor</a:t>
            </a:r>
          </a:p>
          <a:p>
            <a:endParaRPr lang="en-US" dirty="0"/>
          </a:p>
        </p:txBody>
      </p:sp>
      <p:sp>
        <p:nvSpPr>
          <p:cNvPr id="4" name="Title 1">
            <a:extLst>
              <a:ext uri="{FF2B5EF4-FFF2-40B4-BE49-F238E27FC236}">
                <a16:creationId xmlns:a16="http://schemas.microsoft.com/office/drawing/2014/main" id="{007B03A6-4627-CC4D-80C5-D187A844C6E1}"/>
              </a:ext>
            </a:extLst>
          </p:cNvPr>
          <p:cNvSpPr txBox="1">
            <a:spLocks/>
          </p:cNvSpPr>
          <p:nvPr/>
        </p:nvSpPr>
        <p:spPr>
          <a:xfrm>
            <a:off x="466403" y="600076"/>
            <a:ext cx="9304614" cy="1006656"/>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kern="12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sz="3200" b="1" dirty="0">
                <a:latin typeface="Helvetica Neue" panose="02000503000000020004" pitchFamily="2" charset="0"/>
              </a:rPr>
              <a:t>Module 2 </a:t>
            </a:r>
            <a:br>
              <a:rPr lang="en-US" dirty="0"/>
            </a:br>
            <a:r>
              <a:rPr lang="en-US" dirty="0"/>
              <a:t>Table Quiz</a:t>
            </a:r>
          </a:p>
        </p:txBody>
      </p:sp>
    </p:spTree>
    <p:extLst>
      <p:ext uri="{BB962C8B-B14F-4D97-AF65-F5344CB8AC3E}">
        <p14:creationId xmlns:p14="http://schemas.microsoft.com/office/powerpoint/2010/main" val="3910999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B65D4-618C-4D4E-A4FB-A9BE5CD9AD3F}"/>
              </a:ext>
            </a:extLst>
          </p:cNvPr>
          <p:cNvSpPr>
            <a:spLocks noGrp="1"/>
          </p:cNvSpPr>
          <p:nvPr>
            <p:ph type="title"/>
          </p:nvPr>
        </p:nvSpPr>
        <p:spPr>
          <a:xfrm>
            <a:off x="466403" y="444549"/>
            <a:ext cx="9304614" cy="642229"/>
          </a:xfrm>
        </p:spPr>
        <p:txBody>
          <a:bodyPr/>
          <a:lstStyle/>
          <a:p>
            <a:r>
              <a:rPr lang="en-US" dirty="0"/>
              <a:t>Ageing is About Adapting to Change: </a:t>
            </a:r>
            <a:br>
              <a:rPr lang="en-US" dirty="0"/>
            </a:br>
            <a:r>
              <a:rPr lang="en-US" dirty="0"/>
              <a:t>How Well do You Manage Change?</a:t>
            </a:r>
          </a:p>
        </p:txBody>
      </p:sp>
      <p:sp>
        <p:nvSpPr>
          <p:cNvPr id="3" name="Content Placeholder 2">
            <a:extLst>
              <a:ext uri="{FF2B5EF4-FFF2-40B4-BE49-F238E27FC236}">
                <a16:creationId xmlns:a16="http://schemas.microsoft.com/office/drawing/2014/main" id="{0DF7E4C7-7F74-F248-BB79-7C5758544433}"/>
              </a:ext>
            </a:extLst>
          </p:cNvPr>
          <p:cNvSpPr>
            <a:spLocks noGrp="1"/>
          </p:cNvSpPr>
          <p:nvPr>
            <p:ph idx="1"/>
          </p:nvPr>
        </p:nvSpPr>
        <p:spPr/>
        <p:txBody>
          <a:bodyPr/>
          <a:lstStyle/>
          <a:p>
            <a:pPr marL="463550" indent="-463550">
              <a:buSzPct val="125000"/>
              <a:buBlip>
                <a:blip r:embed="rId3"/>
              </a:buBlip>
            </a:pPr>
            <a:r>
              <a:rPr lang="en-US" dirty="0"/>
              <a:t>On a 1-10  scale (10 high) how well do you manage change?</a:t>
            </a:r>
          </a:p>
          <a:p>
            <a:pPr marL="463550" indent="-463550">
              <a:buSzPct val="125000"/>
              <a:buBlip>
                <a:blip r:embed="rId3"/>
              </a:buBlip>
            </a:pPr>
            <a:r>
              <a:rPr lang="en-US" dirty="0"/>
              <a:t>When change happens here, how do you respond?</a:t>
            </a:r>
          </a:p>
          <a:p>
            <a:pPr marL="463550" indent="-463550">
              <a:buSzPct val="125000"/>
              <a:buBlip>
                <a:blip r:embed="rId3"/>
              </a:buBlip>
            </a:pPr>
            <a:r>
              <a:rPr lang="en-US" dirty="0"/>
              <a:t>Change is happening! Say goodbye to your table team and create a new table team with new team members. </a:t>
            </a:r>
          </a:p>
          <a:p>
            <a:pPr marL="463550" indent="-463550">
              <a:buSzPct val="125000"/>
              <a:buBlip>
                <a:blip r:embed="rId3"/>
              </a:buBlip>
            </a:pPr>
            <a:r>
              <a:rPr lang="en-US" dirty="0"/>
              <a:t>Introduce yourselves, where you are from and one fun fact.</a:t>
            </a:r>
          </a:p>
        </p:txBody>
      </p:sp>
    </p:spTree>
    <p:extLst>
      <p:ext uri="{BB962C8B-B14F-4D97-AF65-F5344CB8AC3E}">
        <p14:creationId xmlns:p14="http://schemas.microsoft.com/office/powerpoint/2010/main" val="269575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2C81386-56A1-944B-AC7C-431DE2FF14CA}"/>
              </a:ext>
            </a:extLst>
          </p:cNvPr>
          <p:cNvSpPr/>
          <p:nvPr/>
        </p:nvSpPr>
        <p:spPr>
          <a:xfrm>
            <a:off x="0" y="1725931"/>
            <a:ext cx="12192000" cy="3669030"/>
          </a:xfrm>
          <a:prstGeom prst="rect">
            <a:avLst/>
          </a:prstGeom>
          <a:solidFill>
            <a:srgbClr val="3330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708E200-A7FF-984A-85B9-49DF4792A810}"/>
              </a:ext>
            </a:extLst>
          </p:cNvPr>
          <p:cNvSpPr>
            <a:spLocks noGrp="1"/>
          </p:cNvSpPr>
          <p:nvPr>
            <p:ph idx="1"/>
          </p:nvPr>
        </p:nvSpPr>
        <p:spPr>
          <a:xfrm>
            <a:off x="466403" y="2160269"/>
            <a:ext cx="11259194" cy="3276529"/>
          </a:xfrm>
        </p:spPr>
        <p:txBody>
          <a:bodyPr/>
          <a:lstStyle/>
          <a:p>
            <a:pPr marL="0" indent="0">
              <a:buNone/>
            </a:pPr>
            <a:r>
              <a:rPr lang="en-US" sz="2000" b="1" spc="100" dirty="0"/>
              <a:t>LEARNING GOALS:</a:t>
            </a:r>
          </a:p>
          <a:p>
            <a:pPr marL="515938" indent="-515938">
              <a:buSzPct val="125000"/>
              <a:buBlip>
                <a:blip r:embed="rId2"/>
              </a:buBlip>
            </a:pPr>
            <a:r>
              <a:rPr lang="en-US" dirty="0"/>
              <a:t>Clarify that Each Resident is on Their Own Unique Aging Path</a:t>
            </a:r>
          </a:p>
          <a:p>
            <a:pPr marL="515938" indent="-515938">
              <a:buSzPct val="125000"/>
              <a:buBlip>
                <a:blip r:embed="rId2"/>
              </a:buBlip>
            </a:pPr>
            <a:r>
              <a:rPr lang="en-US" dirty="0"/>
              <a:t>Understand Ageism and Biases Toward Aging Populations</a:t>
            </a:r>
          </a:p>
          <a:p>
            <a:pPr marL="515938" indent="-515938">
              <a:buSzPct val="125000"/>
              <a:buBlip>
                <a:blip r:embed="rId2"/>
              </a:buBlip>
            </a:pPr>
            <a:r>
              <a:rPr lang="en-US" dirty="0"/>
              <a:t>Learn About and Experience Aging Challenges, and How to Support Them</a:t>
            </a:r>
          </a:p>
          <a:p>
            <a:pPr marL="515938" indent="-515938">
              <a:buSzPct val="125000"/>
              <a:buBlip>
                <a:blip r:embed="rId2"/>
              </a:buBlip>
            </a:pPr>
            <a:r>
              <a:rPr lang="en-US" dirty="0"/>
              <a:t>Take the Table Quiz</a:t>
            </a:r>
          </a:p>
          <a:p>
            <a:endParaRPr lang="en-US" dirty="0"/>
          </a:p>
        </p:txBody>
      </p:sp>
      <p:sp>
        <p:nvSpPr>
          <p:cNvPr id="4" name="Title 1">
            <a:extLst>
              <a:ext uri="{FF2B5EF4-FFF2-40B4-BE49-F238E27FC236}">
                <a16:creationId xmlns:a16="http://schemas.microsoft.com/office/drawing/2014/main" id="{ECFC6654-4003-BC47-BC6E-D5838C13B4F6}"/>
              </a:ext>
            </a:extLst>
          </p:cNvPr>
          <p:cNvSpPr txBox="1">
            <a:spLocks/>
          </p:cNvSpPr>
          <p:nvPr/>
        </p:nvSpPr>
        <p:spPr>
          <a:xfrm>
            <a:off x="466402" y="600076"/>
            <a:ext cx="11031053" cy="1006656"/>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kern="12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sz="3200" b="1" dirty="0">
                <a:latin typeface="Helvetica Neue" panose="02000503000000020004" pitchFamily="2" charset="0"/>
              </a:rPr>
              <a:t>Module 3 </a:t>
            </a:r>
            <a:br>
              <a:rPr lang="en-US" dirty="0"/>
            </a:br>
            <a:r>
              <a:rPr lang="en-US" dirty="0"/>
              <a:t>An Insider’s Guide to Understanding the Aging Process</a:t>
            </a:r>
          </a:p>
        </p:txBody>
      </p:sp>
    </p:spTree>
    <p:extLst>
      <p:ext uri="{BB962C8B-B14F-4D97-AF65-F5344CB8AC3E}">
        <p14:creationId xmlns:p14="http://schemas.microsoft.com/office/powerpoint/2010/main" val="410097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419B7E-BA43-C84A-B7BB-58B0E9949A59}"/>
              </a:ext>
            </a:extLst>
          </p:cNvPr>
          <p:cNvSpPr>
            <a:spLocks noGrp="1"/>
          </p:cNvSpPr>
          <p:nvPr>
            <p:ph idx="1"/>
          </p:nvPr>
        </p:nvSpPr>
        <p:spPr>
          <a:xfrm>
            <a:off x="466403" y="2320300"/>
            <a:ext cx="11259194" cy="3425644"/>
          </a:xfrm>
        </p:spPr>
        <p:txBody>
          <a:bodyPr/>
          <a:lstStyle/>
          <a:p>
            <a:pPr marL="0" indent="0">
              <a:buNone/>
            </a:pPr>
            <a:r>
              <a:rPr lang="en-US" b="1" dirty="0"/>
              <a:t>We have a diverse range of residents experiencing their own unique aging journey.</a:t>
            </a:r>
          </a:p>
          <a:p>
            <a:pPr marL="0" indent="0">
              <a:buNone/>
            </a:pPr>
            <a:br>
              <a:rPr lang="en-US" b="1" dirty="0"/>
            </a:br>
            <a:r>
              <a:rPr lang="en-US" b="1" dirty="0"/>
              <a:t>It is important for you to be able to provide the right support and care to meet the wants and needs of each resident.</a:t>
            </a:r>
          </a:p>
          <a:p>
            <a:endParaRPr lang="en-US" b="1" dirty="0"/>
          </a:p>
        </p:txBody>
      </p:sp>
      <p:sp>
        <p:nvSpPr>
          <p:cNvPr id="5" name="Title 4">
            <a:extLst>
              <a:ext uri="{FF2B5EF4-FFF2-40B4-BE49-F238E27FC236}">
                <a16:creationId xmlns:a16="http://schemas.microsoft.com/office/drawing/2014/main" id="{3500D927-BFED-114A-A8C5-433286ACB933}"/>
              </a:ext>
            </a:extLst>
          </p:cNvPr>
          <p:cNvSpPr>
            <a:spLocks noGrp="1"/>
          </p:cNvSpPr>
          <p:nvPr>
            <p:ph type="title"/>
          </p:nvPr>
        </p:nvSpPr>
        <p:spPr/>
        <p:txBody>
          <a:bodyPr/>
          <a:lstStyle/>
          <a:p>
            <a:r>
              <a:rPr lang="en-US" dirty="0"/>
              <a:t>Our Diverse Resident Population</a:t>
            </a:r>
          </a:p>
        </p:txBody>
      </p:sp>
    </p:spTree>
    <p:extLst>
      <p:ext uri="{BB962C8B-B14F-4D97-AF65-F5344CB8AC3E}">
        <p14:creationId xmlns:p14="http://schemas.microsoft.com/office/powerpoint/2010/main" val="429274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3DBBE7-2091-ED4F-BCDC-AA4E4A0D37B2}"/>
              </a:ext>
            </a:extLst>
          </p:cNvPr>
          <p:cNvSpPr>
            <a:spLocks noGrp="1"/>
          </p:cNvSpPr>
          <p:nvPr>
            <p:ph idx="1"/>
          </p:nvPr>
        </p:nvSpPr>
        <p:spPr>
          <a:xfrm>
            <a:off x="466403" y="2275330"/>
            <a:ext cx="11259194" cy="3425644"/>
          </a:xfrm>
        </p:spPr>
        <p:txBody>
          <a:bodyPr/>
          <a:lstStyle/>
          <a:p>
            <a:pPr marL="0" indent="0">
              <a:buNone/>
            </a:pPr>
            <a:r>
              <a:rPr lang="en-US" b="1" dirty="0"/>
              <a:t>Others may have vision, hearing, or balance challenges, </a:t>
            </a:r>
            <a:br>
              <a:rPr lang="en-US" b="1" dirty="0"/>
            </a:br>
            <a:r>
              <a:rPr lang="en-US" b="1" dirty="0"/>
              <a:t>suffer from depression or live with dementia.</a:t>
            </a:r>
          </a:p>
          <a:p>
            <a:pPr marL="0" indent="0">
              <a:buNone/>
            </a:pPr>
            <a:br>
              <a:rPr lang="en-US" b="1" dirty="0"/>
            </a:br>
            <a:r>
              <a:rPr lang="en-US" b="1" dirty="0"/>
              <a:t>Our positive approach to aging means that we focus on what residents </a:t>
            </a:r>
            <a:r>
              <a:rPr lang="en-US" b="1" u="sng" dirty="0"/>
              <a:t>can do </a:t>
            </a:r>
            <a:r>
              <a:rPr lang="en-US" b="1" dirty="0"/>
              <a:t>and empower them to live their best lives.</a:t>
            </a:r>
          </a:p>
          <a:p>
            <a:endParaRPr lang="en-US" b="1" dirty="0"/>
          </a:p>
        </p:txBody>
      </p:sp>
      <p:sp>
        <p:nvSpPr>
          <p:cNvPr id="5" name="Title 4">
            <a:extLst>
              <a:ext uri="{FF2B5EF4-FFF2-40B4-BE49-F238E27FC236}">
                <a16:creationId xmlns:a16="http://schemas.microsoft.com/office/drawing/2014/main" id="{F7D3A512-54F2-AF45-BF3F-17FB42B3FD6F}"/>
              </a:ext>
            </a:extLst>
          </p:cNvPr>
          <p:cNvSpPr>
            <a:spLocks noGrp="1"/>
          </p:cNvSpPr>
          <p:nvPr>
            <p:ph type="title"/>
          </p:nvPr>
        </p:nvSpPr>
        <p:spPr>
          <a:xfrm>
            <a:off x="283523" y="835911"/>
            <a:ext cx="9304614" cy="642229"/>
          </a:xfrm>
        </p:spPr>
        <p:txBody>
          <a:bodyPr/>
          <a:lstStyle/>
          <a:p>
            <a:r>
              <a:rPr lang="en-US" dirty="0"/>
              <a:t>Our Diverse Resident Population</a:t>
            </a:r>
            <a:br>
              <a:rPr lang="en-US" dirty="0"/>
            </a:br>
            <a:endParaRPr lang="en-US" dirty="0"/>
          </a:p>
        </p:txBody>
      </p:sp>
    </p:spTree>
    <p:extLst>
      <p:ext uri="{BB962C8B-B14F-4D97-AF65-F5344CB8AC3E}">
        <p14:creationId xmlns:p14="http://schemas.microsoft.com/office/powerpoint/2010/main" val="356549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1EF89-744F-5E45-9F7D-A46851F56274}"/>
              </a:ext>
            </a:extLst>
          </p:cNvPr>
          <p:cNvSpPr>
            <a:spLocks noGrp="1"/>
          </p:cNvSpPr>
          <p:nvPr>
            <p:ph type="title"/>
          </p:nvPr>
        </p:nvSpPr>
        <p:spPr>
          <a:xfrm>
            <a:off x="1613647" y="964502"/>
            <a:ext cx="8157369" cy="642229"/>
          </a:xfrm>
        </p:spPr>
        <p:txBody>
          <a:bodyPr/>
          <a:lstStyle/>
          <a:p>
            <a:r>
              <a:rPr lang="en-US" dirty="0"/>
              <a:t>Video: What is Old? </a:t>
            </a:r>
          </a:p>
        </p:txBody>
      </p:sp>
      <p:sp>
        <p:nvSpPr>
          <p:cNvPr id="3" name="Content Placeholder 2">
            <a:extLst>
              <a:ext uri="{FF2B5EF4-FFF2-40B4-BE49-F238E27FC236}">
                <a16:creationId xmlns:a16="http://schemas.microsoft.com/office/drawing/2014/main" id="{2E528DA2-D6D9-F640-9955-2D2871F0E252}"/>
              </a:ext>
            </a:extLst>
          </p:cNvPr>
          <p:cNvSpPr>
            <a:spLocks noGrp="1"/>
          </p:cNvSpPr>
          <p:nvPr>
            <p:ph idx="1"/>
          </p:nvPr>
        </p:nvSpPr>
        <p:spPr/>
        <p:txBody>
          <a:bodyPr/>
          <a:lstStyle/>
          <a:p>
            <a:pPr marL="0" indent="0">
              <a:buNone/>
            </a:pPr>
            <a:r>
              <a:rPr lang="en-US" b="1" dirty="0"/>
              <a:t>Watch:</a:t>
            </a:r>
            <a:br>
              <a:rPr lang="en-US" b="1" dirty="0"/>
            </a:br>
            <a:br>
              <a:rPr lang="en-US" b="1" dirty="0"/>
            </a:br>
            <a:r>
              <a:rPr lang="en-US" sz="2000" dirty="0">
                <a:hlinkClick r:id="rId2">
                  <a:extLst>
                    <a:ext uri="{A12FA001-AC4F-418D-AE19-62706E023703}">
                      <ahyp:hlinkClr xmlns:ahyp="http://schemas.microsoft.com/office/drawing/2018/hyperlinkcolor" val="tx"/>
                    </a:ext>
                  </a:extLst>
                </a:hlinkClick>
              </a:rPr>
              <a:t>https://videos.aarp.org/detail/video/4834178739001/mill%20ennials-show-us-what-&amp;#39;old&amp;#39;-looks-like---aarp</a:t>
            </a:r>
            <a:endParaRPr lang="en-US" b="1" dirty="0"/>
          </a:p>
        </p:txBody>
      </p:sp>
      <p:pic>
        <p:nvPicPr>
          <p:cNvPr id="4" name="Graphic 79" descr="Clapper board with solid fill">
            <a:extLst>
              <a:ext uri="{FF2B5EF4-FFF2-40B4-BE49-F238E27FC236}">
                <a16:creationId xmlns:a16="http://schemas.microsoft.com/office/drawing/2014/main" id="{D56C67F1-B5A7-6444-AA0D-3A97AB455D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2440" y="716916"/>
            <a:ext cx="785701" cy="889815"/>
          </a:xfrm>
          <a:prstGeom prst="rect">
            <a:avLst/>
          </a:prstGeom>
        </p:spPr>
      </p:pic>
    </p:spTree>
    <p:extLst>
      <p:ext uri="{BB962C8B-B14F-4D97-AF65-F5344CB8AC3E}">
        <p14:creationId xmlns:p14="http://schemas.microsoft.com/office/powerpoint/2010/main" val="184098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C9FDC8-BAE9-4144-AD43-5EAD7DE03015}"/>
              </a:ext>
            </a:extLst>
          </p:cNvPr>
          <p:cNvSpPr>
            <a:spLocks noGrp="1"/>
          </p:cNvSpPr>
          <p:nvPr>
            <p:ph idx="1"/>
          </p:nvPr>
        </p:nvSpPr>
        <p:spPr/>
        <p:txBody>
          <a:bodyPr>
            <a:normAutofit fontScale="92500" lnSpcReduction="10000"/>
          </a:bodyPr>
          <a:lstStyle/>
          <a:p>
            <a:pPr marL="0" indent="0">
              <a:buNone/>
            </a:pPr>
            <a:r>
              <a:rPr lang="en-US" b="1" dirty="0"/>
              <a:t>Ageism</a:t>
            </a:r>
            <a:r>
              <a:rPr lang="en-US" dirty="0"/>
              <a:t> refers to the stereotypes (how we think), prejudice (how we feel) and discrimination (how we act) towards others on their   ageing journey. </a:t>
            </a:r>
          </a:p>
          <a:p>
            <a:pPr marL="0" indent="0">
              <a:buNone/>
            </a:pPr>
            <a:br>
              <a:rPr lang="en-US" dirty="0"/>
            </a:br>
            <a:r>
              <a:rPr lang="en-US" b="1" dirty="0"/>
              <a:t>Check in with your table team: </a:t>
            </a:r>
            <a:r>
              <a:rPr lang="en-US" dirty="0"/>
              <a:t>How old are you on the inside?</a:t>
            </a:r>
          </a:p>
          <a:p>
            <a:pPr marL="0" indent="0">
              <a:buNone/>
            </a:pPr>
            <a:br>
              <a:rPr lang="en-US" dirty="0"/>
            </a:br>
            <a:r>
              <a:rPr lang="en-US" dirty="0"/>
              <a:t>Now consider our residents. Like us, they have a number.  </a:t>
            </a:r>
          </a:p>
          <a:p>
            <a:pPr marL="0" indent="0">
              <a:buNone/>
            </a:pPr>
            <a:br>
              <a:rPr lang="en-US" dirty="0"/>
            </a:br>
            <a:r>
              <a:rPr lang="en-US" dirty="0"/>
              <a:t>This module is about supporting the needs of our residents and empowering them at any age.</a:t>
            </a:r>
          </a:p>
        </p:txBody>
      </p:sp>
      <p:sp>
        <p:nvSpPr>
          <p:cNvPr id="5" name="Title 4">
            <a:extLst>
              <a:ext uri="{FF2B5EF4-FFF2-40B4-BE49-F238E27FC236}">
                <a16:creationId xmlns:a16="http://schemas.microsoft.com/office/drawing/2014/main" id="{4A339905-EC18-E94B-94B5-5762333B00F9}"/>
              </a:ext>
            </a:extLst>
          </p:cNvPr>
          <p:cNvSpPr>
            <a:spLocks noGrp="1"/>
          </p:cNvSpPr>
          <p:nvPr>
            <p:ph type="title"/>
          </p:nvPr>
        </p:nvSpPr>
        <p:spPr/>
        <p:txBody>
          <a:bodyPr/>
          <a:lstStyle/>
          <a:p>
            <a:r>
              <a:rPr lang="en-US" dirty="0"/>
              <a:t>What is Ageism?</a:t>
            </a:r>
          </a:p>
        </p:txBody>
      </p:sp>
    </p:spTree>
    <p:extLst>
      <p:ext uri="{BB962C8B-B14F-4D97-AF65-F5344CB8AC3E}">
        <p14:creationId xmlns:p14="http://schemas.microsoft.com/office/powerpoint/2010/main" val="812825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003869-77A7-C44F-A96E-B556DD95CA8C}"/>
              </a:ext>
            </a:extLst>
          </p:cNvPr>
          <p:cNvSpPr>
            <a:spLocks noGrp="1"/>
          </p:cNvSpPr>
          <p:nvPr>
            <p:ph idx="1"/>
          </p:nvPr>
        </p:nvSpPr>
        <p:spPr>
          <a:xfrm>
            <a:off x="466403" y="2548327"/>
            <a:ext cx="11259194" cy="2702941"/>
          </a:xfrm>
        </p:spPr>
        <p:txBody>
          <a:bodyPr/>
          <a:lstStyle/>
          <a:p>
            <a:pPr marL="0" indent="0">
              <a:buNone/>
            </a:pPr>
            <a:r>
              <a:rPr lang="en-US" b="1" dirty="0"/>
              <a:t>Turn your table into a team of scientists by exploring different types of aging challenges. You will be able to experience the aging process first-hand to get a sense of how our residents experience a variety of aging challenges.</a:t>
            </a:r>
          </a:p>
          <a:p>
            <a:endParaRPr lang="en-US" b="1" dirty="0"/>
          </a:p>
        </p:txBody>
      </p:sp>
      <p:sp>
        <p:nvSpPr>
          <p:cNvPr id="5" name="Title 4">
            <a:extLst>
              <a:ext uri="{FF2B5EF4-FFF2-40B4-BE49-F238E27FC236}">
                <a16:creationId xmlns:a16="http://schemas.microsoft.com/office/drawing/2014/main" id="{092F4A26-0092-F64E-9C5F-471EFAF22ED8}"/>
              </a:ext>
            </a:extLst>
          </p:cNvPr>
          <p:cNvSpPr>
            <a:spLocks noGrp="1"/>
          </p:cNvSpPr>
          <p:nvPr>
            <p:ph type="title"/>
          </p:nvPr>
        </p:nvSpPr>
        <p:spPr/>
        <p:txBody>
          <a:bodyPr/>
          <a:lstStyle/>
          <a:p>
            <a:r>
              <a:rPr lang="en-US" dirty="0"/>
              <a:t>Try this Challenge! Workbook Page 20 </a:t>
            </a:r>
          </a:p>
        </p:txBody>
      </p:sp>
    </p:spTree>
    <p:extLst>
      <p:ext uri="{BB962C8B-B14F-4D97-AF65-F5344CB8AC3E}">
        <p14:creationId xmlns:p14="http://schemas.microsoft.com/office/powerpoint/2010/main" val="64765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ADC9DF-878D-044A-B901-94C5E63DB4F5}"/>
              </a:ext>
            </a:extLst>
          </p:cNvPr>
          <p:cNvSpPr>
            <a:spLocks noGrp="1"/>
          </p:cNvSpPr>
          <p:nvPr>
            <p:ph idx="1"/>
          </p:nvPr>
        </p:nvSpPr>
        <p:spPr>
          <a:xfrm>
            <a:off x="466403" y="2139955"/>
            <a:ext cx="11259194" cy="3425644"/>
          </a:xfrm>
        </p:spPr>
        <p:txBody>
          <a:bodyPr/>
          <a:lstStyle/>
          <a:p>
            <a:pPr marL="0" indent="0">
              <a:buNone/>
            </a:pPr>
            <a:r>
              <a:rPr lang="en-US" b="1" dirty="0"/>
              <a:t>On a scale of 1-10 how are you feeling about this program? </a:t>
            </a:r>
            <a:br>
              <a:rPr lang="en-US" dirty="0"/>
            </a:br>
            <a:br>
              <a:rPr lang="en-US" dirty="0"/>
            </a:br>
            <a:br>
              <a:rPr lang="en-US" dirty="0"/>
            </a:br>
            <a:br>
              <a:rPr lang="en-US" dirty="0"/>
            </a:br>
            <a:br>
              <a:rPr lang="en-US" dirty="0"/>
            </a:br>
            <a:r>
              <a:rPr lang="en-US" b="1" dirty="0"/>
              <a:t>What do you need from your colleagues to get closer to 10</a:t>
            </a:r>
            <a:br>
              <a:rPr lang="en-US" b="1" dirty="0"/>
            </a:br>
            <a:r>
              <a:rPr lang="en-US" b="1" dirty="0"/>
              <a:t>so you are ready to learn in this program?</a:t>
            </a:r>
          </a:p>
        </p:txBody>
      </p:sp>
      <p:sp>
        <p:nvSpPr>
          <p:cNvPr id="4" name="Oval 3">
            <a:extLst>
              <a:ext uri="{FF2B5EF4-FFF2-40B4-BE49-F238E27FC236}">
                <a16:creationId xmlns:a16="http://schemas.microsoft.com/office/drawing/2014/main" id="{2149F1D5-DD5A-9B41-94D0-3C9934E9949C}"/>
              </a:ext>
            </a:extLst>
          </p:cNvPr>
          <p:cNvSpPr/>
          <p:nvPr/>
        </p:nvSpPr>
        <p:spPr>
          <a:xfrm>
            <a:off x="628650" y="2786068"/>
            <a:ext cx="657225" cy="657225"/>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2">
                    <a:lumMod val="75000"/>
                  </a:schemeClr>
                </a:solidFill>
              </a:rPr>
              <a:t>1</a:t>
            </a:r>
          </a:p>
        </p:txBody>
      </p:sp>
      <p:sp>
        <p:nvSpPr>
          <p:cNvPr id="5" name="Oval 4">
            <a:extLst>
              <a:ext uri="{FF2B5EF4-FFF2-40B4-BE49-F238E27FC236}">
                <a16:creationId xmlns:a16="http://schemas.microsoft.com/office/drawing/2014/main" id="{00139AF4-4261-1B48-A818-054DABC02DCA}"/>
              </a:ext>
            </a:extLst>
          </p:cNvPr>
          <p:cNvSpPr/>
          <p:nvPr/>
        </p:nvSpPr>
        <p:spPr>
          <a:xfrm>
            <a:off x="1407866" y="2786068"/>
            <a:ext cx="657225" cy="657225"/>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2">
                    <a:lumMod val="75000"/>
                  </a:schemeClr>
                </a:solidFill>
              </a:rPr>
              <a:t>2</a:t>
            </a:r>
          </a:p>
        </p:txBody>
      </p:sp>
      <p:sp>
        <p:nvSpPr>
          <p:cNvPr id="6" name="Oval 5">
            <a:extLst>
              <a:ext uri="{FF2B5EF4-FFF2-40B4-BE49-F238E27FC236}">
                <a16:creationId xmlns:a16="http://schemas.microsoft.com/office/drawing/2014/main" id="{57E787CF-47F9-0541-96E0-1ADC80E8AFAB}"/>
              </a:ext>
            </a:extLst>
          </p:cNvPr>
          <p:cNvSpPr/>
          <p:nvPr/>
        </p:nvSpPr>
        <p:spPr>
          <a:xfrm>
            <a:off x="2187082" y="2786068"/>
            <a:ext cx="657225" cy="657225"/>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2">
                    <a:lumMod val="75000"/>
                  </a:schemeClr>
                </a:solidFill>
              </a:rPr>
              <a:t>3</a:t>
            </a:r>
          </a:p>
        </p:txBody>
      </p:sp>
      <p:sp>
        <p:nvSpPr>
          <p:cNvPr id="7" name="Oval 6">
            <a:extLst>
              <a:ext uri="{FF2B5EF4-FFF2-40B4-BE49-F238E27FC236}">
                <a16:creationId xmlns:a16="http://schemas.microsoft.com/office/drawing/2014/main" id="{FFB447FE-21B3-A344-BDE0-E5FE49578CA7}"/>
              </a:ext>
            </a:extLst>
          </p:cNvPr>
          <p:cNvSpPr/>
          <p:nvPr/>
        </p:nvSpPr>
        <p:spPr>
          <a:xfrm>
            <a:off x="2966298" y="2786068"/>
            <a:ext cx="657225" cy="657225"/>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2">
                    <a:lumMod val="75000"/>
                  </a:schemeClr>
                </a:solidFill>
              </a:rPr>
              <a:t>4</a:t>
            </a:r>
          </a:p>
        </p:txBody>
      </p:sp>
      <p:sp>
        <p:nvSpPr>
          <p:cNvPr id="8" name="Oval 7">
            <a:extLst>
              <a:ext uri="{FF2B5EF4-FFF2-40B4-BE49-F238E27FC236}">
                <a16:creationId xmlns:a16="http://schemas.microsoft.com/office/drawing/2014/main" id="{F12D315D-E813-444E-9AD0-A8F98583AD9A}"/>
              </a:ext>
            </a:extLst>
          </p:cNvPr>
          <p:cNvSpPr/>
          <p:nvPr/>
        </p:nvSpPr>
        <p:spPr>
          <a:xfrm>
            <a:off x="3745514" y="2786068"/>
            <a:ext cx="657225" cy="657225"/>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2">
                    <a:lumMod val="75000"/>
                  </a:schemeClr>
                </a:solidFill>
              </a:rPr>
              <a:t>5</a:t>
            </a:r>
          </a:p>
        </p:txBody>
      </p:sp>
      <p:sp>
        <p:nvSpPr>
          <p:cNvPr id="9" name="Oval 8">
            <a:extLst>
              <a:ext uri="{FF2B5EF4-FFF2-40B4-BE49-F238E27FC236}">
                <a16:creationId xmlns:a16="http://schemas.microsoft.com/office/drawing/2014/main" id="{F90B99EC-DD4A-8D4D-8A26-DDC05B259C68}"/>
              </a:ext>
            </a:extLst>
          </p:cNvPr>
          <p:cNvSpPr/>
          <p:nvPr/>
        </p:nvSpPr>
        <p:spPr>
          <a:xfrm>
            <a:off x="4524730" y="2786068"/>
            <a:ext cx="657225" cy="657225"/>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2">
                    <a:lumMod val="75000"/>
                  </a:schemeClr>
                </a:solidFill>
              </a:rPr>
              <a:t>6</a:t>
            </a:r>
          </a:p>
        </p:txBody>
      </p:sp>
      <p:sp>
        <p:nvSpPr>
          <p:cNvPr id="10" name="Oval 9">
            <a:extLst>
              <a:ext uri="{FF2B5EF4-FFF2-40B4-BE49-F238E27FC236}">
                <a16:creationId xmlns:a16="http://schemas.microsoft.com/office/drawing/2014/main" id="{B782AAF8-70F2-884A-B88E-A53C6C85F9BB}"/>
              </a:ext>
            </a:extLst>
          </p:cNvPr>
          <p:cNvSpPr/>
          <p:nvPr/>
        </p:nvSpPr>
        <p:spPr>
          <a:xfrm>
            <a:off x="5303946" y="2786068"/>
            <a:ext cx="657225" cy="657225"/>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2">
                    <a:lumMod val="75000"/>
                  </a:schemeClr>
                </a:solidFill>
              </a:rPr>
              <a:t>7</a:t>
            </a:r>
          </a:p>
        </p:txBody>
      </p:sp>
      <p:sp>
        <p:nvSpPr>
          <p:cNvPr id="11" name="Oval 10">
            <a:extLst>
              <a:ext uri="{FF2B5EF4-FFF2-40B4-BE49-F238E27FC236}">
                <a16:creationId xmlns:a16="http://schemas.microsoft.com/office/drawing/2014/main" id="{27956385-0639-AD42-A0DC-BDCD906B6D8E}"/>
              </a:ext>
            </a:extLst>
          </p:cNvPr>
          <p:cNvSpPr/>
          <p:nvPr/>
        </p:nvSpPr>
        <p:spPr>
          <a:xfrm>
            <a:off x="6083162" y="2786068"/>
            <a:ext cx="657225" cy="657225"/>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2">
                    <a:lumMod val="75000"/>
                  </a:schemeClr>
                </a:solidFill>
              </a:rPr>
              <a:t>8</a:t>
            </a:r>
          </a:p>
        </p:txBody>
      </p:sp>
      <p:sp>
        <p:nvSpPr>
          <p:cNvPr id="12" name="Oval 11">
            <a:extLst>
              <a:ext uri="{FF2B5EF4-FFF2-40B4-BE49-F238E27FC236}">
                <a16:creationId xmlns:a16="http://schemas.microsoft.com/office/drawing/2014/main" id="{D68D73D7-E2C8-BD41-992E-D3716D98476B}"/>
              </a:ext>
            </a:extLst>
          </p:cNvPr>
          <p:cNvSpPr/>
          <p:nvPr/>
        </p:nvSpPr>
        <p:spPr>
          <a:xfrm>
            <a:off x="6862378" y="2786068"/>
            <a:ext cx="657225" cy="657225"/>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2">
                    <a:lumMod val="75000"/>
                  </a:schemeClr>
                </a:solidFill>
              </a:rPr>
              <a:t>9</a:t>
            </a:r>
          </a:p>
        </p:txBody>
      </p:sp>
      <p:sp>
        <p:nvSpPr>
          <p:cNvPr id="13" name="Oval 12">
            <a:extLst>
              <a:ext uri="{FF2B5EF4-FFF2-40B4-BE49-F238E27FC236}">
                <a16:creationId xmlns:a16="http://schemas.microsoft.com/office/drawing/2014/main" id="{0F12402B-8A47-FA48-92B1-DB632BD1198C}"/>
              </a:ext>
            </a:extLst>
          </p:cNvPr>
          <p:cNvSpPr/>
          <p:nvPr/>
        </p:nvSpPr>
        <p:spPr>
          <a:xfrm>
            <a:off x="7641593" y="2786068"/>
            <a:ext cx="657225" cy="657225"/>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2">
                  <a:lumMod val="75000"/>
                </a:schemeClr>
              </a:solidFill>
            </a:endParaRPr>
          </a:p>
        </p:txBody>
      </p:sp>
      <p:sp>
        <p:nvSpPr>
          <p:cNvPr id="14" name="TextBox 13">
            <a:extLst>
              <a:ext uri="{FF2B5EF4-FFF2-40B4-BE49-F238E27FC236}">
                <a16:creationId xmlns:a16="http://schemas.microsoft.com/office/drawing/2014/main" id="{AA476F1F-0486-A246-81AE-B0EAB5D02F3C}"/>
              </a:ext>
            </a:extLst>
          </p:cNvPr>
          <p:cNvSpPr txBox="1"/>
          <p:nvPr/>
        </p:nvSpPr>
        <p:spPr>
          <a:xfrm>
            <a:off x="7670169" y="2857926"/>
            <a:ext cx="657225" cy="523220"/>
          </a:xfrm>
          <a:prstGeom prst="rect">
            <a:avLst/>
          </a:prstGeom>
          <a:noFill/>
        </p:spPr>
        <p:txBody>
          <a:bodyPr wrap="square" rtlCol="0">
            <a:spAutoFit/>
          </a:bodyPr>
          <a:lstStyle/>
          <a:p>
            <a:r>
              <a:rPr lang="en-US" sz="2800" b="1" dirty="0">
                <a:solidFill>
                  <a:schemeClr val="tx2">
                    <a:lumMod val="75000"/>
                  </a:schemeClr>
                </a:solidFill>
              </a:rPr>
              <a:t>10</a:t>
            </a:r>
          </a:p>
        </p:txBody>
      </p:sp>
      <p:sp>
        <p:nvSpPr>
          <p:cNvPr id="17" name="Title 16">
            <a:extLst>
              <a:ext uri="{FF2B5EF4-FFF2-40B4-BE49-F238E27FC236}">
                <a16:creationId xmlns:a16="http://schemas.microsoft.com/office/drawing/2014/main" id="{22D93A64-6533-5046-9A87-F82ADF6CF01C}"/>
              </a:ext>
            </a:extLst>
          </p:cNvPr>
          <p:cNvSpPr>
            <a:spLocks noGrp="1"/>
          </p:cNvSpPr>
          <p:nvPr>
            <p:ph type="title"/>
          </p:nvPr>
        </p:nvSpPr>
        <p:spPr/>
        <p:txBody>
          <a:bodyPr/>
          <a:lstStyle/>
          <a:p>
            <a:r>
              <a:rPr lang="en-US" dirty="0"/>
              <a:t>Round 1</a:t>
            </a:r>
          </a:p>
        </p:txBody>
      </p:sp>
    </p:spTree>
    <p:extLst>
      <p:ext uri="{BB962C8B-B14F-4D97-AF65-F5344CB8AC3E}">
        <p14:creationId xmlns:p14="http://schemas.microsoft.com/office/powerpoint/2010/main" val="153568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8B74E0-AB21-344C-8E97-D00EAE0F3210}"/>
              </a:ext>
            </a:extLst>
          </p:cNvPr>
          <p:cNvSpPr>
            <a:spLocks noGrp="1"/>
          </p:cNvSpPr>
          <p:nvPr>
            <p:ph idx="1"/>
          </p:nvPr>
        </p:nvSpPr>
        <p:spPr>
          <a:xfrm>
            <a:off x="466403" y="1993691"/>
            <a:ext cx="11259194" cy="3257577"/>
          </a:xfrm>
        </p:spPr>
        <p:txBody>
          <a:bodyPr>
            <a:normAutofit/>
          </a:bodyPr>
          <a:lstStyle/>
          <a:p>
            <a:pPr marL="0" indent="0">
              <a:buNone/>
            </a:pPr>
            <a:r>
              <a:rPr lang="en-US" b="1" dirty="0"/>
              <a:t>Find your table number and the corresponding aging challenge.  </a:t>
            </a:r>
          </a:p>
          <a:p>
            <a:pPr marL="0" indent="0">
              <a:buNone/>
            </a:pPr>
            <a:br>
              <a:rPr lang="en-US" b="1" dirty="0"/>
            </a:br>
            <a:r>
              <a:rPr lang="en-US" b="1" dirty="0"/>
              <a:t>Use the discovery tables in your workbook to describe the aging challenge your table is assigned and provide 1-2 Compassion in Action tips to best support a resident.</a:t>
            </a:r>
            <a:br>
              <a:rPr lang="en-US" b="1" dirty="0"/>
            </a:br>
            <a:br>
              <a:rPr lang="en-US" b="1" dirty="0"/>
            </a:br>
            <a:r>
              <a:rPr lang="en-US" b="1" dirty="0"/>
              <a:t>You have up to 10 minutes to prepare a 1-minute report to share. </a:t>
            </a:r>
          </a:p>
          <a:p>
            <a:pPr marL="0" indent="0">
              <a:buNone/>
            </a:pPr>
            <a:endParaRPr lang="en-US" b="1" dirty="0"/>
          </a:p>
          <a:p>
            <a:endParaRPr lang="en-US" b="1" dirty="0"/>
          </a:p>
        </p:txBody>
      </p:sp>
      <p:sp>
        <p:nvSpPr>
          <p:cNvPr id="5" name="Title 4">
            <a:extLst>
              <a:ext uri="{FF2B5EF4-FFF2-40B4-BE49-F238E27FC236}">
                <a16:creationId xmlns:a16="http://schemas.microsoft.com/office/drawing/2014/main" id="{F6EE1F5E-369A-DC4E-A21C-8C774CD21B8B}"/>
              </a:ext>
            </a:extLst>
          </p:cNvPr>
          <p:cNvSpPr>
            <a:spLocks noGrp="1"/>
          </p:cNvSpPr>
          <p:nvPr>
            <p:ph type="title"/>
          </p:nvPr>
        </p:nvSpPr>
        <p:spPr/>
        <p:txBody>
          <a:bodyPr/>
          <a:lstStyle/>
          <a:p>
            <a:r>
              <a:rPr lang="en-US" dirty="0"/>
              <a:t>Get Ready for Minute Presentations!</a:t>
            </a:r>
          </a:p>
        </p:txBody>
      </p:sp>
    </p:spTree>
    <p:extLst>
      <p:ext uri="{BB962C8B-B14F-4D97-AF65-F5344CB8AC3E}">
        <p14:creationId xmlns:p14="http://schemas.microsoft.com/office/powerpoint/2010/main" val="151886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00591071-D377-2242-93BE-1958311E5549}"/>
              </a:ext>
            </a:extLst>
          </p:cNvPr>
          <p:cNvGraphicFramePr>
            <a:graphicFrameLocks noGrp="1"/>
          </p:cNvGraphicFramePr>
          <p:nvPr>
            <p:ph idx="1"/>
            <p:extLst>
              <p:ext uri="{D42A27DB-BD31-4B8C-83A1-F6EECF244321}">
                <p14:modId xmlns:p14="http://schemas.microsoft.com/office/powerpoint/2010/main" val="738912163"/>
              </p:ext>
            </p:extLst>
          </p:nvPr>
        </p:nvGraphicFramePr>
        <p:xfrm>
          <a:off x="0" y="1524433"/>
          <a:ext cx="12192000" cy="4023360"/>
        </p:xfrm>
        <a:graphic>
          <a:graphicData uri="http://schemas.openxmlformats.org/drawingml/2006/table">
            <a:tbl>
              <a:tblPr firstRow="1" bandRow="1">
                <a:tableStyleId>{5C22544A-7EE6-4342-B048-85BDC9FD1C3A}</a:tableStyleId>
              </a:tblPr>
              <a:tblGrid>
                <a:gridCol w="1824840">
                  <a:extLst>
                    <a:ext uri="{9D8B030D-6E8A-4147-A177-3AD203B41FA5}">
                      <a16:colId xmlns:a16="http://schemas.microsoft.com/office/drawing/2014/main" val="1528797230"/>
                    </a:ext>
                  </a:extLst>
                </a:gridCol>
                <a:gridCol w="10367160">
                  <a:extLst>
                    <a:ext uri="{9D8B030D-6E8A-4147-A177-3AD203B41FA5}">
                      <a16:colId xmlns:a16="http://schemas.microsoft.com/office/drawing/2014/main" val="4159716508"/>
                    </a:ext>
                  </a:extLst>
                </a:gridCol>
              </a:tblGrid>
              <a:tr h="321133">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962182649"/>
                  </a:ext>
                </a:extLst>
              </a:tr>
              <a:tr h="321133">
                <a:tc>
                  <a:txBody>
                    <a:bodyPr/>
                    <a:lstStyle/>
                    <a:p>
                      <a:r>
                        <a:rPr lang="en-US" dirty="0"/>
                        <a:t>Table 1</a:t>
                      </a:r>
                    </a:p>
                  </a:txBody>
                  <a:tcPr/>
                </a:tc>
                <a:tc>
                  <a:txBody>
                    <a:bodyPr/>
                    <a:lstStyle/>
                    <a:p>
                      <a:r>
                        <a:rPr lang="en-US" dirty="0"/>
                        <a:t>The Challenge of Glaucoma; </a:t>
                      </a:r>
                    </a:p>
                  </a:txBody>
                  <a:tcPr/>
                </a:tc>
                <a:extLst>
                  <a:ext uri="{0D108BD9-81ED-4DB2-BD59-A6C34878D82A}">
                    <a16:rowId xmlns:a16="http://schemas.microsoft.com/office/drawing/2014/main" val="160420377"/>
                  </a:ext>
                </a:extLst>
              </a:tr>
              <a:tr h="321133">
                <a:tc>
                  <a:txBody>
                    <a:bodyPr/>
                    <a:lstStyle/>
                    <a:p>
                      <a:r>
                        <a:rPr lang="en-US" dirty="0"/>
                        <a:t>Table 2</a:t>
                      </a:r>
                    </a:p>
                  </a:txBody>
                  <a:tcPr/>
                </a:tc>
                <a:tc>
                  <a:txBody>
                    <a:bodyPr/>
                    <a:lstStyle/>
                    <a:p>
                      <a:r>
                        <a:rPr lang="en-US" dirty="0"/>
                        <a:t>The Challenge of Macular Degeneration</a:t>
                      </a:r>
                    </a:p>
                  </a:txBody>
                  <a:tcPr/>
                </a:tc>
                <a:extLst>
                  <a:ext uri="{0D108BD9-81ED-4DB2-BD59-A6C34878D82A}">
                    <a16:rowId xmlns:a16="http://schemas.microsoft.com/office/drawing/2014/main" val="944995608"/>
                  </a:ext>
                </a:extLst>
              </a:tr>
              <a:tr h="321133">
                <a:tc>
                  <a:txBody>
                    <a:bodyPr/>
                    <a:lstStyle/>
                    <a:p>
                      <a:r>
                        <a:rPr lang="en-US" dirty="0"/>
                        <a:t>Table 3</a:t>
                      </a:r>
                    </a:p>
                  </a:txBody>
                  <a:tcPr/>
                </a:tc>
                <a:tc>
                  <a:txBody>
                    <a:bodyPr/>
                    <a:lstStyle/>
                    <a:p>
                      <a:r>
                        <a:rPr lang="en-US" dirty="0"/>
                        <a:t>The Challenge of Stroke</a:t>
                      </a:r>
                    </a:p>
                  </a:txBody>
                  <a:tcPr/>
                </a:tc>
                <a:extLst>
                  <a:ext uri="{0D108BD9-81ED-4DB2-BD59-A6C34878D82A}">
                    <a16:rowId xmlns:a16="http://schemas.microsoft.com/office/drawing/2014/main" val="3913618269"/>
                  </a:ext>
                </a:extLst>
              </a:tr>
              <a:tr h="321133">
                <a:tc>
                  <a:txBody>
                    <a:bodyPr/>
                    <a:lstStyle/>
                    <a:p>
                      <a:r>
                        <a:rPr lang="en-US" dirty="0"/>
                        <a:t>Table 4</a:t>
                      </a:r>
                    </a:p>
                  </a:txBody>
                  <a:tcPr/>
                </a:tc>
                <a:tc>
                  <a:txBody>
                    <a:bodyPr/>
                    <a:lstStyle/>
                    <a:p>
                      <a:r>
                        <a:rPr lang="en-US" dirty="0"/>
                        <a:t>The Challenge of Cataracts</a:t>
                      </a:r>
                    </a:p>
                  </a:txBody>
                  <a:tcPr/>
                </a:tc>
                <a:extLst>
                  <a:ext uri="{0D108BD9-81ED-4DB2-BD59-A6C34878D82A}">
                    <a16:rowId xmlns:a16="http://schemas.microsoft.com/office/drawing/2014/main" val="389113262"/>
                  </a:ext>
                </a:extLst>
              </a:tr>
              <a:tr h="321133">
                <a:tc>
                  <a:txBody>
                    <a:bodyPr/>
                    <a:lstStyle/>
                    <a:p>
                      <a:r>
                        <a:rPr lang="en-US" dirty="0"/>
                        <a:t>Table 5</a:t>
                      </a:r>
                    </a:p>
                  </a:txBody>
                  <a:tcPr/>
                </a:tc>
                <a:tc>
                  <a:txBody>
                    <a:bodyPr/>
                    <a:lstStyle/>
                    <a:p>
                      <a:r>
                        <a:rPr lang="en-US" dirty="0"/>
                        <a:t>The Challenge of Dexterity</a:t>
                      </a:r>
                    </a:p>
                  </a:txBody>
                  <a:tcPr/>
                </a:tc>
                <a:extLst>
                  <a:ext uri="{0D108BD9-81ED-4DB2-BD59-A6C34878D82A}">
                    <a16:rowId xmlns:a16="http://schemas.microsoft.com/office/drawing/2014/main" val="3864857856"/>
                  </a:ext>
                </a:extLst>
              </a:tr>
              <a:tr h="321133">
                <a:tc>
                  <a:txBody>
                    <a:bodyPr/>
                    <a:lstStyle/>
                    <a:p>
                      <a:r>
                        <a:rPr lang="en-US" dirty="0"/>
                        <a:t>Table 6</a:t>
                      </a:r>
                    </a:p>
                  </a:txBody>
                  <a:tcPr/>
                </a:tc>
                <a:tc>
                  <a:txBody>
                    <a:bodyPr/>
                    <a:lstStyle/>
                    <a:p>
                      <a:r>
                        <a:rPr lang="en-US" dirty="0"/>
                        <a:t>The Challenge of Fall Prevention</a:t>
                      </a:r>
                    </a:p>
                  </a:txBody>
                  <a:tcPr/>
                </a:tc>
                <a:extLst>
                  <a:ext uri="{0D108BD9-81ED-4DB2-BD59-A6C34878D82A}">
                    <a16:rowId xmlns:a16="http://schemas.microsoft.com/office/drawing/2014/main" val="3039494154"/>
                  </a:ext>
                </a:extLst>
              </a:tr>
              <a:tr h="321133">
                <a:tc>
                  <a:txBody>
                    <a:bodyPr/>
                    <a:lstStyle/>
                    <a:p>
                      <a:r>
                        <a:rPr lang="en-US" dirty="0"/>
                        <a:t>Table 7</a:t>
                      </a:r>
                    </a:p>
                  </a:txBody>
                  <a:tcPr/>
                </a:tc>
                <a:tc>
                  <a:txBody>
                    <a:bodyPr/>
                    <a:lstStyle/>
                    <a:p>
                      <a:r>
                        <a:rPr lang="en-US" dirty="0"/>
                        <a:t>The Challenge of Hearing Impairment </a:t>
                      </a:r>
                    </a:p>
                  </a:txBody>
                  <a:tcPr/>
                </a:tc>
                <a:extLst>
                  <a:ext uri="{0D108BD9-81ED-4DB2-BD59-A6C34878D82A}">
                    <a16:rowId xmlns:a16="http://schemas.microsoft.com/office/drawing/2014/main" val="3770132592"/>
                  </a:ext>
                </a:extLst>
              </a:tr>
              <a:tr h="321133">
                <a:tc>
                  <a:txBody>
                    <a:bodyPr/>
                    <a:lstStyle/>
                    <a:p>
                      <a:r>
                        <a:rPr lang="en-US" dirty="0"/>
                        <a:t>Table 8  </a:t>
                      </a:r>
                    </a:p>
                  </a:txBody>
                  <a:tcPr/>
                </a:tc>
                <a:tc>
                  <a:txBody>
                    <a:bodyPr/>
                    <a:lstStyle/>
                    <a:p>
                      <a:r>
                        <a:rPr lang="en-US" dirty="0"/>
                        <a:t>The Challenge of Dementia</a:t>
                      </a:r>
                    </a:p>
                  </a:txBody>
                  <a:tcPr/>
                </a:tc>
                <a:extLst>
                  <a:ext uri="{0D108BD9-81ED-4DB2-BD59-A6C34878D82A}">
                    <a16:rowId xmlns:a16="http://schemas.microsoft.com/office/drawing/2014/main" val="3768940459"/>
                  </a:ext>
                </a:extLst>
              </a:tr>
              <a:tr h="321133">
                <a:tc>
                  <a:txBody>
                    <a:bodyPr/>
                    <a:lstStyle/>
                    <a:p>
                      <a:r>
                        <a:rPr lang="en-US" dirty="0"/>
                        <a:t>Table 9</a:t>
                      </a:r>
                    </a:p>
                  </a:txBody>
                  <a:tcPr/>
                </a:tc>
                <a:tc>
                  <a:txBody>
                    <a:bodyPr/>
                    <a:lstStyle/>
                    <a:p>
                      <a:r>
                        <a:rPr lang="en-US" dirty="0"/>
                        <a:t>The Challenge of Depression</a:t>
                      </a:r>
                    </a:p>
                  </a:txBody>
                  <a:tcPr/>
                </a:tc>
                <a:extLst>
                  <a:ext uri="{0D108BD9-81ED-4DB2-BD59-A6C34878D82A}">
                    <a16:rowId xmlns:a16="http://schemas.microsoft.com/office/drawing/2014/main" val="3908667673"/>
                  </a:ext>
                </a:extLst>
              </a:tr>
              <a:tr h="312749">
                <a:tc>
                  <a:txBody>
                    <a:bodyPr/>
                    <a:lstStyle/>
                    <a:p>
                      <a:r>
                        <a:rPr lang="en-US" dirty="0"/>
                        <a:t>Table 10</a:t>
                      </a:r>
                    </a:p>
                  </a:txBody>
                  <a:tcPr/>
                </a:tc>
                <a:tc>
                  <a:txBody>
                    <a:bodyPr/>
                    <a:lstStyle/>
                    <a:p>
                      <a:r>
                        <a:rPr lang="en-US" dirty="0"/>
                        <a:t>The Challenge of </a:t>
                      </a:r>
                      <a:r>
                        <a:rPr lang="en-US" sz="1800" kern="1200" dirty="0">
                          <a:solidFill>
                            <a:schemeClr val="dk1"/>
                          </a:solidFill>
                          <a:effectLst/>
                          <a:latin typeface="+mn-lt"/>
                          <a:ea typeface="+mn-ea"/>
                          <a:cs typeface="+mn-cs"/>
                        </a:rPr>
                        <a:t>Supporting Successful Aging </a:t>
                      </a:r>
                      <a:endParaRPr lang="en-US" dirty="0"/>
                    </a:p>
                  </a:txBody>
                  <a:tcPr/>
                </a:tc>
                <a:extLst>
                  <a:ext uri="{0D108BD9-81ED-4DB2-BD59-A6C34878D82A}">
                    <a16:rowId xmlns:a16="http://schemas.microsoft.com/office/drawing/2014/main" val="1664730705"/>
                  </a:ext>
                </a:extLst>
              </a:tr>
            </a:tbl>
          </a:graphicData>
        </a:graphic>
      </p:graphicFrame>
      <p:sp>
        <p:nvSpPr>
          <p:cNvPr id="5" name="TextBox 4">
            <a:extLst>
              <a:ext uri="{FF2B5EF4-FFF2-40B4-BE49-F238E27FC236}">
                <a16:creationId xmlns:a16="http://schemas.microsoft.com/office/drawing/2014/main" id="{2A2125AA-B707-1B4B-8840-0E3566948583}"/>
              </a:ext>
            </a:extLst>
          </p:cNvPr>
          <p:cNvSpPr txBox="1"/>
          <p:nvPr/>
        </p:nvSpPr>
        <p:spPr>
          <a:xfrm>
            <a:off x="466403" y="322730"/>
            <a:ext cx="7548282" cy="707886"/>
          </a:xfrm>
          <a:prstGeom prst="rect">
            <a:avLst/>
          </a:prstGeom>
          <a:noFill/>
        </p:spPr>
        <p:txBody>
          <a:bodyPr wrap="square" rtlCol="0">
            <a:spAutoFit/>
          </a:bodyPr>
          <a:lstStyle/>
          <a:p>
            <a:r>
              <a:rPr lang="en-US" sz="4000" dirty="0">
                <a:solidFill>
                  <a:schemeClr val="accent1">
                    <a:lumMod val="75000"/>
                  </a:schemeClr>
                </a:solidFill>
                <a:latin typeface="Garamond" panose="02020404030301010803" pitchFamily="18" charset="0"/>
              </a:rPr>
              <a:t>Table Assignments </a:t>
            </a:r>
          </a:p>
        </p:txBody>
      </p:sp>
    </p:spTree>
    <p:extLst>
      <p:ext uri="{BB962C8B-B14F-4D97-AF65-F5344CB8AC3E}">
        <p14:creationId xmlns:p14="http://schemas.microsoft.com/office/powerpoint/2010/main" val="103852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66E2DC-9D1E-0D4D-8CEE-83BFC9BE03ED}"/>
              </a:ext>
            </a:extLst>
          </p:cNvPr>
          <p:cNvSpPr>
            <a:spLocks noGrp="1"/>
          </p:cNvSpPr>
          <p:nvPr>
            <p:ph idx="1"/>
          </p:nvPr>
        </p:nvSpPr>
        <p:spPr>
          <a:xfrm>
            <a:off x="466403" y="2125429"/>
            <a:ext cx="11259194" cy="3425644"/>
          </a:xfrm>
        </p:spPr>
        <p:txBody>
          <a:bodyPr/>
          <a:lstStyle/>
          <a:p>
            <a:pPr marL="0" indent="0">
              <a:buNone/>
            </a:pPr>
            <a:r>
              <a:rPr lang="en-US" dirty="0"/>
              <a:t>What did you learn? </a:t>
            </a:r>
            <a:br>
              <a:rPr lang="en-US" dirty="0"/>
            </a:br>
            <a:endParaRPr lang="en-US" dirty="0"/>
          </a:p>
          <a:p>
            <a:pPr marL="0" indent="0">
              <a:buNone/>
            </a:pPr>
            <a:r>
              <a:rPr lang="en-US" dirty="0"/>
              <a:t>Write it out in your discovery table.</a:t>
            </a:r>
            <a:br>
              <a:rPr lang="en-US" dirty="0"/>
            </a:br>
            <a:endParaRPr lang="en-US" dirty="0"/>
          </a:p>
          <a:p>
            <a:pPr marL="0" indent="0">
              <a:buNone/>
            </a:pPr>
            <a:r>
              <a:rPr lang="en-US" dirty="0"/>
              <a:t>After the last presentation, discuss with your table team what surprised you.  </a:t>
            </a:r>
          </a:p>
        </p:txBody>
      </p:sp>
      <p:sp>
        <p:nvSpPr>
          <p:cNvPr id="5" name="Title 4">
            <a:extLst>
              <a:ext uri="{FF2B5EF4-FFF2-40B4-BE49-F238E27FC236}">
                <a16:creationId xmlns:a16="http://schemas.microsoft.com/office/drawing/2014/main" id="{DF0F6FCE-0F20-C446-9A5C-EA315DDBFB66}"/>
              </a:ext>
            </a:extLst>
          </p:cNvPr>
          <p:cNvSpPr>
            <a:spLocks noGrp="1"/>
          </p:cNvSpPr>
          <p:nvPr>
            <p:ph type="title"/>
          </p:nvPr>
        </p:nvSpPr>
        <p:spPr>
          <a:xfrm>
            <a:off x="466403" y="389744"/>
            <a:ext cx="9304614" cy="1216987"/>
          </a:xfrm>
        </p:spPr>
        <p:txBody>
          <a:bodyPr/>
          <a:lstStyle/>
          <a:p>
            <a:r>
              <a:rPr lang="en-US" dirty="0"/>
              <a:t>Learning from Minute Presentations:</a:t>
            </a:r>
            <a:br>
              <a:rPr lang="en-US" dirty="0"/>
            </a:br>
            <a:r>
              <a:rPr lang="en-US" dirty="0"/>
              <a:t>Discover the 10 Ageing Challenges</a:t>
            </a:r>
          </a:p>
        </p:txBody>
      </p:sp>
    </p:spTree>
    <p:extLst>
      <p:ext uri="{BB962C8B-B14F-4D97-AF65-F5344CB8AC3E}">
        <p14:creationId xmlns:p14="http://schemas.microsoft.com/office/powerpoint/2010/main" val="410592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6FA0084-1D4C-E042-951C-74FACADA8D94}"/>
              </a:ext>
            </a:extLst>
          </p:cNvPr>
          <p:cNvSpPr txBox="1">
            <a:spLocks/>
          </p:cNvSpPr>
          <p:nvPr/>
        </p:nvSpPr>
        <p:spPr>
          <a:xfrm>
            <a:off x="466403" y="600076"/>
            <a:ext cx="9304614" cy="1006656"/>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kern="12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sz="3200" b="1" dirty="0">
                <a:latin typeface="Helvetica Neue" panose="02000503000000020004" pitchFamily="2" charset="0"/>
              </a:rPr>
              <a:t>Module 3 </a:t>
            </a:r>
            <a:br>
              <a:rPr lang="en-US" dirty="0"/>
            </a:br>
            <a:r>
              <a:rPr lang="en-US" dirty="0"/>
              <a:t>Table Quiz</a:t>
            </a:r>
          </a:p>
        </p:txBody>
      </p:sp>
      <p:sp>
        <p:nvSpPr>
          <p:cNvPr id="8" name="Content Placeholder 7">
            <a:extLst>
              <a:ext uri="{FF2B5EF4-FFF2-40B4-BE49-F238E27FC236}">
                <a16:creationId xmlns:a16="http://schemas.microsoft.com/office/drawing/2014/main" id="{542124D0-6910-644D-A727-CEBD4042984B}"/>
              </a:ext>
            </a:extLst>
          </p:cNvPr>
          <p:cNvSpPr>
            <a:spLocks noGrp="1"/>
          </p:cNvSpPr>
          <p:nvPr>
            <p:ph idx="1"/>
          </p:nvPr>
        </p:nvSpPr>
        <p:spPr/>
        <p:txBody>
          <a:bodyPr/>
          <a:lstStyle/>
          <a:p>
            <a:endParaRPr lang="en-US" dirty="0"/>
          </a:p>
        </p:txBody>
      </p:sp>
      <p:pic>
        <p:nvPicPr>
          <p:cNvPr id="9" name="Picture 2" descr="person writing on white paper">
            <a:extLst>
              <a:ext uri="{FF2B5EF4-FFF2-40B4-BE49-F238E27FC236}">
                <a16:creationId xmlns:a16="http://schemas.microsoft.com/office/drawing/2014/main" id="{7216E598-3631-6145-B1E9-7522A435E1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435" b="27679"/>
          <a:stretch/>
        </p:blipFill>
        <p:spPr bwMode="auto">
          <a:xfrm>
            <a:off x="0" y="1606731"/>
            <a:ext cx="12192000" cy="389395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B685306B-6050-3542-9E76-032B4490EB73}"/>
              </a:ext>
            </a:extLst>
          </p:cNvPr>
          <p:cNvSpPr/>
          <p:nvPr/>
        </p:nvSpPr>
        <p:spPr>
          <a:xfrm>
            <a:off x="0" y="1606731"/>
            <a:ext cx="12192000" cy="3922183"/>
          </a:xfrm>
          <a:prstGeom prst="rect">
            <a:avLst/>
          </a:prstGeom>
          <a:solidFill>
            <a:schemeClr val="accent1">
              <a:alpha val="69781"/>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a:extLst>
              <a:ext uri="{FF2B5EF4-FFF2-40B4-BE49-F238E27FC236}">
                <a16:creationId xmlns:a16="http://schemas.microsoft.com/office/drawing/2014/main" id="{70BEE98C-F55D-5A46-9801-9380EE66CE98}"/>
              </a:ext>
            </a:extLst>
          </p:cNvPr>
          <p:cNvSpPr txBox="1">
            <a:spLocks/>
          </p:cNvSpPr>
          <p:nvPr/>
        </p:nvSpPr>
        <p:spPr>
          <a:xfrm>
            <a:off x="466403" y="2428875"/>
            <a:ext cx="11259194" cy="28223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 </a:t>
            </a:r>
          </a:p>
          <a:p>
            <a:pPr marL="0" indent="0">
              <a:buFont typeface="Arial" panose="020B0604020202020204" pitchFamily="34" charset="0"/>
              <a:buNone/>
            </a:pPr>
            <a:r>
              <a:rPr lang="en-US" sz="5400" b="1" dirty="0"/>
              <a:t>What do you remember?</a:t>
            </a:r>
            <a:br>
              <a:rPr lang="en-US" b="1" dirty="0"/>
            </a:br>
            <a:r>
              <a:rPr lang="en-US" b="1" dirty="0"/>
              <a:t>Work with your table to complete the quiz.</a:t>
            </a:r>
          </a:p>
          <a:p>
            <a:pPr marL="0" indent="0">
              <a:buFont typeface="Arial" panose="020B0604020202020204" pitchFamily="34" charset="0"/>
              <a:buNone/>
            </a:pPr>
            <a:endParaRPr lang="en-US" b="1" dirty="0"/>
          </a:p>
        </p:txBody>
      </p:sp>
    </p:spTree>
    <p:extLst>
      <p:ext uri="{BB962C8B-B14F-4D97-AF65-F5344CB8AC3E}">
        <p14:creationId xmlns:p14="http://schemas.microsoft.com/office/powerpoint/2010/main" val="267508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C1F49CFD-5BEF-6D49-9644-CAA8BDE7558E}"/>
              </a:ext>
            </a:extLst>
          </p:cNvPr>
          <p:cNvSpPr txBox="1">
            <a:spLocks/>
          </p:cNvSpPr>
          <p:nvPr/>
        </p:nvSpPr>
        <p:spPr>
          <a:xfrm>
            <a:off x="466403" y="1871093"/>
            <a:ext cx="11259194" cy="28223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 </a:t>
            </a:r>
          </a:p>
          <a:p>
            <a:pPr marL="0" indent="0">
              <a:buFont typeface="Arial" panose="020B0604020202020204" pitchFamily="34" charset="0"/>
              <a:buNone/>
            </a:pPr>
            <a:r>
              <a:rPr lang="en-US" sz="5400" b="1" dirty="0"/>
              <a:t>Hands</a:t>
            </a:r>
            <a:br>
              <a:rPr lang="en-US" sz="5400" b="1" dirty="0"/>
            </a:br>
            <a:r>
              <a:rPr lang="en-US" sz="5400" b="1" dirty="0"/>
              <a:t>on Buzzers</a:t>
            </a:r>
            <a:br>
              <a:rPr lang="en-US" b="1" dirty="0"/>
            </a:br>
            <a:endParaRPr lang="en-US" b="1" dirty="0"/>
          </a:p>
        </p:txBody>
      </p:sp>
      <p:pic>
        <p:nvPicPr>
          <p:cNvPr id="12" name="Picture 11">
            <a:extLst>
              <a:ext uri="{FF2B5EF4-FFF2-40B4-BE49-F238E27FC236}">
                <a16:creationId xmlns:a16="http://schemas.microsoft.com/office/drawing/2014/main" id="{E9024F21-A3F0-D740-A356-4A1FEB350982}"/>
              </a:ext>
            </a:extLst>
          </p:cNvPr>
          <p:cNvPicPr>
            <a:picLocks noChangeAspect="1"/>
          </p:cNvPicPr>
          <p:nvPr/>
        </p:nvPicPr>
        <p:blipFill>
          <a:blip r:embed="rId3"/>
          <a:stretch>
            <a:fillRect/>
          </a:stretch>
        </p:blipFill>
        <p:spPr>
          <a:xfrm>
            <a:off x="4812673" y="2135676"/>
            <a:ext cx="4121463" cy="3874756"/>
          </a:xfrm>
          <a:prstGeom prst="rect">
            <a:avLst/>
          </a:prstGeom>
          <a:effectLst>
            <a:outerShdw blurRad="50800" dist="38100" dir="2700000" algn="tl" rotWithShape="0">
              <a:prstClr val="black">
                <a:alpha val="40000"/>
              </a:prstClr>
            </a:outerShdw>
          </a:effectLst>
        </p:spPr>
      </p:pic>
      <p:sp>
        <p:nvSpPr>
          <p:cNvPr id="13" name="Content Placeholder 2">
            <a:extLst>
              <a:ext uri="{FF2B5EF4-FFF2-40B4-BE49-F238E27FC236}">
                <a16:creationId xmlns:a16="http://schemas.microsoft.com/office/drawing/2014/main" id="{6EFE1167-EA20-554B-BD7A-EBE7CB435897}"/>
              </a:ext>
            </a:extLst>
          </p:cNvPr>
          <p:cNvSpPr txBox="1">
            <a:spLocks/>
          </p:cNvSpPr>
          <p:nvPr/>
        </p:nvSpPr>
        <p:spPr>
          <a:xfrm>
            <a:off x="466403" y="4035606"/>
            <a:ext cx="11259194" cy="28223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Get Ready to</a:t>
            </a:r>
            <a:br>
              <a:rPr lang="en-US" b="1" dirty="0"/>
            </a:br>
            <a:r>
              <a:rPr lang="en-US" b="1" dirty="0"/>
              <a:t>shout your answers!</a:t>
            </a:r>
          </a:p>
        </p:txBody>
      </p:sp>
      <p:sp>
        <p:nvSpPr>
          <p:cNvPr id="16" name="Title 1">
            <a:extLst>
              <a:ext uri="{FF2B5EF4-FFF2-40B4-BE49-F238E27FC236}">
                <a16:creationId xmlns:a16="http://schemas.microsoft.com/office/drawing/2014/main" id="{313AB1BB-4AD6-184F-AF62-142F729CEFD6}"/>
              </a:ext>
            </a:extLst>
          </p:cNvPr>
          <p:cNvSpPr txBox="1">
            <a:spLocks/>
          </p:cNvSpPr>
          <p:nvPr/>
        </p:nvSpPr>
        <p:spPr>
          <a:xfrm>
            <a:off x="466403" y="600076"/>
            <a:ext cx="9304614" cy="1006656"/>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kern="12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sz="3200" b="1" dirty="0">
                <a:latin typeface="Helvetica Neue" panose="02000503000000020004" pitchFamily="2" charset="0"/>
              </a:rPr>
              <a:t>Module 3 </a:t>
            </a:r>
            <a:br>
              <a:rPr lang="en-US" dirty="0"/>
            </a:br>
            <a:r>
              <a:rPr lang="en-US" dirty="0"/>
              <a:t>Table Quiz</a:t>
            </a:r>
          </a:p>
        </p:txBody>
      </p:sp>
    </p:spTree>
    <p:extLst>
      <p:ext uri="{BB962C8B-B14F-4D97-AF65-F5344CB8AC3E}">
        <p14:creationId xmlns:p14="http://schemas.microsoft.com/office/powerpoint/2010/main" val="199612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83DBA-0F82-EF4D-ACC5-5AC73C5E455B}"/>
              </a:ext>
            </a:extLst>
          </p:cNvPr>
          <p:cNvSpPr>
            <a:spLocks noGrp="1"/>
          </p:cNvSpPr>
          <p:nvPr>
            <p:ph type="title"/>
          </p:nvPr>
        </p:nvSpPr>
        <p:spPr>
          <a:xfrm>
            <a:off x="466403" y="1714010"/>
            <a:ext cx="9304614" cy="642229"/>
          </a:xfrm>
        </p:spPr>
        <p:txBody>
          <a:bodyPr>
            <a:noAutofit/>
          </a:bodyPr>
          <a:lstStyle/>
          <a:p>
            <a:r>
              <a:rPr lang="en-US" sz="2800" dirty="0">
                <a:solidFill>
                  <a:schemeClr val="bg1"/>
                </a:solidFill>
                <a:latin typeface="Helvetica Neue" panose="02000503000000020004" pitchFamily="2" charset="0"/>
              </a:rPr>
              <a:t>1. A resident with glaucoma will not typically be startled if you're out of their central point of view. </a:t>
            </a:r>
            <a:br>
              <a:rPr lang="en-US" sz="2800" dirty="0">
                <a:solidFill>
                  <a:schemeClr val="bg1"/>
                </a:solidFill>
                <a:latin typeface="Helvetica Neue" panose="02000503000000020004" pitchFamily="2" charset="0"/>
              </a:rPr>
            </a:br>
            <a:br>
              <a:rPr lang="en-US" sz="2800" dirty="0">
                <a:solidFill>
                  <a:schemeClr val="bg1"/>
                </a:solidFill>
                <a:latin typeface="Helvetica Neue" panose="02000503000000020004" pitchFamily="2" charset="0"/>
              </a:rPr>
            </a:br>
            <a:endParaRPr lang="en-US" sz="2800" dirty="0">
              <a:solidFill>
                <a:schemeClr val="bg1"/>
              </a:solidFill>
              <a:latin typeface="Helvetica Neue" panose="02000503000000020004" pitchFamily="2" charset="0"/>
            </a:endParaRPr>
          </a:p>
        </p:txBody>
      </p:sp>
      <p:sp>
        <p:nvSpPr>
          <p:cNvPr id="3" name="Content Placeholder 2">
            <a:extLst>
              <a:ext uri="{FF2B5EF4-FFF2-40B4-BE49-F238E27FC236}">
                <a16:creationId xmlns:a16="http://schemas.microsoft.com/office/drawing/2014/main" id="{182C921F-9E2B-D84F-AFB9-47DCD976C55E}"/>
              </a:ext>
            </a:extLst>
          </p:cNvPr>
          <p:cNvSpPr>
            <a:spLocks noGrp="1"/>
          </p:cNvSpPr>
          <p:nvPr>
            <p:ph idx="1"/>
          </p:nvPr>
        </p:nvSpPr>
        <p:spPr>
          <a:xfrm>
            <a:off x="466403" y="3787866"/>
            <a:ext cx="11259194" cy="3425644"/>
          </a:xfrm>
        </p:spPr>
        <p:txBody>
          <a:bodyPr/>
          <a:lstStyle/>
          <a:p>
            <a:pPr marL="0" indent="0">
              <a:buNone/>
            </a:pPr>
            <a:r>
              <a:rPr lang="en-US" dirty="0"/>
              <a:t>a. True</a:t>
            </a:r>
          </a:p>
          <a:p>
            <a:pPr marL="0" indent="0">
              <a:buNone/>
            </a:pPr>
            <a:r>
              <a:rPr lang="en-US" dirty="0"/>
              <a:t>b. False</a:t>
            </a:r>
          </a:p>
          <a:p>
            <a:endParaRPr lang="en-US" dirty="0"/>
          </a:p>
        </p:txBody>
      </p:sp>
      <p:sp>
        <p:nvSpPr>
          <p:cNvPr id="4" name="Title 1">
            <a:extLst>
              <a:ext uri="{FF2B5EF4-FFF2-40B4-BE49-F238E27FC236}">
                <a16:creationId xmlns:a16="http://schemas.microsoft.com/office/drawing/2014/main" id="{F956AC95-CA4D-144E-89A1-222ECA2980E9}"/>
              </a:ext>
            </a:extLst>
          </p:cNvPr>
          <p:cNvSpPr txBox="1">
            <a:spLocks/>
          </p:cNvSpPr>
          <p:nvPr/>
        </p:nvSpPr>
        <p:spPr>
          <a:xfrm>
            <a:off x="466403" y="600076"/>
            <a:ext cx="9304614" cy="1006656"/>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kern="12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sz="3200" b="1" dirty="0">
                <a:latin typeface="Helvetica Neue" panose="02000503000000020004" pitchFamily="2" charset="0"/>
              </a:rPr>
              <a:t>Module 3 </a:t>
            </a:r>
            <a:br>
              <a:rPr lang="en-US" dirty="0"/>
            </a:br>
            <a:r>
              <a:rPr lang="en-US" dirty="0"/>
              <a:t>Table Quiz</a:t>
            </a:r>
          </a:p>
        </p:txBody>
      </p:sp>
    </p:spTree>
    <p:extLst>
      <p:ext uri="{BB962C8B-B14F-4D97-AF65-F5344CB8AC3E}">
        <p14:creationId xmlns:p14="http://schemas.microsoft.com/office/powerpoint/2010/main" val="3536193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FC390-C5D2-1047-B0C8-59429C697760}"/>
              </a:ext>
            </a:extLst>
          </p:cNvPr>
          <p:cNvSpPr>
            <a:spLocks noGrp="1"/>
          </p:cNvSpPr>
          <p:nvPr>
            <p:ph type="title"/>
          </p:nvPr>
        </p:nvSpPr>
        <p:spPr/>
        <p:txBody>
          <a:bodyPr/>
          <a:lstStyle/>
          <a:p>
            <a:r>
              <a:rPr lang="en-US" dirty="0"/>
              <a:t>The Correct Answer</a:t>
            </a:r>
          </a:p>
        </p:txBody>
      </p:sp>
      <p:sp>
        <p:nvSpPr>
          <p:cNvPr id="3" name="Content Placeholder 2">
            <a:extLst>
              <a:ext uri="{FF2B5EF4-FFF2-40B4-BE49-F238E27FC236}">
                <a16:creationId xmlns:a16="http://schemas.microsoft.com/office/drawing/2014/main" id="{5E921D61-E23D-1E43-AF2A-8B951E4EBA75}"/>
              </a:ext>
            </a:extLst>
          </p:cNvPr>
          <p:cNvSpPr>
            <a:spLocks noGrp="1"/>
          </p:cNvSpPr>
          <p:nvPr>
            <p:ph idx="1"/>
          </p:nvPr>
        </p:nvSpPr>
        <p:spPr/>
        <p:txBody>
          <a:bodyPr/>
          <a:lstStyle/>
          <a:p>
            <a:pPr marL="0" indent="0">
              <a:buNone/>
            </a:pPr>
            <a:r>
              <a:rPr lang="en-US" dirty="0"/>
              <a:t>b. False</a:t>
            </a:r>
          </a:p>
          <a:p>
            <a:endParaRPr lang="en-US" dirty="0"/>
          </a:p>
        </p:txBody>
      </p:sp>
    </p:spTree>
    <p:extLst>
      <p:ext uri="{BB962C8B-B14F-4D97-AF65-F5344CB8AC3E}">
        <p14:creationId xmlns:p14="http://schemas.microsoft.com/office/powerpoint/2010/main" val="16806503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83DBA-0F82-EF4D-ACC5-5AC73C5E455B}"/>
              </a:ext>
            </a:extLst>
          </p:cNvPr>
          <p:cNvSpPr>
            <a:spLocks noGrp="1"/>
          </p:cNvSpPr>
          <p:nvPr>
            <p:ph type="title"/>
          </p:nvPr>
        </p:nvSpPr>
        <p:spPr>
          <a:xfrm>
            <a:off x="466403" y="1714010"/>
            <a:ext cx="9304614" cy="642229"/>
          </a:xfrm>
        </p:spPr>
        <p:txBody>
          <a:bodyPr>
            <a:noAutofit/>
          </a:bodyPr>
          <a:lstStyle/>
          <a:p>
            <a:r>
              <a:rPr lang="en-US" sz="2800" dirty="0">
                <a:solidFill>
                  <a:schemeClr val="bg1"/>
                </a:solidFill>
                <a:latin typeface="Helvetica Neue" panose="02000503000000020004" pitchFamily="2" charset="0"/>
              </a:rPr>
              <a:t>2. One of the best ways to communicate with a resident having hearing impairment is to make sure that you are continually making eye contact.</a:t>
            </a:r>
            <a:br>
              <a:rPr lang="en-US" sz="2800" dirty="0">
                <a:solidFill>
                  <a:schemeClr val="bg1"/>
                </a:solidFill>
                <a:latin typeface="Helvetica Neue" panose="02000503000000020004" pitchFamily="2" charset="0"/>
              </a:rPr>
            </a:br>
            <a:br>
              <a:rPr lang="en-US" sz="2800" dirty="0">
                <a:solidFill>
                  <a:schemeClr val="bg1"/>
                </a:solidFill>
                <a:latin typeface="Helvetica Neue" panose="02000503000000020004" pitchFamily="2" charset="0"/>
              </a:rPr>
            </a:br>
            <a:endParaRPr lang="en-US" sz="2800" dirty="0">
              <a:solidFill>
                <a:schemeClr val="bg1"/>
              </a:solidFill>
              <a:latin typeface="Helvetica Neue" panose="02000503000000020004" pitchFamily="2" charset="0"/>
            </a:endParaRPr>
          </a:p>
        </p:txBody>
      </p:sp>
      <p:sp>
        <p:nvSpPr>
          <p:cNvPr id="3" name="Content Placeholder 2">
            <a:extLst>
              <a:ext uri="{FF2B5EF4-FFF2-40B4-BE49-F238E27FC236}">
                <a16:creationId xmlns:a16="http://schemas.microsoft.com/office/drawing/2014/main" id="{182C921F-9E2B-D84F-AFB9-47DCD976C55E}"/>
              </a:ext>
            </a:extLst>
          </p:cNvPr>
          <p:cNvSpPr>
            <a:spLocks noGrp="1"/>
          </p:cNvSpPr>
          <p:nvPr>
            <p:ph idx="1"/>
          </p:nvPr>
        </p:nvSpPr>
        <p:spPr>
          <a:xfrm>
            <a:off x="466403" y="3787866"/>
            <a:ext cx="11259194" cy="3425644"/>
          </a:xfrm>
        </p:spPr>
        <p:txBody>
          <a:bodyPr/>
          <a:lstStyle/>
          <a:p>
            <a:pPr marL="0" indent="0">
              <a:buNone/>
            </a:pPr>
            <a:r>
              <a:rPr lang="en-US" dirty="0"/>
              <a:t>a. True</a:t>
            </a:r>
          </a:p>
          <a:p>
            <a:pPr marL="0" indent="0">
              <a:buNone/>
            </a:pPr>
            <a:r>
              <a:rPr lang="en-US" dirty="0"/>
              <a:t>b. False</a:t>
            </a:r>
          </a:p>
          <a:p>
            <a:endParaRPr lang="en-US" dirty="0"/>
          </a:p>
        </p:txBody>
      </p:sp>
      <p:sp>
        <p:nvSpPr>
          <p:cNvPr id="4" name="Title 1">
            <a:extLst>
              <a:ext uri="{FF2B5EF4-FFF2-40B4-BE49-F238E27FC236}">
                <a16:creationId xmlns:a16="http://schemas.microsoft.com/office/drawing/2014/main" id="{F956AC95-CA4D-144E-89A1-222ECA2980E9}"/>
              </a:ext>
            </a:extLst>
          </p:cNvPr>
          <p:cNvSpPr txBox="1">
            <a:spLocks/>
          </p:cNvSpPr>
          <p:nvPr/>
        </p:nvSpPr>
        <p:spPr>
          <a:xfrm>
            <a:off x="466403" y="600076"/>
            <a:ext cx="9304614" cy="1006656"/>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kern="12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sz="3200" b="1" dirty="0">
                <a:latin typeface="Helvetica Neue" panose="02000503000000020004" pitchFamily="2" charset="0"/>
              </a:rPr>
              <a:t>Module 3 </a:t>
            </a:r>
            <a:br>
              <a:rPr lang="en-US" dirty="0"/>
            </a:br>
            <a:r>
              <a:rPr lang="en-US" dirty="0"/>
              <a:t>Table Quiz</a:t>
            </a:r>
          </a:p>
        </p:txBody>
      </p:sp>
    </p:spTree>
    <p:extLst>
      <p:ext uri="{BB962C8B-B14F-4D97-AF65-F5344CB8AC3E}">
        <p14:creationId xmlns:p14="http://schemas.microsoft.com/office/powerpoint/2010/main" val="309144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91C41-33AF-B944-800C-989053C5391E}"/>
              </a:ext>
            </a:extLst>
          </p:cNvPr>
          <p:cNvSpPr>
            <a:spLocks noGrp="1"/>
          </p:cNvSpPr>
          <p:nvPr>
            <p:ph type="title"/>
          </p:nvPr>
        </p:nvSpPr>
        <p:spPr/>
        <p:txBody>
          <a:bodyPr/>
          <a:lstStyle/>
          <a:p>
            <a:r>
              <a:rPr lang="en-US" dirty="0"/>
              <a:t>The Correct Answer</a:t>
            </a:r>
          </a:p>
        </p:txBody>
      </p:sp>
      <p:sp>
        <p:nvSpPr>
          <p:cNvPr id="3" name="Content Placeholder 2">
            <a:extLst>
              <a:ext uri="{FF2B5EF4-FFF2-40B4-BE49-F238E27FC236}">
                <a16:creationId xmlns:a16="http://schemas.microsoft.com/office/drawing/2014/main" id="{FD4DD38A-CA47-A24E-A01C-09EC6C6FE9DB}"/>
              </a:ext>
            </a:extLst>
          </p:cNvPr>
          <p:cNvSpPr>
            <a:spLocks noGrp="1"/>
          </p:cNvSpPr>
          <p:nvPr>
            <p:ph idx="1"/>
          </p:nvPr>
        </p:nvSpPr>
        <p:spPr/>
        <p:txBody>
          <a:bodyPr/>
          <a:lstStyle/>
          <a:p>
            <a:pPr marL="0" indent="0">
              <a:buNone/>
            </a:pPr>
            <a:r>
              <a:rPr lang="en-US" dirty="0"/>
              <a:t>a. True</a:t>
            </a:r>
          </a:p>
          <a:p>
            <a:endParaRPr lang="en-US" dirty="0"/>
          </a:p>
        </p:txBody>
      </p:sp>
    </p:spTree>
    <p:extLst>
      <p:ext uri="{BB962C8B-B14F-4D97-AF65-F5344CB8AC3E}">
        <p14:creationId xmlns:p14="http://schemas.microsoft.com/office/powerpoint/2010/main" val="17666677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83DBA-0F82-EF4D-ACC5-5AC73C5E455B}"/>
              </a:ext>
            </a:extLst>
          </p:cNvPr>
          <p:cNvSpPr>
            <a:spLocks noGrp="1"/>
          </p:cNvSpPr>
          <p:nvPr>
            <p:ph type="title"/>
          </p:nvPr>
        </p:nvSpPr>
        <p:spPr>
          <a:xfrm>
            <a:off x="466403" y="1714010"/>
            <a:ext cx="9304614" cy="642229"/>
          </a:xfrm>
        </p:spPr>
        <p:txBody>
          <a:bodyPr>
            <a:noAutofit/>
          </a:bodyPr>
          <a:lstStyle/>
          <a:p>
            <a:r>
              <a:rPr lang="en-US" sz="2800" dirty="0">
                <a:solidFill>
                  <a:schemeClr val="bg1"/>
                </a:solidFill>
                <a:latin typeface="Helvetica Neue" panose="02000503000000020004" pitchFamily="2" charset="0"/>
              </a:rPr>
              <a:t>3. Moorings Park Communities offer a variety of services and resources that support healthy aging.</a:t>
            </a:r>
            <a:br>
              <a:rPr lang="en-US" sz="2800" dirty="0">
                <a:solidFill>
                  <a:schemeClr val="bg1"/>
                </a:solidFill>
                <a:latin typeface="Helvetica Neue" panose="02000503000000020004" pitchFamily="2" charset="0"/>
              </a:rPr>
            </a:br>
            <a:br>
              <a:rPr lang="en-US" sz="2800" dirty="0">
                <a:solidFill>
                  <a:schemeClr val="bg1"/>
                </a:solidFill>
                <a:latin typeface="Helvetica Neue" panose="02000503000000020004" pitchFamily="2" charset="0"/>
              </a:rPr>
            </a:br>
            <a:endParaRPr lang="en-US" sz="2800" dirty="0">
              <a:solidFill>
                <a:schemeClr val="bg1"/>
              </a:solidFill>
              <a:latin typeface="Helvetica Neue" panose="02000503000000020004" pitchFamily="2" charset="0"/>
            </a:endParaRPr>
          </a:p>
        </p:txBody>
      </p:sp>
      <p:sp>
        <p:nvSpPr>
          <p:cNvPr id="3" name="Content Placeholder 2">
            <a:extLst>
              <a:ext uri="{FF2B5EF4-FFF2-40B4-BE49-F238E27FC236}">
                <a16:creationId xmlns:a16="http://schemas.microsoft.com/office/drawing/2014/main" id="{182C921F-9E2B-D84F-AFB9-47DCD976C55E}"/>
              </a:ext>
            </a:extLst>
          </p:cNvPr>
          <p:cNvSpPr>
            <a:spLocks noGrp="1"/>
          </p:cNvSpPr>
          <p:nvPr>
            <p:ph idx="1"/>
          </p:nvPr>
        </p:nvSpPr>
        <p:spPr>
          <a:xfrm>
            <a:off x="466403" y="3787866"/>
            <a:ext cx="11259194" cy="3425644"/>
          </a:xfrm>
        </p:spPr>
        <p:txBody>
          <a:bodyPr/>
          <a:lstStyle/>
          <a:p>
            <a:pPr marL="0" indent="0">
              <a:buNone/>
            </a:pPr>
            <a:r>
              <a:rPr lang="en-US" dirty="0"/>
              <a:t>a. True</a:t>
            </a:r>
          </a:p>
          <a:p>
            <a:pPr marL="0" indent="0">
              <a:buNone/>
            </a:pPr>
            <a:r>
              <a:rPr lang="en-US" dirty="0"/>
              <a:t>b. False</a:t>
            </a:r>
          </a:p>
          <a:p>
            <a:endParaRPr lang="en-US" dirty="0"/>
          </a:p>
        </p:txBody>
      </p:sp>
      <p:sp>
        <p:nvSpPr>
          <p:cNvPr id="4" name="Title 1">
            <a:extLst>
              <a:ext uri="{FF2B5EF4-FFF2-40B4-BE49-F238E27FC236}">
                <a16:creationId xmlns:a16="http://schemas.microsoft.com/office/drawing/2014/main" id="{F956AC95-CA4D-144E-89A1-222ECA2980E9}"/>
              </a:ext>
            </a:extLst>
          </p:cNvPr>
          <p:cNvSpPr txBox="1">
            <a:spLocks/>
          </p:cNvSpPr>
          <p:nvPr/>
        </p:nvSpPr>
        <p:spPr>
          <a:xfrm>
            <a:off x="466403" y="600076"/>
            <a:ext cx="9304614" cy="1006656"/>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kern="12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sz="3200" b="1" dirty="0">
                <a:latin typeface="Helvetica Neue" panose="02000503000000020004" pitchFamily="2" charset="0"/>
              </a:rPr>
              <a:t>Module 3 </a:t>
            </a:r>
            <a:br>
              <a:rPr lang="en-US" dirty="0"/>
            </a:br>
            <a:r>
              <a:rPr lang="en-US" dirty="0"/>
              <a:t>Table Quiz</a:t>
            </a:r>
          </a:p>
        </p:txBody>
      </p:sp>
    </p:spTree>
    <p:extLst>
      <p:ext uri="{BB962C8B-B14F-4D97-AF65-F5344CB8AC3E}">
        <p14:creationId xmlns:p14="http://schemas.microsoft.com/office/powerpoint/2010/main" val="141726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DD78B-3F8C-C447-B3D2-777198EB2B22}"/>
              </a:ext>
            </a:extLst>
          </p:cNvPr>
          <p:cNvSpPr>
            <a:spLocks noGrp="1"/>
          </p:cNvSpPr>
          <p:nvPr>
            <p:ph type="title"/>
          </p:nvPr>
        </p:nvSpPr>
        <p:spPr/>
        <p:txBody>
          <a:bodyPr/>
          <a:lstStyle/>
          <a:p>
            <a:r>
              <a:rPr lang="en-US" dirty="0"/>
              <a:t>Say Goodbye!</a:t>
            </a:r>
          </a:p>
        </p:txBody>
      </p:sp>
      <p:sp>
        <p:nvSpPr>
          <p:cNvPr id="3" name="Content Placeholder 2">
            <a:extLst>
              <a:ext uri="{FF2B5EF4-FFF2-40B4-BE49-F238E27FC236}">
                <a16:creationId xmlns:a16="http://schemas.microsoft.com/office/drawing/2014/main" id="{99D32768-70D9-4143-A44E-F475AE48B27D}"/>
              </a:ext>
            </a:extLst>
          </p:cNvPr>
          <p:cNvSpPr>
            <a:spLocks noGrp="1"/>
          </p:cNvSpPr>
          <p:nvPr>
            <p:ph idx="1"/>
          </p:nvPr>
        </p:nvSpPr>
        <p:spPr>
          <a:xfrm>
            <a:off x="466403" y="2446019"/>
            <a:ext cx="11259194" cy="3068139"/>
          </a:xfrm>
        </p:spPr>
        <p:txBody>
          <a:bodyPr/>
          <a:lstStyle/>
          <a:p>
            <a:pPr marL="0" indent="0">
              <a:buNone/>
            </a:pPr>
            <a:r>
              <a:rPr lang="en-US" dirty="0"/>
              <a:t>Say goodbye to your fist bump partner with a fist bump,</a:t>
            </a:r>
            <a:br>
              <a:rPr lang="en-US" dirty="0"/>
            </a:br>
            <a:r>
              <a:rPr lang="en-US" dirty="0"/>
              <a:t>but remember, they are your fist bump partner for life!</a:t>
            </a:r>
            <a:br>
              <a:rPr lang="en-US" dirty="0"/>
            </a:br>
            <a:endParaRPr lang="en-US" dirty="0"/>
          </a:p>
          <a:p>
            <a:pPr marL="0" indent="0">
              <a:buNone/>
            </a:pPr>
            <a:r>
              <a:rPr lang="en-US" dirty="0"/>
              <a:t>Break! Find a new partner!</a:t>
            </a:r>
          </a:p>
          <a:p>
            <a:pPr marL="0" indent="0">
              <a:buNone/>
            </a:pPr>
            <a:r>
              <a:rPr lang="en-US" dirty="0"/>
              <a:t>This time, greet your new partner with a high-5 in the air!</a:t>
            </a:r>
          </a:p>
        </p:txBody>
      </p:sp>
    </p:spTree>
    <p:extLst>
      <p:ext uri="{BB962C8B-B14F-4D97-AF65-F5344CB8AC3E}">
        <p14:creationId xmlns:p14="http://schemas.microsoft.com/office/powerpoint/2010/main" val="136024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A172B-0C1D-4449-B377-00A5B036B7BC}"/>
              </a:ext>
            </a:extLst>
          </p:cNvPr>
          <p:cNvSpPr>
            <a:spLocks noGrp="1"/>
          </p:cNvSpPr>
          <p:nvPr>
            <p:ph type="title"/>
          </p:nvPr>
        </p:nvSpPr>
        <p:spPr/>
        <p:txBody>
          <a:bodyPr/>
          <a:lstStyle/>
          <a:p>
            <a:r>
              <a:rPr lang="en-US" dirty="0"/>
              <a:t>The Correct Answer </a:t>
            </a:r>
          </a:p>
        </p:txBody>
      </p:sp>
      <p:sp>
        <p:nvSpPr>
          <p:cNvPr id="3" name="Content Placeholder 2">
            <a:extLst>
              <a:ext uri="{FF2B5EF4-FFF2-40B4-BE49-F238E27FC236}">
                <a16:creationId xmlns:a16="http://schemas.microsoft.com/office/drawing/2014/main" id="{6299D953-AF3D-E74F-B995-EDB551EBEB2E}"/>
              </a:ext>
            </a:extLst>
          </p:cNvPr>
          <p:cNvSpPr>
            <a:spLocks noGrp="1"/>
          </p:cNvSpPr>
          <p:nvPr>
            <p:ph idx="1"/>
          </p:nvPr>
        </p:nvSpPr>
        <p:spPr>
          <a:xfrm>
            <a:off x="466403" y="1716178"/>
            <a:ext cx="11259194" cy="3425644"/>
          </a:xfrm>
        </p:spPr>
        <p:txBody>
          <a:bodyPr/>
          <a:lstStyle/>
          <a:p>
            <a:pPr marL="0" lvl="0" indent="0">
              <a:buNone/>
            </a:pPr>
            <a:r>
              <a:rPr lang="en-US" dirty="0">
                <a:solidFill>
                  <a:prstClr val="white"/>
                </a:solidFill>
              </a:rPr>
              <a:t>a. True</a:t>
            </a:r>
          </a:p>
          <a:p>
            <a:pPr marL="0" indent="0">
              <a:buNone/>
            </a:pPr>
            <a:endParaRPr lang="en-US" dirty="0"/>
          </a:p>
        </p:txBody>
      </p:sp>
    </p:spTree>
    <p:extLst>
      <p:ext uri="{BB962C8B-B14F-4D97-AF65-F5344CB8AC3E}">
        <p14:creationId xmlns:p14="http://schemas.microsoft.com/office/powerpoint/2010/main" val="37229070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larm clock at 10:10">
            <a:extLst>
              <a:ext uri="{FF2B5EF4-FFF2-40B4-BE49-F238E27FC236}">
                <a16:creationId xmlns:a16="http://schemas.microsoft.com/office/drawing/2014/main" id="{720E8540-3345-584E-8BFC-61537D56E6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7" t="39591" r="-407" b="11414"/>
          <a:stretch/>
        </p:blipFill>
        <p:spPr bwMode="auto">
          <a:xfrm>
            <a:off x="-1" y="1606731"/>
            <a:ext cx="12241817" cy="392391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32A18B7-4744-0A47-A301-17AD39ACC570}"/>
              </a:ext>
            </a:extLst>
          </p:cNvPr>
          <p:cNvSpPr/>
          <p:nvPr/>
        </p:nvSpPr>
        <p:spPr>
          <a:xfrm>
            <a:off x="0" y="1606731"/>
            <a:ext cx="12192000" cy="3922183"/>
          </a:xfrm>
          <a:prstGeom prst="rect">
            <a:avLst/>
          </a:prstGeom>
          <a:solidFill>
            <a:schemeClr val="accent1">
              <a:alpha val="69781"/>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C2D245-A838-9549-9A5A-0F6D19F6AC0C}"/>
              </a:ext>
            </a:extLst>
          </p:cNvPr>
          <p:cNvSpPr>
            <a:spLocks noGrp="1"/>
          </p:cNvSpPr>
          <p:nvPr>
            <p:ph type="title"/>
          </p:nvPr>
        </p:nvSpPr>
        <p:spPr/>
        <p:txBody>
          <a:bodyPr/>
          <a:lstStyle/>
          <a:p>
            <a:r>
              <a:rPr lang="en-US" dirty="0"/>
              <a:t>Break! </a:t>
            </a:r>
          </a:p>
        </p:txBody>
      </p:sp>
      <p:sp>
        <p:nvSpPr>
          <p:cNvPr id="3" name="Content Placeholder 2">
            <a:extLst>
              <a:ext uri="{FF2B5EF4-FFF2-40B4-BE49-F238E27FC236}">
                <a16:creationId xmlns:a16="http://schemas.microsoft.com/office/drawing/2014/main" id="{577D4C34-5AD9-3644-8B04-40505FEB3D8B}"/>
              </a:ext>
            </a:extLst>
          </p:cNvPr>
          <p:cNvSpPr>
            <a:spLocks noGrp="1"/>
          </p:cNvSpPr>
          <p:nvPr>
            <p:ph idx="1"/>
          </p:nvPr>
        </p:nvSpPr>
        <p:spPr>
          <a:xfrm>
            <a:off x="466403" y="2800349"/>
            <a:ext cx="11259194" cy="2450919"/>
          </a:xfrm>
        </p:spPr>
        <p:txBody>
          <a:bodyPr>
            <a:normAutofit/>
          </a:bodyPr>
          <a:lstStyle/>
          <a:p>
            <a:pPr marL="0" indent="0">
              <a:buNone/>
            </a:pPr>
            <a:r>
              <a:rPr lang="en-US" sz="3600" b="1" dirty="0"/>
              <a:t>Enjoy a</a:t>
            </a:r>
            <a:br>
              <a:rPr lang="en-US" sz="3600" b="1" dirty="0"/>
            </a:br>
            <a:r>
              <a:rPr lang="en-US" sz="3600" b="1" dirty="0"/>
              <a:t>10-minute break.</a:t>
            </a:r>
          </a:p>
        </p:txBody>
      </p:sp>
      <p:pic>
        <p:nvPicPr>
          <p:cNvPr id="1028" name="Picture 4" descr="How And When To Give Your Students With Special Needs A Break - Friendship  Circle - Special Needs Blog : Friendship Circle — Special Needs Blog">
            <a:extLst>
              <a:ext uri="{FF2B5EF4-FFF2-40B4-BE49-F238E27FC236}">
                <a16:creationId xmlns:a16="http://schemas.microsoft.com/office/drawing/2014/main" id="{9CEA5C08-A8A9-F846-8E9C-2FDC166946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5446" y="-2070782"/>
            <a:ext cx="2193568" cy="1370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72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E0E9659-B0C0-BA49-A8E0-1B4B34308D23}"/>
              </a:ext>
            </a:extLst>
          </p:cNvPr>
          <p:cNvSpPr/>
          <p:nvPr/>
        </p:nvSpPr>
        <p:spPr>
          <a:xfrm>
            <a:off x="0" y="1725931"/>
            <a:ext cx="12192000" cy="3669030"/>
          </a:xfrm>
          <a:prstGeom prst="rect">
            <a:avLst/>
          </a:prstGeom>
          <a:solidFill>
            <a:srgbClr val="3330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8D52444-E04C-4B4E-A2F7-7B17DA458B83}"/>
              </a:ext>
            </a:extLst>
          </p:cNvPr>
          <p:cNvSpPr/>
          <p:nvPr/>
        </p:nvSpPr>
        <p:spPr>
          <a:xfrm>
            <a:off x="7240249" y="2027583"/>
            <a:ext cx="4951750" cy="2941982"/>
          </a:xfrm>
          <a:prstGeom prst="rect">
            <a:avLst/>
          </a:prstGeom>
          <a:solidFill>
            <a:schemeClr val="bg1">
              <a:alpha val="3807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24B39FFD-D8D2-4D43-8672-E6C59690DE37}"/>
              </a:ext>
            </a:extLst>
          </p:cNvPr>
          <p:cNvSpPr txBox="1">
            <a:spLocks/>
          </p:cNvSpPr>
          <p:nvPr/>
        </p:nvSpPr>
        <p:spPr>
          <a:xfrm>
            <a:off x="466403" y="1643062"/>
            <a:ext cx="6665098" cy="3900487"/>
          </a:xfrm>
          <a:prstGeom prst="rect">
            <a:avLst/>
          </a:prstGeom>
        </p:spPr>
        <p:txBody>
          <a:bodyPr vert="horz" lIns="91440" tIns="45720" rIns="91440" bIns="45720" rtlCol="0" anchor="ctr" anchorCtr="0">
            <a:normAutofit fontScale="25000" lnSpcReduction="20000"/>
          </a:bodyPr>
          <a:lstStyle>
            <a:lvl1pPr algn="l" defTabSz="914400" rtl="0" eaLnBrk="1" latinLnBrk="0" hangingPunct="1">
              <a:lnSpc>
                <a:spcPct val="90000"/>
              </a:lnSpc>
              <a:spcBef>
                <a:spcPct val="0"/>
              </a:spcBef>
              <a:buNone/>
              <a:defRPr sz="3600" kern="120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70000"/>
              </a:lnSpc>
            </a:pPr>
            <a:endParaRPr lang="en-US" sz="2400" dirty="0">
              <a:solidFill>
                <a:schemeClr val="bg1"/>
              </a:solidFill>
            </a:endParaRPr>
          </a:p>
          <a:p>
            <a:pPr>
              <a:lnSpc>
                <a:spcPct val="170000"/>
              </a:lnSpc>
            </a:pPr>
            <a:r>
              <a:rPr lang="en-US" sz="8000" b="1" spc="100" dirty="0">
                <a:solidFill>
                  <a:schemeClr val="bg1"/>
                </a:solidFill>
              </a:rPr>
              <a:t>LEARNING GOALS:</a:t>
            </a:r>
          </a:p>
          <a:p>
            <a:pPr marL="354013" indent="-354013">
              <a:lnSpc>
                <a:spcPct val="170000"/>
              </a:lnSpc>
              <a:buBlip>
                <a:blip r:embed="rId2"/>
              </a:buBlip>
            </a:pPr>
            <a:r>
              <a:rPr lang="en-US" sz="8000" dirty="0">
                <a:solidFill>
                  <a:schemeClr val="bg1"/>
                </a:solidFill>
              </a:rPr>
              <a:t> What is a Wow Experience?</a:t>
            </a:r>
          </a:p>
          <a:p>
            <a:pPr marL="354013" indent="-354013">
              <a:lnSpc>
                <a:spcPct val="170000"/>
              </a:lnSpc>
              <a:buBlip>
                <a:blip r:embed="rId2"/>
              </a:buBlip>
            </a:pPr>
            <a:r>
              <a:rPr lang="en-US" sz="8000" dirty="0">
                <a:solidFill>
                  <a:schemeClr val="bg1"/>
                </a:solidFill>
              </a:rPr>
              <a:t> Share your Best Wow’s!</a:t>
            </a:r>
          </a:p>
          <a:p>
            <a:pPr marL="354013" indent="-354013">
              <a:lnSpc>
                <a:spcPct val="170000"/>
              </a:lnSpc>
              <a:buBlip>
                <a:blip r:embed="rId2"/>
              </a:buBlip>
            </a:pPr>
            <a:r>
              <a:rPr lang="en-US" sz="8000" dirty="0">
                <a:solidFill>
                  <a:schemeClr val="bg1"/>
                </a:solidFill>
              </a:rPr>
              <a:t> Start with a Growth Mindset</a:t>
            </a:r>
          </a:p>
          <a:p>
            <a:pPr marL="354013" indent="-354013">
              <a:lnSpc>
                <a:spcPct val="170000"/>
              </a:lnSpc>
              <a:buBlip>
                <a:blip r:embed="rId2"/>
              </a:buBlip>
            </a:pPr>
            <a:r>
              <a:rPr lang="en-US" sz="8000" dirty="0">
                <a:solidFill>
                  <a:schemeClr val="bg1"/>
                </a:solidFill>
              </a:rPr>
              <a:t> The Wow Service Motto and Steps of Service </a:t>
            </a:r>
          </a:p>
          <a:p>
            <a:pPr marL="354013" indent="-354013">
              <a:lnSpc>
                <a:spcPct val="170000"/>
              </a:lnSpc>
              <a:buBlip>
                <a:blip r:embed="rId2"/>
              </a:buBlip>
            </a:pPr>
            <a:r>
              <a:rPr lang="en-US" sz="8000" dirty="0">
                <a:solidFill>
                  <a:schemeClr val="bg1"/>
                </a:solidFill>
              </a:rPr>
              <a:t>You are empowered to Deliver WOW</a:t>
            </a:r>
          </a:p>
          <a:p>
            <a:pPr marL="354013" indent="-354013">
              <a:lnSpc>
                <a:spcPct val="170000"/>
              </a:lnSpc>
              <a:buBlip>
                <a:blip r:embed="rId2"/>
              </a:buBlip>
            </a:pPr>
            <a:r>
              <a:rPr lang="en-US" sz="8000" dirty="0">
                <a:solidFill>
                  <a:schemeClr val="bg1"/>
                </a:solidFill>
              </a:rPr>
              <a:t>Take the Table Quiz</a:t>
            </a:r>
          </a:p>
          <a:p>
            <a:br>
              <a:rPr lang="en-US" sz="2400" dirty="0">
                <a:solidFill>
                  <a:schemeClr val="bg1"/>
                </a:solidFill>
              </a:rPr>
            </a:br>
            <a:br>
              <a:rPr lang="en-US" sz="2400" dirty="0">
                <a:solidFill>
                  <a:schemeClr val="bg1"/>
                </a:solidFill>
              </a:rPr>
            </a:br>
            <a:endParaRPr lang="en-US" sz="2400" dirty="0">
              <a:solidFill>
                <a:schemeClr val="bg1"/>
              </a:solidFill>
            </a:endParaRPr>
          </a:p>
        </p:txBody>
      </p:sp>
      <p:sp>
        <p:nvSpPr>
          <p:cNvPr id="9" name="TextBox 8">
            <a:extLst>
              <a:ext uri="{FF2B5EF4-FFF2-40B4-BE49-F238E27FC236}">
                <a16:creationId xmlns:a16="http://schemas.microsoft.com/office/drawing/2014/main" id="{2188305D-8E76-9C47-8916-978F611295BA}"/>
              </a:ext>
            </a:extLst>
          </p:cNvPr>
          <p:cNvSpPr txBox="1"/>
          <p:nvPr/>
        </p:nvSpPr>
        <p:spPr>
          <a:xfrm>
            <a:off x="7537943" y="2645735"/>
            <a:ext cx="4367534" cy="1938992"/>
          </a:xfrm>
          <a:prstGeom prst="rect">
            <a:avLst/>
          </a:prstGeom>
          <a:noFill/>
        </p:spPr>
        <p:txBody>
          <a:bodyPr wrap="square" rtlCol="0">
            <a:spAutoFit/>
          </a:bodyPr>
          <a:lstStyle/>
          <a:p>
            <a:r>
              <a:rPr lang="en-US" sz="2000" dirty="0">
                <a:solidFill>
                  <a:schemeClr val="bg1"/>
                </a:solidFill>
                <a:latin typeface="Garamond" panose="02020404030301010803" pitchFamily="18" charset="0"/>
              </a:rPr>
              <a:t>“Legendary service is about surprise and delight. It’s about providing unexpected, </a:t>
            </a:r>
          </a:p>
          <a:p>
            <a:r>
              <a:rPr lang="en-US" sz="2000" dirty="0">
                <a:solidFill>
                  <a:schemeClr val="bg1"/>
                </a:solidFill>
                <a:latin typeface="Garamond" panose="02020404030301010803" pitchFamily="18" charset="0"/>
              </a:rPr>
              <a:t>unique, and memorable moments.”</a:t>
            </a:r>
            <a:br>
              <a:rPr lang="en-US" sz="2000" dirty="0">
                <a:solidFill>
                  <a:schemeClr val="bg1"/>
                </a:solidFill>
                <a:latin typeface="Garamond" panose="02020404030301010803" pitchFamily="18" charset="0"/>
              </a:rPr>
            </a:br>
            <a:endParaRPr lang="en-US" sz="2000" dirty="0">
              <a:solidFill>
                <a:schemeClr val="bg1"/>
              </a:solidFill>
              <a:latin typeface="Garamond" panose="02020404030301010803" pitchFamily="18" charset="0"/>
            </a:endParaRPr>
          </a:p>
          <a:p>
            <a:pPr algn="r"/>
            <a:r>
              <a:rPr lang="en-US" sz="2000" i="1" dirty="0">
                <a:solidFill>
                  <a:schemeClr val="bg1"/>
                </a:solidFill>
                <a:latin typeface="Garamond" panose="02020404030301010803" pitchFamily="18" charset="0"/>
              </a:rPr>
              <a:t>Diane Oreck, VP of Ritz-Carlton’s Leadership Training Center</a:t>
            </a:r>
          </a:p>
        </p:txBody>
      </p:sp>
      <p:sp>
        <p:nvSpPr>
          <p:cNvPr id="14" name="Title 1">
            <a:extLst>
              <a:ext uri="{FF2B5EF4-FFF2-40B4-BE49-F238E27FC236}">
                <a16:creationId xmlns:a16="http://schemas.microsoft.com/office/drawing/2014/main" id="{F2676387-0187-CF47-896E-3B0575DEFEE4}"/>
              </a:ext>
            </a:extLst>
          </p:cNvPr>
          <p:cNvSpPr txBox="1">
            <a:spLocks/>
          </p:cNvSpPr>
          <p:nvPr/>
        </p:nvSpPr>
        <p:spPr>
          <a:xfrm>
            <a:off x="466403" y="600076"/>
            <a:ext cx="9304614" cy="1006656"/>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kern="12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sz="3200" b="1" dirty="0">
                <a:latin typeface="Helvetica Neue" panose="02000503000000020004" pitchFamily="2" charset="0"/>
              </a:rPr>
              <a:t>Module 4 </a:t>
            </a:r>
            <a:br>
              <a:rPr lang="en-US" dirty="0"/>
            </a:br>
            <a:r>
              <a:rPr lang="en-US" dirty="0"/>
              <a:t>You are Empowered to Deliver WOW</a:t>
            </a:r>
          </a:p>
        </p:txBody>
      </p:sp>
    </p:spTree>
    <p:extLst>
      <p:ext uri="{BB962C8B-B14F-4D97-AF65-F5344CB8AC3E}">
        <p14:creationId xmlns:p14="http://schemas.microsoft.com/office/powerpoint/2010/main" val="832679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3BD6AAE-01AC-4A4D-8808-FFCA85AB0AD5}"/>
              </a:ext>
            </a:extLst>
          </p:cNvPr>
          <p:cNvSpPr>
            <a:spLocks noGrp="1"/>
          </p:cNvSpPr>
          <p:nvPr>
            <p:ph type="title"/>
          </p:nvPr>
        </p:nvSpPr>
        <p:spPr>
          <a:xfrm>
            <a:off x="1364105" y="449706"/>
            <a:ext cx="9304614" cy="1157026"/>
          </a:xfrm>
        </p:spPr>
        <p:txBody>
          <a:bodyPr>
            <a:normAutofit fontScale="90000"/>
          </a:bodyPr>
          <a:lstStyle/>
          <a:p>
            <a:r>
              <a:rPr lang="en-US" b="1" dirty="0">
                <a:latin typeface="Helvetica Neue" panose="02000503000000020004" pitchFamily="2" charset="0"/>
              </a:rPr>
              <a:t>Icebreaker: Greatest Fan</a:t>
            </a:r>
            <a:br>
              <a:rPr lang="en-US" dirty="0"/>
            </a:br>
            <a:r>
              <a:rPr lang="en-US" dirty="0"/>
              <a:t>You are Empowered to Deliver WOW! </a:t>
            </a:r>
          </a:p>
        </p:txBody>
      </p:sp>
      <p:pic>
        <p:nvPicPr>
          <p:cNvPr id="15" name="Graphic 89" descr="Iceberg with solid fill">
            <a:extLst>
              <a:ext uri="{FF2B5EF4-FFF2-40B4-BE49-F238E27FC236}">
                <a16:creationId xmlns:a16="http://schemas.microsoft.com/office/drawing/2014/main" id="{336A2C1D-21FF-3744-977D-B46574A6F6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6685" y="449706"/>
            <a:ext cx="1027420" cy="1027420"/>
          </a:xfrm>
          <a:prstGeom prst="rect">
            <a:avLst/>
          </a:prstGeom>
        </p:spPr>
      </p:pic>
      <p:sp>
        <p:nvSpPr>
          <p:cNvPr id="3" name="TextBox 2">
            <a:extLst>
              <a:ext uri="{FF2B5EF4-FFF2-40B4-BE49-F238E27FC236}">
                <a16:creationId xmlns:a16="http://schemas.microsoft.com/office/drawing/2014/main" id="{323A3531-26C6-7545-B87F-1887C1599A25}"/>
              </a:ext>
            </a:extLst>
          </p:cNvPr>
          <p:cNvSpPr txBox="1"/>
          <p:nvPr/>
        </p:nvSpPr>
        <p:spPr>
          <a:xfrm>
            <a:off x="672353" y="2289095"/>
            <a:ext cx="10847294" cy="461665"/>
          </a:xfrm>
          <a:prstGeom prst="rect">
            <a:avLst/>
          </a:prstGeom>
          <a:noFill/>
        </p:spPr>
        <p:txBody>
          <a:bodyPr wrap="square" rtlCol="0">
            <a:spAutoFit/>
          </a:bodyPr>
          <a:lstStyle/>
          <a:p>
            <a:r>
              <a:rPr lang="en-US" sz="2400" b="1" dirty="0">
                <a:solidFill>
                  <a:schemeClr val="bg1"/>
                </a:solidFill>
              </a:rPr>
              <a:t>Get ready to play the champion edition of rock-paper-scissors!  </a:t>
            </a:r>
          </a:p>
        </p:txBody>
      </p:sp>
    </p:spTree>
    <p:extLst>
      <p:ext uri="{BB962C8B-B14F-4D97-AF65-F5344CB8AC3E}">
        <p14:creationId xmlns:p14="http://schemas.microsoft.com/office/powerpoint/2010/main" val="21968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3BD6AAE-01AC-4A4D-8808-FFCA85AB0AD5}"/>
              </a:ext>
            </a:extLst>
          </p:cNvPr>
          <p:cNvSpPr>
            <a:spLocks noGrp="1"/>
          </p:cNvSpPr>
          <p:nvPr>
            <p:ph type="title"/>
          </p:nvPr>
        </p:nvSpPr>
        <p:spPr>
          <a:xfrm>
            <a:off x="1364105" y="449706"/>
            <a:ext cx="9304614" cy="1157026"/>
          </a:xfrm>
        </p:spPr>
        <p:txBody>
          <a:bodyPr>
            <a:normAutofit fontScale="90000"/>
          </a:bodyPr>
          <a:lstStyle/>
          <a:p>
            <a:r>
              <a:rPr lang="en-US" b="1" dirty="0">
                <a:latin typeface="Helvetica Neue" panose="02000503000000020004" pitchFamily="2" charset="0"/>
              </a:rPr>
              <a:t>Icebreaker: Greatest Fan</a:t>
            </a:r>
            <a:br>
              <a:rPr lang="en-US" dirty="0"/>
            </a:br>
            <a:r>
              <a:rPr lang="en-US" dirty="0"/>
              <a:t>You are Empowered to Deliver WOW! </a:t>
            </a:r>
          </a:p>
        </p:txBody>
      </p:sp>
      <p:sp>
        <p:nvSpPr>
          <p:cNvPr id="14" name="Content Placeholder 2">
            <a:extLst>
              <a:ext uri="{FF2B5EF4-FFF2-40B4-BE49-F238E27FC236}">
                <a16:creationId xmlns:a16="http://schemas.microsoft.com/office/drawing/2014/main" id="{4CF5766E-6575-AA4A-9191-E29EC743459C}"/>
              </a:ext>
            </a:extLst>
          </p:cNvPr>
          <p:cNvSpPr>
            <a:spLocks noGrp="1"/>
          </p:cNvSpPr>
          <p:nvPr>
            <p:ph idx="1"/>
          </p:nvPr>
        </p:nvSpPr>
        <p:spPr>
          <a:xfrm>
            <a:off x="463171" y="2397839"/>
            <a:ext cx="9816849" cy="2912803"/>
          </a:xfrm>
        </p:spPr>
        <p:txBody>
          <a:bodyPr>
            <a:normAutofit/>
          </a:bodyPr>
          <a:lstStyle/>
          <a:p>
            <a:pPr marL="574675" indent="-574675">
              <a:buSzPct val="125000"/>
              <a:buBlip>
                <a:blip r:embed="rId3"/>
              </a:buBlip>
            </a:pPr>
            <a:r>
              <a:rPr lang="en-US" sz="2400" dirty="0"/>
              <a:t>This activity is called Greatest Fan. Why? </a:t>
            </a:r>
            <a:br>
              <a:rPr lang="en-US" sz="2400" dirty="0"/>
            </a:br>
            <a:endParaRPr lang="en-US" sz="2400" dirty="0"/>
          </a:p>
          <a:p>
            <a:pPr marL="574675" indent="-574675">
              <a:buSzPct val="125000"/>
              <a:buBlip>
                <a:blip r:embed="rId3"/>
              </a:buBlip>
            </a:pPr>
            <a:r>
              <a:rPr lang="en-US" sz="2400" dirty="0"/>
              <a:t>What does this activity have to do with delivering a WOW experience for members of your team? </a:t>
            </a:r>
            <a:br>
              <a:rPr lang="en-US" sz="2400" dirty="0"/>
            </a:br>
            <a:endParaRPr lang="en-US" sz="2400" dirty="0"/>
          </a:p>
          <a:p>
            <a:pPr marL="574675" indent="-574675">
              <a:buSzPct val="125000"/>
              <a:buBlip>
                <a:blip r:embed="rId3"/>
              </a:buBlip>
            </a:pPr>
            <a:r>
              <a:rPr lang="en-US" sz="2400" dirty="0"/>
              <a:t>This activity highlighted creating win-win situations. How can you ensure win-win situations and WOW everyone at Moorings Park?</a:t>
            </a:r>
          </a:p>
          <a:p>
            <a:pPr marL="574675" indent="-574675">
              <a:buSzPct val="125000"/>
              <a:buBlip>
                <a:blip r:embed="rId3"/>
              </a:buBlip>
            </a:pPr>
            <a:endParaRPr lang="en-US" sz="2400" dirty="0"/>
          </a:p>
          <a:p>
            <a:pPr marL="574675" indent="-574675">
              <a:buSzPct val="125000"/>
              <a:buBlip>
                <a:blip r:embed="rId3"/>
              </a:buBlip>
            </a:pPr>
            <a:endParaRPr lang="en-US" sz="2400" dirty="0"/>
          </a:p>
        </p:txBody>
      </p:sp>
      <p:pic>
        <p:nvPicPr>
          <p:cNvPr id="15" name="Graphic 89" descr="Iceberg with solid fill">
            <a:extLst>
              <a:ext uri="{FF2B5EF4-FFF2-40B4-BE49-F238E27FC236}">
                <a16:creationId xmlns:a16="http://schemas.microsoft.com/office/drawing/2014/main" id="{336A2C1D-21FF-3744-977D-B46574A6F6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6685" y="449706"/>
            <a:ext cx="1027420" cy="1027420"/>
          </a:xfrm>
          <a:prstGeom prst="rect">
            <a:avLst/>
          </a:prstGeom>
        </p:spPr>
      </p:pic>
    </p:spTree>
    <p:extLst>
      <p:ext uri="{BB962C8B-B14F-4D97-AF65-F5344CB8AC3E}">
        <p14:creationId xmlns:p14="http://schemas.microsoft.com/office/powerpoint/2010/main" val="2292778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9479120-02CF-0146-98E4-3E0954283538}"/>
              </a:ext>
            </a:extLst>
          </p:cNvPr>
          <p:cNvSpPr>
            <a:spLocks noGrp="1"/>
          </p:cNvSpPr>
          <p:nvPr>
            <p:ph type="title"/>
          </p:nvPr>
        </p:nvSpPr>
        <p:spPr>
          <a:xfrm>
            <a:off x="466403" y="600076"/>
            <a:ext cx="9304614" cy="1006656"/>
          </a:xfrm>
        </p:spPr>
        <p:txBody>
          <a:bodyPr>
            <a:normAutofit fontScale="90000"/>
          </a:bodyPr>
          <a:lstStyle/>
          <a:p>
            <a:r>
              <a:rPr lang="en-US" sz="3200" b="1" dirty="0">
                <a:latin typeface="Helvetica Neue" panose="02000503000000020004" pitchFamily="2" charset="0"/>
              </a:rPr>
              <a:t>A WOW EXPERIENCE</a:t>
            </a:r>
            <a:br>
              <a:rPr lang="en-US" dirty="0"/>
            </a:br>
            <a:r>
              <a:rPr lang="en-US" dirty="0"/>
              <a:t>at Moorings Park</a:t>
            </a:r>
          </a:p>
        </p:txBody>
      </p:sp>
      <p:sp>
        <p:nvSpPr>
          <p:cNvPr id="6" name="Rectangle 5">
            <a:extLst>
              <a:ext uri="{FF2B5EF4-FFF2-40B4-BE49-F238E27FC236}">
                <a16:creationId xmlns:a16="http://schemas.microsoft.com/office/drawing/2014/main" id="{18D52444-E04C-4B4E-A2F7-7B17DA458B83}"/>
              </a:ext>
            </a:extLst>
          </p:cNvPr>
          <p:cNvSpPr/>
          <p:nvPr/>
        </p:nvSpPr>
        <p:spPr>
          <a:xfrm>
            <a:off x="5966085" y="2027583"/>
            <a:ext cx="6225914" cy="2941982"/>
          </a:xfrm>
          <a:prstGeom prst="rect">
            <a:avLst/>
          </a:prstGeom>
          <a:solidFill>
            <a:schemeClr val="bg1">
              <a:alpha val="3807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24B39FFD-D8D2-4D43-8672-E6C59690DE37}"/>
              </a:ext>
            </a:extLst>
          </p:cNvPr>
          <p:cNvSpPr txBox="1">
            <a:spLocks/>
          </p:cNvSpPr>
          <p:nvPr/>
        </p:nvSpPr>
        <p:spPr>
          <a:xfrm>
            <a:off x="481392" y="2240683"/>
            <a:ext cx="5349781" cy="3900487"/>
          </a:xfrm>
          <a:prstGeom prst="rect">
            <a:avLst/>
          </a:prstGeom>
        </p:spPr>
        <p:txBody>
          <a:bodyPr vert="horz" lIns="91440" tIns="45720" rIns="91440" bIns="45720" rtlCol="0" anchor="ctr" anchorCtr="0">
            <a:normAutofit fontScale="25000" lnSpcReduction="20000"/>
          </a:bodyPr>
          <a:lstStyle>
            <a:lvl1pPr algn="l" defTabSz="914400" rtl="0" eaLnBrk="1" latinLnBrk="0" hangingPunct="1">
              <a:lnSpc>
                <a:spcPct val="90000"/>
              </a:lnSpc>
              <a:spcBef>
                <a:spcPct val="0"/>
              </a:spcBef>
              <a:buNone/>
              <a:defRPr sz="3600" kern="120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70000"/>
              </a:lnSpc>
            </a:pPr>
            <a:endParaRPr lang="en-US" sz="2400" dirty="0">
              <a:solidFill>
                <a:schemeClr val="bg1"/>
              </a:solidFill>
            </a:endParaRPr>
          </a:p>
          <a:p>
            <a:pPr>
              <a:lnSpc>
                <a:spcPct val="170000"/>
              </a:lnSpc>
            </a:pPr>
            <a:r>
              <a:rPr lang="en-US" sz="8000" b="1" spc="100" dirty="0">
                <a:solidFill>
                  <a:schemeClr val="bg1"/>
                </a:solidFill>
              </a:rPr>
              <a:t>LEARNING GOALS:</a:t>
            </a:r>
            <a:endParaRPr lang="en-US" sz="9600" b="1" spc="100" dirty="0">
              <a:solidFill>
                <a:schemeClr val="bg1"/>
              </a:solidFill>
            </a:endParaRPr>
          </a:p>
          <a:p>
            <a:pPr marL="407988" lvl="0" indent="-407988">
              <a:lnSpc>
                <a:spcPct val="120000"/>
              </a:lnSpc>
              <a:buBlip>
                <a:blip r:embed="rId3"/>
              </a:buBlip>
            </a:pPr>
            <a:r>
              <a:rPr lang="en-US" sz="9600" dirty="0">
                <a:solidFill>
                  <a:schemeClr val="bg1"/>
                </a:solidFill>
              </a:rPr>
              <a:t>What is a WOW Experience? </a:t>
            </a:r>
          </a:p>
          <a:p>
            <a:pPr marL="407988" lvl="0" indent="-407988">
              <a:lnSpc>
                <a:spcPct val="120000"/>
              </a:lnSpc>
              <a:buBlip>
                <a:blip r:embed="rId3"/>
              </a:buBlip>
            </a:pPr>
            <a:r>
              <a:rPr lang="en-US" sz="9600" dirty="0">
                <a:solidFill>
                  <a:schemeClr val="bg1"/>
                </a:solidFill>
              </a:rPr>
              <a:t>Share your Best Wow’s!</a:t>
            </a:r>
          </a:p>
          <a:p>
            <a:pPr marL="407988" lvl="0" indent="-407988">
              <a:lnSpc>
                <a:spcPct val="120000"/>
              </a:lnSpc>
              <a:buBlip>
                <a:blip r:embed="rId3"/>
              </a:buBlip>
            </a:pPr>
            <a:r>
              <a:rPr lang="en-US" sz="9600" dirty="0">
                <a:solidFill>
                  <a:schemeClr val="bg1"/>
                </a:solidFill>
              </a:rPr>
              <a:t>Start with a Growth Mindset</a:t>
            </a:r>
          </a:p>
          <a:p>
            <a:pPr marL="407988" lvl="0" indent="-407988">
              <a:lnSpc>
                <a:spcPct val="120000"/>
              </a:lnSpc>
              <a:buBlip>
                <a:blip r:embed="rId3"/>
              </a:buBlip>
            </a:pPr>
            <a:r>
              <a:rPr lang="en-US" sz="9600" dirty="0">
                <a:solidFill>
                  <a:schemeClr val="bg1"/>
                </a:solidFill>
              </a:rPr>
              <a:t>The WOW Service Motto and Steps of Service</a:t>
            </a:r>
          </a:p>
          <a:p>
            <a:pPr marL="407988" lvl="0" indent="-407988">
              <a:lnSpc>
                <a:spcPct val="120000"/>
              </a:lnSpc>
              <a:buBlip>
                <a:blip r:embed="rId3"/>
              </a:buBlip>
            </a:pPr>
            <a:r>
              <a:rPr lang="en-US" sz="9600" dirty="0">
                <a:solidFill>
                  <a:schemeClr val="bg1"/>
                </a:solidFill>
              </a:rPr>
              <a:t>You are Empowered</a:t>
            </a:r>
            <a:br>
              <a:rPr lang="en-US" sz="9600" dirty="0">
                <a:solidFill>
                  <a:schemeClr val="bg1"/>
                </a:solidFill>
              </a:rPr>
            </a:br>
            <a:r>
              <a:rPr lang="en-US" sz="9600" dirty="0">
                <a:solidFill>
                  <a:schemeClr val="bg1"/>
                </a:solidFill>
              </a:rPr>
              <a:t>to Deliver WOW</a:t>
            </a:r>
          </a:p>
          <a:p>
            <a:pPr marL="407988" lvl="0" indent="-407988">
              <a:lnSpc>
                <a:spcPct val="120000"/>
              </a:lnSpc>
              <a:buBlip>
                <a:blip r:embed="rId3"/>
              </a:buBlip>
            </a:pPr>
            <a:r>
              <a:rPr lang="en-US" sz="9600" dirty="0">
                <a:solidFill>
                  <a:schemeClr val="bg1"/>
                </a:solidFill>
              </a:rPr>
              <a:t>Take the Table Quiz</a:t>
            </a:r>
          </a:p>
          <a:p>
            <a:pPr>
              <a:lnSpc>
                <a:spcPct val="170000"/>
              </a:lnSpc>
            </a:pPr>
            <a:endParaRPr lang="en-US" sz="9600" b="1" spc="100" dirty="0">
              <a:solidFill>
                <a:schemeClr val="bg1"/>
              </a:solidFill>
            </a:endParaRPr>
          </a:p>
          <a:p>
            <a:pPr>
              <a:lnSpc>
                <a:spcPct val="170000"/>
              </a:lnSpc>
            </a:pPr>
            <a:r>
              <a:rPr lang="en-US" sz="8000" b="1" spc="100" dirty="0">
                <a:solidFill>
                  <a:schemeClr val="bg1"/>
                </a:solidFill>
              </a:rPr>
              <a:t> </a:t>
            </a:r>
            <a:br>
              <a:rPr lang="en-US" sz="8000" dirty="0">
                <a:solidFill>
                  <a:schemeClr val="bg1"/>
                </a:solidFill>
              </a:rPr>
            </a:br>
            <a:r>
              <a:rPr lang="en-US" sz="8000" dirty="0">
                <a:solidFill>
                  <a:schemeClr val="bg1"/>
                </a:solidFill>
              </a:rPr>
              <a:t> </a:t>
            </a:r>
          </a:p>
        </p:txBody>
      </p:sp>
      <p:sp>
        <p:nvSpPr>
          <p:cNvPr id="9" name="TextBox 8">
            <a:extLst>
              <a:ext uri="{FF2B5EF4-FFF2-40B4-BE49-F238E27FC236}">
                <a16:creationId xmlns:a16="http://schemas.microsoft.com/office/drawing/2014/main" id="{2188305D-8E76-9C47-8916-978F611295BA}"/>
              </a:ext>
            </a:extLst>
          </p:cNvPr>
          <p:cNvSpPr txBox="1"/>
          <p:nvPr/>
        </p:nvSpPr>
        <p:spPr>
          <a:xfrm>
            <a:off x="6235908" y="2422574"/>
            <a:ext cx="5696262" cy="2408480"/>
          </a:xfrm>
          <a:prstGeom prst="rect">
            <a:avLst/>
          </a:prstGeom>
          <a:noFill/>
        </p:spPr>
        <p:txBody>
          <a:bodyPr wrap="square" rtlCol="0">
            <a:spAutoFit/>
          </a:bodyPr>
          <a:lstStyle/>
          <a:p>
            <a:pPr>
              <a:lnSpc>
                <a:spcPts val="2000"/>
              </a:lnSpc>
            </a:pPr>
            <a:r>
              <a:rPr lang="en-US" sz="2000" dirty="0">
                <a:solidFill>
                  <a:schemeClr val="bg1"/>
                </a:solidFill>
                <a:latin typeface="Garamond" panose="02020404030301010803" pitchFamily="18" charset="0"/>
              </a:rPr>
              <a:t>A resident was sitting in the hallway and a partner had some extra roses from an event. The partner stopped and gave her a rose. Later that week she gave the partner a handwritten note on how much that rose meant to her, how she was having such a hard time and a hard day, and that one small rose gesture completely changed her day around. Those tiny, tiny moments, which we may not even think twice about, are so impactful.</a:t>
            </a:r>
          </a:p>
        </p:txBody>
      </p:sp>
    </p:spTree>
    <p:extLst>
      <p:ext uri="{BB962C8B-B14F-4D97-AF65-F5344CB8AC3E}">
        <p14:creationId xmlns:p14="http://schemas.microsoft.com/office/powerpoint/2010/main" val="263600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5223E-240B-924D-85D5-02628A5F7CA1}"/>
              </a:ext>
            </a:extLst>
          </p:cNvPr>
          <p:cNvSpPr>
            <a:spLocks noGrp="1"/>
          </p:cNvSpPr>
          <p:nvPr>
            <p:ph type="title"/>
          </p:nvPr>
        </p:nvSpPr>
        <p:spPr/>
        <p:txBody>
          <a:bodyPr/>
          <a:lstStyle/>
          <a:p>
            <a:r>
              <a:rPr lang="en-US" dirty="0"/>
              <a:t>What is a WOW Experience? </a:t>
            </a:r>
          </a:p>
        </p:txBody>
      </p:sp>
      <p:sp>
        <p:nvSpPr>
          <p:cNvPr id="3" name="Content Placeholder 2">
            <a:extLst>
              <a:ext uri="{FF2B5EF4-FFF2-40B4-BE49-F238E27FC236}">
                <a16:creationId xmlns:a16="http://schemas.microsoft.com/office/drawing/2014/main" id="{538C371A-D0B0-0E44-AA11-B14EAB3C67AF}"/>
              </a:ext>
            </a:extLst>
          </p:cNvPr>
          <p:cNvSpPr>
            <a:spLocks noGrp="1"/>
          </p:cNvSpPr>
          <p:nvPr>
            <p:ph idx="1"/>
          </p:nvPr>
        </p:nvSpPr>
        <p:spPr>
          <a:xfrm>
            <a:off x="466403" y="2164838"/>
            <a:ext cx="11259194" cy="3425644"/>
          </a:xfrm>
        </p:spPr>
        <p:txBody>
          <a:bodyPr/>
          <a:lstStyle/>
          <a:p>
            <a:pPr marL="525463" indent="-525463">
              <a:buSzPct val="125000"/>
              <a:buBlip>
                <a:blip r:embed="rId3"/>
              </a:buBlip>
            </a:pPr>
            <a:r>
              <a:rPr lang="en-US" dirty="0"/>
              <a:t>Think about what makes the rose story a WOW experience. </a:t>
            </a:r>
          </a:p>
          <a:p>
            <a:pPr marL="525463" indent="-525463">
              <a:buSzPct val="125000"/>
              <a:buBlip>
                <a:blip r:embed="rId3"/>
              </a:buBlip>
            </a:pPr>
            <a:r>
              <a:rPr lang="en-US" dirty="0"/>
              <a:t>Think of a time when you experienced WOW here and be ready to share the best story from your table. </a:t>
            </a:r>
          </a:p>
          <a:p>
            <a:pPr marL="525463" indent="-525463">
              <a:buSzPct val="125000"/>
              <a:buBlip>
                <a:blip r:embed="rId3"/>
              </a:buBlip>
            </a:pPr>
            <a:r>
              <a:rPr lang="en-US" dirty="0"/>
              <a:t>In the next exercise, Open Mic, you can tell your best story to the group.</a:t>
            </a:r>
          </a:p>
          <a:p>
            <a:pPr marL="525463" indent="-525463">
              <a:buSzPct val="125000"/>
              <a:buBlip>
                <a:blip r:embed="rId3"/>
              </a:buBlip>
            </a:pPr>
            <a:r>
              <a:rPr lang="en-US" dirty="0"/>
              <a:t>Use this WOW Story Template to construct your story: </a:t>
            </a:r>
          </a:p>
        </p:txBody>
      </p:sp>
    </p:spTree>
    <p:extLst>
      <p:ext uri="{BB962C8B-B14F-4D97-AF65-F5344CB8AC3E}">
        <p14:creationId xmlns:p14="http://schemas.microsoft.com/office/powerpoint/2010/main" val="341296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4B39FFD-D8D2-4D43-8672-E6C59690DE37}"/>
              </a:ext>
            </a:extLst>
          </p:cNvPr>
          <p:cNvSpPr txBox="1">
            <a:spLocks/>
          </p:cNvSpPr>
          <p:nvPr/>
        </p:nvSpPr>
        <p:spPr>
          <a:xfrm>
            <a:off x="466403" y="1613082"/>
            <a:ext cx="9187263" cy="3900487"/>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600" kern="120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70000"/>
              </a:lnSpc>
            </a:pPr>
            <a:endParaRPr lang="en-US" sz="2800" dirty="0">
              <a:solidFill>
                <a:schemeClr val="bg1"/>
              </a:solidFill>
            </a:endParaRPr>
          </a:p>
          <a:p>
            <a:r>
              <a:rPr lang="en-US" sz="2800" b="1" dirty="0">
                <a:solidFill>
                  <a:schemeClr val="bg1"/>
                </a:solidFill>
              </a:rPr>
              <a:t>Make your story 1-Minute or Under </a:t>
            </a:r>
            <a:br>
              <a:rPr lang="en-US" sz="2800" b="1" dirty="0">
                <a:solidFill>
                  <a:schemeClr val="bg1"/>
                </a:solidFill>
              </a:rPr>
            </a:br>
            <a:endParaRPr lang="en-US" sz="2800" b="1" dirty="0">
              <a:solidFill>
                <a:schemeClr val="bg1"/>
              </a:solidFill>
            </a:endParaRPr>
          </a:p>
          <a:p>
            <a:r>
              <a:rPr lang="en-US" sz="2800" b="1" dirty="0">
                <a:solidFill>
                  <a:schemeClr val="bg1"/>
                </a:solidFill>
              </a:rPr>
              <a:t>Before WOW:</a:t>
            </a:r>
            <a:br>
              <a:rPr lang="en-US" sz="2800" b="1" dirty="0">
                <a:solidFill>
                  <a:schemeClr val="bg1"/>
                </a:solidFill>
              </a:rPr>
            </a:br>
            <a:r>
              <a:rPr lang="en-US" sz="2800" dirty="0">
                <a:solidFill>
                  <a:schemeClr val="bg1"/>
                </a:solidFill>
              </a:rPr>
              <a:t>Why was WOW needed? Where did this take place? </a:t>
            </a:r>
          </a:p>
          <a:p>
            <a:endParaRPr lang="en-US" sz="2800" dirty="0">
              <a:solidFill>
                <a:schemeClr val="bg1"/>
              </a:solidFill>
            </a:endParaRPr>
          </a:p>
          <a:p>
            <a:r>
              <a:rPr lang="en-US" sz="2800" b="1" dirty="0">
                <a:solidFill>
                  <a:schemeClr val="bg1"/>
                </a:solidFill>
              </a:rPr>
              <a:t>After WOW:</a:t>
            </a:r>
            <a:br>
              <a:rPr lang="en-US" sz="2800" b="1" dirty="0">
                <a:solidFill>
                  <a:schemeClr val="bg1"/>
                </a:solidFill>
              </a:rPr>
            </a:br>
            <a:r>
              <a:rPr lang="en-US" sz="2800" dirty="0">
                <a:solidFill>
                  <a:schemeClr val="bg1"/>
                </a:solidFill>
              </a:rPr>
              <a:t>What happened? </a:t>
            </a:r>
            <a:br>
              <a:rPr lang="en-US" sz="2800" dirty="0">
                <a:solidFill>
                  <a:schemeClr val="bg1"/>
                </a:solidFill>
              </a:rPr>
            </a:br>
            <a:r>
              <a:rPr lang="en-US" sz="2800" dirty="0">
                <a:solidFill>
                  <a:schemeClr val="bg1"/>
                </a:solidFill>
              </a:rPr>
              <a:t>What was the impact of the WOW on the partner and the resident?</a:t>
            </a:r>
            <a:br>
              <a:rPr lang="en-US" sz="2800" dirty="0">
                <a:solidFill>
                  <a:schemeClr val="bg1"/>
                </a:solidFill>
              </a:rPr>
            </a:br>
            <a:br>
              <a:rPr lang="en-US" sz="2800" dirty="0">
                <a:solidFill>
                  <a:schemeClr val="bg1"/>
                </a:solidFill>
              </a:rPr>
            </a:br>
            <a:endParaRPr lang="en-US" sz="2800" dirty="0">
              <a:solidFill>
                <a:schemeClr val="bg1"/>
              </a:solidFill>
            </a:endParaRPr>
          </a:p>
        </p:txBody>
      </p:sp>
      <p:sp>
        <p:nvSpPr>
          <p:cNvPr id="3" name="Title 2">
            <a:extLst>
              <a:ext uri="{FF2B5EF4-FFF2-40B4-BE49-F238E27FC236}">
                <a16:creationId xmlns:a16="http://schemas.microsoft.com/office/drawing/2014/main" id="{4C6F15E2-ED33-2147-9AA1-9B4184B77EAD}"/>
              </a:ext>
            </a:extLst>
          </p:cNvPr>
          <p:cNvSpPr>
            <a:spLocks noGrp="1"/>
          </p:cNvSpPr>
          <p:nvPr>
            <p:ph type="title"/>
          </p:nvPr>
        </p:nvSpPr>
        <p:spPr/>
        <p:txBody>
          <a:bodyPr/>
          <a:lstStyle/>
          <a:p>
            <a:r>
              <a:rPr lang="en-US" dirty="0"/>
              <a:t>WOW Story Template Page 33 </a:t>
            </a:r>
          </a:p>
        </p:txBody>
      </p:sp>
    </p:spTree>
    <p:extLst>
      <p:ext uri="{BB962C8B-B14F-4D97-AF65-F5344CB8AC3E}">
        <p14:creationId xmlns:p14="http://schemas.microsoft.com/office/powerpoint/2010/main" val="2300245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ondenser microphone with black background">
            <a:extLst>
              <a:ext uri="{FF2B5EF4-FFF2-40B4-BE49-F238E27FC236}">
                <a16:creationId xmlns:a16="http://schemas.microsoft.com/office/drawing/2014/main" id="{821BF4A6-BE19-9A4A-9C99-9625D3F63B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827" b="28387"/>
          <a:stretch/>
        </p:blipFill>
        <p:spPr bwMode="auto">
          <a:xfrm>
            <a:off x="6350" y="1606731"/>
            <a:ext cx="12180888" cy="389441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AF53BBE-D933-0A40-9841-62AAE1E7D028}"/>
              </a:ext>
            </a:extLst>
          </p:cNvPr>
          <p:cNvSpPr/>
          <p:nvPr/>
        </p:nvSpPr>
        <p:spPr>
          <a:xfrm>
            <a:off x="0" y="1606731"/>
            <a:ext cx="12192000" cy="3922183"/>
          </a:xfrm>
          <a:prstGeom prst="rect">
            <a:avLst/>
          </a:prstGeom>
          <a:solidFill>
            <a:schemeClr val="accent1">
              <a:alpha val="69781"/>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 name="Title 1">
            <a:extLst>
              <a:ext uri="{FF2B5EF4-FFF2-40B4-BE49-F238E27FC236}">
                <a16:creationId xmlns:a16="http://schemas.microsoft.com/office/drawing/2014/main" id="{73BD6AAE-01AC-4A4D-8808-FFCA85AB0AD5}"/>
              </a:ext>
            </a:extLst>
          </p:cNvPr>
          <p:cNvSpPr>
            <a:spLocks noGrp="1"/>
          </p:cNvSpPr>
          <p:nvPr>
            <p:ph type="title"/>
          </p:nvPr>
        </p:nvSpPr>
        <p:spPr>
          <a:xfrm>
            <a:off x="346483" y="449706"/>
            <a:ext cx="9304614" cy="1157026"/>
          </a:xfrm>
        </p:spPr>
        <p:txBody>
          <a:bodyPr>
            <a:normAutofit fontScale="90000"/>
          </a:bodyPr>
          <a:lstStyle/>
          <a:p>
            <a:r>
              <a:rPr lang="en-US" b="1" dirty="0">
                <a:latin typeface="Helvetica Neue" panose="02000503000000020004" pitchFamily="2" charset="0"/>
              </a:rPr>
              <a:t>Exercise:</a:t>
            </a:r>
            <a:br>
              <a:rPr lang="en-US" dirty="0"/>
            </a:br>
            <a:r>
              <a:rPr lang="en-US" dirty="0"/>
              <a:t>WOW Open Mic: 1-minute WOW Stories </a:t>
            </a:r>
            <a:br>
              <a:rPr lang="en-US" dirty="0"/>
            </a:br>
            <a:endParaRPr lang="en-US" dirty="0"/>
          </a:p>
        </p:txBody>
      </p:sp>
      <p:sp>
        <p:nvSpPr>
          <p:cNvPr id="14" name="Content Placeholder 2">
            <a:extLst>
              <a:ext uri="{FF2B5EF4-FFF2-40B4-BE49-F238E27FC236}">
                <a16:creationId xmlns:a16="http://schemas.microsoft.com/office/drawing/2014/main" id="{4CF5766E-6575-AA4A-9191-E29EC743459C}"/>
              </a:ext>
            </a:extLst>
          </p:cNvPr>
          <p:cNvSpPr>
            <a:spLocks noGrp="1"/>
          </p:cNvSpPr>
          <p:nvPr>
            <p:ph idx="1"/>
          </p:nvPr>
        </p:nvSpPr>
        <p:spPr>
          <a:xfrm>
            <a:off x="391453" y="2203554"/>
            <a:ext cx="9816849" cy="2912803"/>
          </a:xfrm>
        </p:spPr>
        <p:txBody>
          <a:bodyPr>
            <a:normAutofit/>
          </a:bodyPr>
          <a:lstStyle/>
          <a:p>
            <a:pPr marL="0" indent="0">
              <a:buNone/>
            </a:pPr>
            <a:r>
              <a:rPr lang="en-US" b="1" dirty="0"/>
              <a:t>Share your best WOW Story!</a:t>
            </a:r>
          </a:p>
          <a:p>
            <a:pPr marL="0" indent="0">
              <a:buNone/>
            </a:pPr>
            <a:endParaRPr lang="en-US" sz="2400" dirty="0"/>
          </a:p>
          <a:p>
            <a:pPr marL="0" indent="0">
              <a:buNone/>
            </a:pPr>
            <a:r>
              <a:rPr lang="en-US" sz="2400" b="1" dirty="0"/>
              <a:t>GROUP DISCUSSION </a:t>
            </a:r>
          </a:p>
          <a:p>
            <a:pPr marL="0" indent="0">
              <a:buNone/>
            </a:pPr>
            <a:r>
              <a:rPr lang="en-US" sz="2400" dirty="0"/>
              <a:t>What did you learn from others about </a:t>
            </a:r>
            <a:br>
              <a:rPr lang="en-US" sz="2400" dirty="0"/>
            </a:br>
            <a:r>
              <a:rPr lang="en-US" sz="2400" dirty="0"/>
              <a:t>how to deliver WOW? Write down your </a:t>
            </a:r>
            <a:br>
              <a:rPr lang="en-US" sz="2400" dirty="0"/>
            </a:br>
            <a:r>
              <a:rPr lang="en-US" sz="2400" dirty="0"/>
              <a:t>ideas in your workbook so you can remember them and</a:t>
            </a:r>
            <a:br>
              <a:rPr lang="en-US" sz="2400" dirty="0"/>
            </a:br>
            <a:r>
              <a:rPr lang="en-US" sz="2400" dirty="0"/>
              <a:t>use them for future WOWS!</a:t>
            </a:r>
          </a:p>
        </p:txBody>
      </p:sp>
    </p:spTree>
    <p:extLst>
      <p:ext uri="{BB962C8B-B14F-4D97-AF65-F5344CB8AC3E}">
        <p14:creationId xmlns:p14="http://schemas.microsoft.com/office/powerpoint/2010/main" val="33912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4B39FFD-D8D2-4D43-8672-E6C59690DE37}"/>
              </a:ext>
            </a:extLst>
          </p:cNvPr>
          <p:cNvSpPr txBox="1">
            <a:spLocks/>
          </p:cNvSpPr>
          <p:nvPr/>
        </p:nvSpPr>
        <p:spPr>
          <a:xfrm>
            <a:off x="466403" y="1613083"/>
            <a:ext cx="9187263" cy="3003888"/>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600" kern="120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sz="2800" b="1" dirty="0">
                <a:solidFill>
                  <a:schemeClr val="bg1"/>
                </a:solidFill>
              </a:rPr>
              <a:t>Sensing and delivering a WOW </a:t>
            </a:r>
            <a:r>
              <a:rPr lang="en-US" sz="2800" dirty="0">
                <a:solidFill>
                  <a:schemeClr val="bg1"/>
                </a:solidFill>
              </a:rPr>
              <a:t>requires you to think differently. It requires that you think about possibilities rather than limitations on what you can do to go above and beyond to WOW another partner or resident. </a:t>
            </a:r>
          </a:p>
          <a:p>
            <a:endParaRPr lang="en-US" sz="2800" dirty="0">
              <a:solidFill>
                <a:schemeClr val="bg1"/>
              </a:solidFill>
            </a:endParaRPr>
          </a:p>
          <a:p>
            <a:r>
              <a:rPr lang="en-US" sz="2800" b="1" dirty="0">
                <a:solidFill>
                  <a:schemeClr val="bg1"/>
                </a:solidFill>
              </a:rPr>
              <a:t>What have I learned? Page 34</a:t>
            </a:r>
          </a:p>
        </p:txBody>
      </p:sp>
      <p:sp>
        <p:nvSpPr>
          <p:cNvPr id="3" name="Title 2">
            <a:extLst>
              <a:ext uri="{FF2B5EF4-FFF2-40B4-BE49-F238E27FC236}">
                <a16:creationId xmlns:a16="http://schemas.microsoft.com/office/drawing/2014/main" id="{4C6F15E2-ED33-2147-9AA1-9B4184B77EAD}"/>
              </a:ext>
            </a:extLst>
          </p:cNvPr>
          <p:cNvSpPr>
            <a:spLocks noGrp="1"/>
          </p:cNvSpPr>
          <p:nvPr>
            <p:ph type="title"/>
          </p:nvPr>
        </p:nvSpPr>
        <p:spPr/>
        <p:txBody>
          <a:bodyPr/>
          <a:lstStyle/>
          <a:p>
            <a:r>
              <a:rPr lang="en-US" dirty="0"/>
              <a:t>Are you Ready to Deliver WOW?</a:t>
            </a:r>
          </a:p>
        </p:txBody>
      </p:sp>
    </p:spTree>
    <p:extLst>
      <p:ext uri="{BB962C8B-B14F-4D97-AF65-F5344CB8AC3E}">
        <p14:creationId xmlns:p14="http://schemas.microsoft.com/office/powerpoint/2010/main" val="313159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F436A7-3605-1E42-9A3D-9ABB37B7846E}"/>
              </a:ext>
            </a:extLst>
          </p:cNvPr>
          <p:cNvSpPr>
            <a:spLocks noGrp="1"/>
          </p:cNvSpPr>
          <p:nvPr>
            <p:ph idx="1"/>
          </p:nvPr>
        </p:nvSpPr>
        <p:spPr>
          <a:xfrm>
            <a:off x="466403" y="1606731"/>
            <a:ext cx="11577960" cy="3916000"/>
          </a:xfrm>
        </p:spPr>
        <p:txBody>
          <a:bodyPr anchor="ctr" anchorCtr="0"/>
          <a:lstStyle/>
          <a:p>
            <a:pPr marL="574675" indent="-574675">
              <a:buSzPct val="125000"/>
              <a:buBlip>
                <a:blip r:embed="rId3"/>
              </a:buBlip>
            </a:pPr>
            <a:r>
              <a:rPr lang="en-US" dirty="0"/>
              <a:t>Think of someone who really admire and respect.</a:t>
            </a:r>
            <a:br>
              <a:rPr lang="en-US" dirty="0"/>
            </a:br>
            <a:r>
              <a:rPr lang="en-US" dirty="0"/>
              <a:t>It can be someone famous, a friend, a family member,</a:t>
            </a:r>
            <a:br>
              <a:rPr lang="en-US" dirty="0"/>
            </a:br>
            <a:r>
              <a:rPr lang="en-US" dirty="0"/>
              <a:t>or a work colleague, anyone!</a:t>
            </a:r>
            <a:br>
              <a:rPr lang="en-US" dirty="0"/>
            </a:br>
            <a:endParaRPr lang="en-US" dirty="0"/>
          </a:p>
          <a:p>
            <a:pPr marL="574675" indent="-574675">
              <a:buSzPct val="125000"/>
              <a:buBlip>
                <a:blip r:embed="rId3"/>
              </a:buBlip>
            </a:pPr>
            <a:r>
              <a:rPr lang="en-US" dirty="0"/>
              <a:t>What is it about them you admire? </a:t>
            </a:r>
            <a:br>
              <a:rPr lang="en-US" dirty="0"/>
            </a:br>
            <a:endParaRPr lang="en-US" dirty="0"/>
          </a:p>
          <a:p>
            <a:pPr marL="574675" indent="-574675">
              <a:buSzPct val="125000"/>
              <a:buBlip>
                <a:blip r:embed="rId3"/>
              </a:buBlip>
            </a:pPr>
            <a:r>
              <a:rPr lang="en-US" dirty="0"/>
              <a:t>What do you think their guiding values are?</a:t>
            </a:r>
          </a:p>
        </p:txBody>
      </p:sp>
      <p:sp>
        <p:nvSpPr>
          <p:cNvPr id="5" name="Title 4">
            <a:extLst>
              <a:ext uri="{FF2B5EF4-FFF2-40B4-BE49-F238E27FC236}">
                <a16:creationId xmlns:a16="http://schemas.microsoft.com/office/drawing/2014/main" id="{2CD092AD-3744-CF4A-89E0-666179C7836A}"/>
              </a:ext>
            </a:extLst>
          </p:cNvPr>
          <p:cNvSpPr>
            <a:spLocks noGrp="1"/>
          </p:cNvSpPr>
          <p:nvPr>
            <p:ph type="title"/>
          </p:nvPr>
        </p:nvSpPr>
        <p:spPr/>
        <p:txBody>
          <a:bodyPr/>
          <a:lstStyle/>
          <a:p>
            <a:r>
              <a:rPr lang="en-US" dirty="0"/>
              <a:t>Round  2</a:t>
            </a:r>
          </a:p>
        </p:txBody>
      </p:sp>
    </p:spTree>
    <p:extLst>
      <p:ext uri="{BB962C8B-B14F-4D97-AF65-F5344CB8AC3E}">
        <p14:creationId xmlns:p14="http://schemas.microsoft.com/office/powerpoint/2010/main" val="3686224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3BD6AAE-01AC-4A4D-8808-FFCA85AB0AD5}"/>
              </a:ext>
            </a:extLst>
          </p:cNvPr>
          <p:cNvSpPr>
            <a:spLocks noGrp="1"/>
          </p:cNvSpPr>
          <p:nvPr>
            <p:ph type="title"/>
          </p:nvPr>
        </p:nvSpPr>
        <p:spPr>
          <a:xfrm>
            <a:off x="346483" y="449706"/>
            <a:ext cx="9304614" cy="1157026"/>
          </a:xfrm>
        </p:spPr>
        <p:txBody>
          <a:bodyPr>
            <a:normAutofit fontScale="90000"/>
          </a:bodyPr>
          <a:lstStyle/>
          <a:p>
            <a:r>
              <a:rPr lang="en-US" b="1" dirty="0">
                <a:latin typeface="Helvetica Neue" panose="02000503000000020004" pitchFamily="2" charset="0"/>
              </a:rPr>
              <a:t>Prepare for WOW</a:t>
            </a:r>
            <a:br>
              <a:rPr lang="en-US" dirty="0"/>
            </a:br>
            <a:r>
              <a:rPr lang="en-US" dirty="0"/>
              <a:t>with a Growth Mindset</a:t>
            </a:r>
            <a:br>
              <a:rPr lang="en-US" dirty="0"/>
            </a:br>
            <a:endParaRPr lang="en-US" dirty="0"/>
          </a:p>
        </p:txBody>
      </p:sp>
      <p:sp>
        <p:nvSpPr>
          <p:cNvPr id="14" name="Content Placeholder 2">
            <a:extLst>
              <a:ext uri="{FF2B5EF4-FFF2-40B4-BE49-F238E27FC236}">
                <a16:creationId xmlns:a16="http://schemas.microsoft.com/office/drawing/2014/main" id="{4CF5766E-6575-AA4A-9191-E29EC743459C}"/>
              </a:ext>
            </a:extLst>
          </p:cNvPr>
          <p:cNvSpPr>
            <a:spLocks noGrp="1"/>
          </p:cNvSpPr>
          <p:nvPr>
            <p:ph idx="1"/>
          </p:nvPr>
        </p:nvSpPr>
        <p:spPr>
          <a:xfrm>
            <a:off x="391454" y="1753849"/>
            <a:ext cx="3251156" cy="2893101"/>
          </a:xfrm>
        </p:spPr>
        <p:txBody>
          <a:bodyPr>
            <a:normAutofit/>
          </a:bodyPr>
          <a:lstStyle/>
          <a:p>
            <a:pPr marL="0" indent="0">
              <a:buNone/>
            </a:pPr>
            <a:r>
              <a:rPr lang="en-US" dirty="0"/>
              <a:t>A mindset is a</a:t>
            </a:r>
            <a:br>
              <a:rPr lang="en-US" dirty="0"/>
            </a:br>
            <a:r>
              <a:rPr lang="en-US" dirty="0"/>
              <a:t>way of seeing opportunities and possibilities. Review the fixed and growth mindsets:</a:t>
            </a:r>
          </a:p>
        </p:txBody>
      </p:sp>
      <p:pic>
        <p:nvPicPr>
          <p:cNvPr id="3" name="Picture 2">
            <a:extLst>
              <a:ext uri="{FF2B5EF4-FFF2-40B4-BE49-F238E27FC236}">
                <a16:creationId xmlns:a16="http://schemas.microsoft.com/office/drawing/2014/main" id="{0687464F-BC30-744E-944B-B87BD9DC4887}"/>
              </a:ext>
            </a:extLst>
          </p:cNvPr>
          <p:cNvPicPr>
            <a:picLocks noChangeAspect="1"/>
          </p:cNvPicPr>
          <p:nvPr/>
        </p:nvPicPr>
        <p:blipFill>
          <a:blip r:embed="rId3"/>
          <a:stretch>
            <a:fillRect/>
          </a:stretch>
        </p:blipFill>
        <p:spPr>
          <a:xfrm>
            <a:off x="4402067" y="257538"/>
            <a:ext cx="5459752" cy="4923527"/>
          </a:xfrm>
          <a:prstGeom prst="rect">
            <a:avLst/>
          </a:prstGeom>
        </p:spPr>
      </p:pic>
    </p:spTree>
    <p:extLst>
      <p:ext uri="{BB962C8B-B14F-4D97-AF65-F5344CB8AC3E}">
        <p14:creationId xmlns:p14="http://schemas.microsoft.com/office/powerpoint/2010/main" val="104216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3BD6AAE-01AC-4A4D-8808-FFCA85AB0AD5}"/>
              </a:ext>
            </a:extLst>
          </p:cNvPr>
          <p:cNvSpPr>
            <a:spLocks noGrp="1"/>
          </p:cNvSpPr>
          <p:nvPr>
            <p:ph type="title"/>
          </p:nvPr>
        </p:nvSpPr>
        <p:spPr>
          <a:xfrm>
            <a:off x="346483" y="449706"/>
            <a:ext cx="9304614" cy="1157026"/>
          </a:xfrm>
        </p:spPr>
        <p:txBody>
          <a:bodyPr>
            <a:normAutofit fontScale="90000"/>
          </a:bodyPr>
          <a:lstStyle/>
          <a:p>
            <a:r>
              <a:rPr lang="en-US" b="1" dirty="0">
                <a:latin typeface="Helvetica Neue" panose="02000503000000020004" pitchFamily="2" charset="0"/>
              </a:rPr>
              <a:t>Table Discussion: Prepare for WOW</a:t>
            </a:r>
            <a:br>
              <a:rPr lang="en-US" dirty="0"/>
            </a:br>
            <a:r>
              <a:rPr lang="en-US" dirty="0"/>
              <a:t>with a Growth Mindset</a:t>
            </a:r>
            <a:br>
              <a:rPr lang="en-US" dirty="0"/>
            </a:br>
            <a:endParaRPr lang="en-US" dirty="0"/>
          </a:p>
        </p:txBody>
      </p:sp>
      <p:sp>
        <p:nvSpPr>
          <p:cNvPr id="14" name="Content Placeholder 2">
            <a:extLst>
              <a:ext uri="{FF2B5EF4-FFF2-40B4-BE49-F238E27FC236}">
                <a16:creationId xmlns:a16="http://schemas.microsoft.com/office/drawing/2014/main" id="{4CF5766E-6575-AA4A-9191-E29EC743459C}"/>
              </a:ext>
            </a:extLst>
          </p:cNvPr>
          <p:cNvSpPr>
            <a:spLocks noGrp="1"/>
          </p:cNvSpPr>
          <p:nvPr>
            <p:ph idx="1"/>
          </p:nvPr>
        </p:nvSpPr>
        <p:spPr>
          <a:xfrm>
            <a:off x="391453" y="1723869"/>
            <a:ext cx="10266554" cy="3597640"/>
          </a:xfrm>
        </p:spPr>
        <p:txBody>
          <a:bodyPr anchor="ctr" anchorCtr="0">
            <a:normAutofit/>
          </a:bodyPr>
          <a:lstStyle/>
          <a:p>
            <a:pPr marL="0" indent="0">
              <a:buNone/>
            </a:pPr>
            <a:r>
              <a:rPr lang="en-US" b="1" dirty="0"/>
              <a:t>Do you spend more time in</a:t>
            </a:r>
            <a:br>
              <a:rPr lang="en-US" b="1" dirty="0"/>
            </a:br>
            <a:r>
              <a:rPr lang="en-US" b="1" dirty="0"/>
              <a:t>your fixed or growth mindset? </a:t>
            </a:r>
          </a:p>
          <a:p>
            <a:endParaRPr lang="en-US" b="1" dirty="0"/>
          </a:p>
          <a:p>
            <a:pPr marL="0" indent="0">
              <a:buNone/>
            </a:pPr>
            <a:r>
              <a:rPr lang="en-US" b="1" dirty="0"/>
              <a:t>Why is a growth mindset so</a:t>
            </a:r>
            <a:br>
              <a:rPr lang="en-US" b="1" dirty="0"/>
            </a:br>
            <a:r>
              <a:rPr lang="en-US" b="1" dirty="0"/>
              <a:t>important to delivering WOW?</a:t>
            </a:r>
          </a:p>
        </p:txBody>
      </p:sp>
    </p:spTree>
    <p:extLst>
      <p:ext uri="{BB962C8B-B14F-4D97-AF65-F5344CB8AC3E}">
        <p14:creationId xmlns:p14="http://schemas.microsoft.com/office/powerpoint/2010/main" val="2407964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4CF5766E-6575-AA4A-9191-E29EC743459C}"/>
              </a:ext>
            </a:extLst>
          </p:cNvPr>
          <p:cNvSpPr>
            <a:spLocks noGrp="1"/>
          </p:cNvSpPr>
          <p:nvPr>
            <p:ph idx="1"/>
          </p:nvPr>
        </p:nvSpPr>
        <p:spPr>
          <a:xfrm>
            <a:off x="391452" y="1723869"/>
            <a:ext cx="10431445" cy="3597640"/>
          </a:xfrm>
        </p:spPr>
        <p:txBody>
          <a:bodyPr anchor="ctr" anchorCtr="0">
            <a:normAutofit fontScale="92500" lnSpcReduction="10000"/>
          </a:bodyPr>
          <a:lstStyle/>
          <a:p>
            <a:pPr marL="0" indent="0">
              <a:lnSpc>
                <a:spcPct val="110000"/>
              </a:lnSpc>
              <a:buNone/>
            </a:pPr>
            <a:r>
              <a:rPr lang="en-US" dirty="0"/>
              <a:t>Discovering opportunities every day to go above and beyond to enable others to live their best lives. </a:t>
            </a:r>
            <a:br>
              <a:rPr lang="en-US" dirty="0"/>
            </a:br>
            <a:br>
              <a:rPr lang="en-US" dirty="0"/>
            </a:br>
            <a:r>
              <a:rPr lang="en-US" sz="2400" b="1" dirty="0"/>
              <a:t>THE WOW STEPS OF SERVICE </a:t>
            </a:r>
          </a:p>
          <a:p>
            <a:pPr marL="514350" indent="-514350">
              <a:buFont typeface="+mj-lt"/>
              <a:buAutoNum type="arabicPeriod"/>
            </a:pPr>
            <a:r>
              <a:rPr lang="en-US" dirty="0"/>
              <a:t>Use the WOW Preparation Tips. </a:t>
            </a:r>
          </a:p>
          <a:p>
            <a:pPr marL="514350" indent="-514350">
              <a:buFont typeface="+mj-lt"/>
              <a:buAutoNum type="arabicPeriod"/>
            </a:pPr>
            <a:r>
              <a:rPr lang="en-US" dirty="0"/>
              <a:t>Practice the WOW Service Guidelines. </a:t>
            </a:r>
          </a:p>
          <a:p>
            <a:pPr marL="514350" indent="-514350">
              <a:buFont typeface="+mj-lt"/>
              <a:buAutoNum type="arabicPeriod"/>
            </a:pPr>
            <a:r>
              <a:rPr lang="en-US" dirty="0"/>
              <a:t>Create a WOW Great First Impression with the 20-10-5 Rule. </a:t>
            </a:r>
          </a:p>
          <a:p>
            <a:pPr marL="514350" indent="-514350">
              <a:buFont typeface="+mj-lt"/>
              <a:buAutoNum type="arabicPeriod"/>
            </a:pPr>
            <a:r>
              <a:rPr lang="en-US" dirty="0"/>
              <a:t>Follow the WOW Roadmap.</a:t>
            </a:r>
          </a:p>
        </p:txBody>
      </p:sp>
      <p:sp>
        <p:nvSpPr>
          <p:cNvPr id="3" name="Title 2">
            <a:extLst>
              <a:ext uri="{FF2B5EF4-FFF2-40B4-BE49-F238E27FC236}">
                <a16:creationId xmlns:a16="http://schemas.microsoft.com/office/drawing/2014/main" id="{1D71C755-0811-F742-99A7-7834C1574106}"/>
              </a:ext>
            </a:extLst>
          </p:cNvPr>
          <p:cNvSpPr>
            <a:spLocks noGrp="1"/>
          </p:cNvSpPr>
          <p:nvPr>
            <p:ph type="title"/>
          </p:nvPr>
        </p:nvSpPr>
        <p:spPr/>
        <p:txBody>
          <a:bodyPr/>
          <a:lstStyle/>
          <a:p>
            <a:r>
              <a:rPr lang="en-US" dirty="0"/>
              <a:t>The WOW Service Motto</a:t>
            </a:r>
          </a:p>
        </p:txBody>
      </p:sp>
    </p:spTree>
    <p:extLst>
      <p:ext uri="{BB962C8B-B14F-4D97-AF65-F5344CB8AC3E}">
        <p14:creationId xmlns:p14="http://schemas.microsoft.com/office/powerpoint/2010/main" val="9919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4CF5766E-6575-AA4A-9191-E29EC743459C}"/>
              </a:ext>
            </a:extLst>
          </p:cNvPr>
          <p:cNvSpPr>
            <a:spLocks noGrp="1"/>
          </p:cNvSpPr>
          <p:nvPr>
            <p:ph idx="1"/>
          </p:nvPr>
        </p:nvSpPr>
        <p:spPr>
          <a:xfrm>
            <a:off x="391452" y="1723869"/>
            <a:ext cx="11135984" cy="3597640"/>
          </a:xfrm>
        </p:spPr>
        <p:txBody>
          <a:bodyPr anchor="ctr" anchorCtr="0">
            <a:normAutofit fontScale="77500" lnSpcReduction="20000"/>
          </a:bodyPr>
          <a:lstStyle/>
          <a:p>
            <a:pPr marL="0" indent="0">
              <a:lnSpc>
                <a:spcPct val="120000"/>
              </a:lnSpc>
              <a:buNone/>
            </a:pPr>
            <a:r>
              <a:rPr lang="en-US" dirty="0"/>
              <a:t>Looking great and feeling great are important for you and everyone you work with. Research supports the idea that preparing for work with an organized calendar and a clean, neat appearance adds to your ability to perform at your best and gives you an extra emotional boost. </a:t>
            </a:r>
          </a:p>
          <a:p>
            <a:pPr marL="514350" indent="-514350">
              <a:lnSpc>
                <a:spcPct val="120000"/>
              </a:lnSpc>
              <a:buAutoNum type="arabicPeriod"/>
            </a:pPr>
            <a:r>
              <a:rPr lang="en-US" dirty="0"/>
              <a:t>Manage your time wisely – give yourself the gift of extra time with this motto: “being early is on time!” </a:t>
            </a:r>
          </a:p>
          <a:p>
            <a:pPr marL="514350" indent="-514350">
              <a:lnSpc>
                <a:spcPct val="120000"/>
              </a:lnSpc>
              <a:buAutoNum type="arabicPeriod"/>
            </a:pPr>
            <a:r>
              <a:rPr lang="en-US" dirty="0"/>
              <a:t>A neat, clean professional appearance creates a great first impression. </a:t>
            </a:r>
          </a:p>
          <a:p>
            <a:pPr marL="514350" indent="-514350">
              <a:lnSpc>
                <a:spcPct val="120000"/>
              </a:lnSpc>
              <a:buAutoNum type="arabicPeriod"/>
            </a:pPr>
            <a:r>
              <a:rPr lang="en-US" dirty="0"/>
              <a:t>Leave personal problems behind in the parking lot. Be prepared to use your energy to offer your service strengths to practice Compassion in Action.</a:t>
            </a:r>
          </a:p>
        </p:txBody>
      </p:sp>
      <p:sp>
        <p:nvSpPr>
          <p:cNvPr id="3" name="Title 2">
            <a:extLst>
              <a:ext uri="{FF2B5EF4-FFF2-40B4-BE49-F238E27FC236}">
                <a16:creationId xmlns:a16="http://schemas.microsoft.com/office/drawing/2014/main" id="{1D71C755-0811-F742-99A7-7834C1574106}"/>
              </a:ext>
            </a:extLst>
          </p:cNvPr>
          <p:cNvSpPr>
            <a:spLocks noGrp="1"/>
          </p:cNvSpPr>
          <p:nvPr>
            <p:ph type="title"/>
          </p:nvPr>
        </p:nvSpPr>
        <p:spPr>
          <a:xfrm>
            <a:off x="1443693" y="708756"/>
            <a:ext cx="9304614" cy="642229"/>
          </a:xfrm>
        </p:spPr>
        <p:txBody>
          <a:bodyPr/>
          <a:lstStyle/>
          <a:p>
            <a:r>
              <a:rPr lang="en-US" dirty="0"/>
              <a:t>The WOW Preparation Tips</a:t>
            </a:r>
          </a:p>
        </p:txBody>
      </p:sp>
      <p:sp>
        <p:nvSpPr>
          <p:cNvPr id="6" name="Oval 5">
            <a:extLst>
              <a:ext uri="{FF2B5EF4-FFF2-40B4-BE49-F238E27FC236}">
                <a16:creationId xmlns:a16="http://schemas.microsoft.com/office/drawing/2014/main" id="{7885D573-1BF4-1046-8112-1A19CF17F82C}"/>
              </a:ext>
            </a:extLst>
          </p:cNvPr>
          <p:cNvSpPr/>
          <p:nvPr/>
        </p:nvSpPr>
        <p:spPr>
          <a:xfrm>
            <a:off x="391452" y="541036"/>
            <a:ext cx="929391" cy="929391"/>
          </a:xfrm>
          <a:prstGeom prst="ellipse">
            <a:avLst/>
          </a:prstGeom>
          <a:solidFill>
            <a:schemeClr val="bg1"/>
          </a:solid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lumMod val="50000"/>
                    <a:lumOff val="50000"/>
                  </a:schemeClr>
                </a:solidFill>
              </a:rPr>
              <a:t>1</a:t>
            </a:r>
          </a:p>
        </p:txBody>
      </p:sp>
    </p:spTree>
    <p:extLst>
      <p:ext uri="{BB962C8B-B14F-4D97-AF65-F5344CB8AC3E}">
        <p14:creationId xmlns:p14="http://schemas.microsoft.com/office/powerpoint/2010/main" val="2807427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4CF5766E-6575-AA4A-9191-E29EC743459C}"/>
              </a:ext>
            </a:extLst>
          </p:cNvPr>
          <p:cNvSpPr>
            <a:spLocks noGrp="1"/>
          </p:cNvSpPr>
          <p:nvPr>
            <p:ph idx="1"/>
          </p:nvPr>
        </p:nvSpPr>
        <p:spPr>
          <a:xfrm>
            <a:off x="391452" y="1948721"/>
            <a:ext cx="7966958" cy="3432748"/>
          </a:xfrm>
        </p:spPr>
        <p:txBody>
          <a:bodyPr anchor="ctr" anchorCtr="0">
            <a:normAutofit fontScale="92500" lnSpcReduction="20000"/>
          </a:bodyPr>
          <a:lstStyle/>
          <a:p>
            <a:pPr marL="0" indent="0">
              <a:lnSpc>
                <a:spcPct val="110000"/>
              </a:lnSpc>
              <a:buNone/>
            </a:pPr>
            <a:r>
              <a:rPr lang="en-US" sz="2400" b="1" dirty="0"/>
              <a:t>Start with a great first impression!</a:t>
            </a:r>
            <a:br>
              <a:rPr lang="en-US" sz="2400" dirty="0"/>
            </a:br>
            <a:r>
              <a:rPr lang="en-US" sz="2400" dirty="0"/>
              <a:t>Use the 20-10-5 steps with partners, vendors, residents, and their families (in short, your entire Moorings Park Family).</a:t>
            </a:r>
          </a:p>
          <a:p>
            <a:pPr marL="0" indent="0">
              <a:lnSpc>
                <a:spcPct val="110000"/>
              </a:lnSpc>
              <a:buNone/>
            </a:pPr>
            <a:endParaRPr lang="en-US" sz="2400" dirty="0"/>
          </a:p>
          <a:p>
            <a:pPr marL="0" indent="0">
              <a:lnSpc>
                <a:spcPct val="110000"/>
              </a:lnSpc>
              <a:buNone/>
            </a:pPr>
            <a:r>
              <a:rPr lang="en-US" sz="2400" b="1" spc="100" dirty="0"/>
              <a:t>TABLE DISCUSSION </a:t>
            </a:r>
          </a:p>
          <a:p>
            <a:pPr marL="0" indent="0">
              <a:lnSpc>
                <a:spcPct val="110000"/>
              </a:lnSpc>
              <a:buNone/>
            </a:pPr>
            <a:r>
              <a:rPr lang="en-US" sz="2400" dirty="0"/>
              <a:t>What is the difference</a:t>
            </a:r>
            <a:br>
              <a:rPr lang="en-US" sz="2400" dirty="0"/>
            </a:br>
            <a:r>
              <a:rPr lang="en-US" sz="2400" dirty="0"/>
              <a:t>between walking by</a:t>
            </a:r>
            <a:br>
              <a:rPr lang="en-US" sz="2400" dirty="0"/>
            </a:br>
            <a:r>
              <a:rPr lang="en-US" sz="2400" dirty="0"/>
              <a:t>someone and intentionally</a:t>
            </a:r>
            <a:br>
              <a:rPr lang="en-US" sz="2400" dirty="0"/>
            </a:br>
            <a:r>
              <a:rPr lang="en-US" sz="2400" dirty="0"/>
              <a:t>using the 20-10-5 rule?</a:t>
            </a:r>
          </a:p>
          <a:p>
            <a:pPr marL="0" indent="0">
              <a:lnSpc>
                <a:spcPct val="110000"/>
              </a:lnSpc>
              <a:buNone/>
            </a:pPr>
            <a:endParaRPr lang="en-US" sz="2400" dirty="0"/>
          </a:p>
        </p:txBody>
      </p:sp>
      <p:sp>
        <p:nvSpPr>
          <p:cNvPr id="3" name="Title 2">
            <a:extLst>
              <a:ext uri="{FF2B5EF4-FFF2-40B4-BE49-F238E27FC236}">
                <a16:creationId xmlns:a16="http://schemas.microsoft.com/office/drawing/2014/main" id="{1D71C755-0811-F742-99A7-7834C1574106}"/>
              </a:ext>
            </a:extLst>
          </p:cNvPr>
          <p:cNvSpPr>
            <a:spLocks noGrp="1"/>
          </p:cNvSpPr>
          <p:nvPr>
            <p:ph type="title"/>
          </p:nvPr>
        </p:nvSpPr>
        <p:spPr>
          <a:xfrm>
            <a:off x="1443692" y="404734"/>
            <a:ext cx="11135983" cy="1201997"/>
          </a:xfrm>
        </p:spPr>
        <p:txBody>
          <a:bodyPr/>
          <a:lstStyle/>
          <a:p>
            <a:r>
              <a:rPr lang="en-US" dirty="0"/>
              <a:t>WOW Great First Impressions:</a:t>
            </a:r>
            <a:br>
              <a:rPr lang="en-US" dirty="0"/>
            </a:br>
            <a:r>
              <a:rPr lang="en-US" dirty="0"/>
              <a:t>The 20-10-5 Rule</a:t>
            </a:r>
          </a:p>
        </p:txBody>
      </p:sp>
      <p:sp>
        <p:nvSpPr>
          <p:cNvPr id="2" name="Oval 1">
            <a:extLst>
              <a:ext uri="{FF2B5EF4-FFF2-40B4-BE49-F238E27FC236}">
                <a16:creationId xmlns:a16="http://schemas.microsoft.com/office/drawing/2014/main" id="{185F644B-F10A-AE49-A083-D25BD832CECD}"/>
              </a:ext>
            </a:extLst>
          </p:cNvPr>
          <p:cNvSpPr/>
          <p:nvPr/>
        </p:nvSpPr>
        <p:spPr>
          <a:xfrm>
            <a:off x="391452" y="541036"/>
            <a:ext cx="929391" cy="929391"/>
          </a:xfrm>
          <a:prstGeom prst="ellipse">
            <a:avLst/>
          </a:prstGeom>
          <a:solidFill>
            <a:schemeClr val="bg1"/>
          </a:solid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lumMod val="50000"/>
                    <a:lumOff val="50000"/>
                  </a:schemeClr>
                </a:solidFill>
              </a:rPr>
              <a:t>2</a:t>
            </a:r>
          </a:p>
        </p:txBody>
      </p:sp>
      <p:grpSp>
        <p:nvGrpSpPr>
          <p:cNvPr id="5" name="Group 4">
            <a:extLst>
              <a:ext uri="{FF2B5EF4-FFF2-40B4-BE49-F238E27FC236}">
                <a16:creationId xmlns:a16="http://schemas.microsoft.com/office/drawing/2014/main" id="{BE62EF05-F602-C94F-9CFA-514509E24C77}"/>
              </a:ext>
            </a:extLst>
          </p:cNvPr>
          <p:cNvGrpSpPr/>
          <p:nvPr/>
        </p:nvGrpSpPr>
        <p:grpSpPr>
          <a:xfrm>
            <a:off x="4358095" y="2534743"/>
            <a:ext cx="7848895" cy="2260522"/>
            <a:chOff x="3621087" y="2716213"/>
            <a:chExt cx="4949825" cy="1425575"/>
          </a:xfrm>
          <a:effectLst>
            <a:outerShdw blurRad="50800" dist="38100" dir="2700000" algn="tl" rotWithShape="0">
              <a:prstClr val="black">
                <a:alpha val="40000"/>
              </a:prstClr>
            </a:outerShdw>
          </a:effectLst>
        </p:grpSpPr>
        <p:grpSp>
          <p:nvGrpSpPr>
            <p:cNvPr id="8" name="Group 7">
              <a:extLst>
                <a:ext uri="{FF2B5EF4-FFF2-40B4-BE49-F238E27FC236}">
                  <a16:creationId xmlns:a16="http://schemas.microsoft.com/office/drawing/2014/main" id="{C1746B2B-E2FD-914F-B426-E37073291AA9}"/>
                </a:ext>
              </a:extLst>
            </p:cNvPr>
            <p:cNvGrpSpPr/>
            <p:nvPr/>
          </p:nvGrpSpPr>
          <p:grpSpPr>
            <a:xfrm>
              <a:off x="3621087" y="3692208"/>
              <a:ext cx="2475865" cy="449580"/>
              <a:chOff x="0" y="0"/>
              <a:chExt cx="2475865" cy="449922"/>
            </a:xfrm>
          </p:grpSpPr>
          <p:sp>
            <p:nvSpPr>
              <p:cNvPr id="16" name="Rectangle 15">
                <a:extLst>
                  <a:ext uri="{FF2B5EF4-FFF2-40B4-BE49-F238E27FC236}">
                    <a16:creationId xmlns:a16="http://schemas.microsoft.com/office/drawing/2014/main" id="{040B8CF8-3981-0C48-A00E-6C7586C431E9}"/>
                  </a:ext>
                </a:extLst>
              </p:cNvPr>
              <p:cNvSpPr/>
              <p:nvPr/>
            </p:nvSpPr>
            <p:spPr>
              <a:xfrm>
                <a:off x="0" y="0"/>
                <a:ext cx="2475865" cy="44992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7" name="Text Box 71">
                <a:extLst>
                  <a:ext uri="{FF2B5EF4-FFF2-40B4-BE49-F238E27FC236}">
                    <a16:creationId xmlns:a16="http://schemas.microsoft.com/office/drawing/2014/main" id="{131C8D3F-6EED-7545-89B7-DB5A309BB9A2}"/>
                  </a:ext>
                </a:extLst>
              </p:cNvPr>
              <p:cNvSpPr txBox="1"/>
              <p:nvPr/>
            </p:nvSpPr>
            <p:spPr>
              <a:xfrm>
                <a:off x="123590" y="84406"/>
                <a:ext cx="2350370" cy="30226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000" b="1" dirty="0">
                    <a:solidFill>
                      <a:srgbClr val="FFFFFF"/>
                    </a:solidFill>
                    <a:effectLst/>
                    <a:latin typeface="Helvetica Neue" panose="02000503000000020004" pitchFamily="2" charset="0"/>
                    <a:ea typeface="Helvetica Neue" panose="02000503000000020004" pitchFamily="2" charset="0"/>
                    <a:cs typeface="Helvetica Neue" panose="02000503000000020004" pitchFamily="2" charset="0"/>
                  </a:rPr>
                  <a:t>At 20 feet make eye contact </a:t>
                </a:r>
                <a:endParaRPr lang="en-US" sz="2000" b="1" dirty="0">
                  <a:effectLst/>
                  <a:latin typeface="Helvetica Neue" panose="02000503000000020004" pitchFamily="2" charset="0"/>
                  <a:ea typeface="Helvetica Neue" panose="02000503000000020004" pitchFamily="2" charset="0"/>
                  <a:cs typeface="Helvetica Neue" panose="02000503000000020004" pitchFamily="2" charset="0"/>
                </a:endParaRPr>
              </a:p>
              <a:p>
                <a:pPr marL="0" marR="0">
                  <a:spcBef>
                    <a:spcPts val="0"/>
                  </a:spcBef>
                  <a:spcAft>
                    <a:spcPts val="0"/>
                  </a:spcAft>
                </a:pPr>
                <a:r>
                  <a:rPr lang="en-US" sz="2000" dirty="0">
                    <a:solidFill>
                      <a:srgbClr val="FFFFFF"/>
                    </a:solidFill>
                    <a:effectLst/>
                    <a:latin typeface="Helvetica Neue" panose="02000503000000020004" pitchFamily="2"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p:txBody>
          </p:sp>
        </p:grpSp>
        <p:grpSp>
          <p:nvGrpSpPr>
            <p:cNvPr id="9" name="Group 8">
              <a:extLst>
                <a:ext uri="{FF2B5EF4-FFF2-40B4-BE49-F238E27FC236}">
                  <a16:creationId xmlns:a16="http://schemas.microsoft.com/office/drawing/2014/main" id="{9AEF94B7-B6C9-CE49-9D15-E3C048281C5A}"/>
                </a:ext>
              </a:extLst>
            </p:cNvPr>
            <p:cNvGrpSpPr/>
            <p:nvPr/>
          </p:nvGrpSpPr>
          <p:grpSpPr>
            <a:xfrm>
              <a:off x="4861242" y="3197543"/>
              <a:ext cx="2475865" cy="449580"/>
              <a:chOff x="0" y="0"/>
              <a:chExt cx="2475865" cy="449922"/>
            </a:xfrm>
          </p:grpSpPr>
          <p:sp>
            <p:nvSpPr>
              <p:cNvPr id="13" name="Rectangle 12">
                <a:extLst>
                  <a:ext uri="{FF2B5EF4-FFF2-40B4-BE49-F238E27FC236}">
                    <a16:creationId xmlns:a16="http://schemas.microsoft.com/office/drawing/2014/main" id="{E54F6A58-601C-7745-B863-83485FFC5AB0}"/>
                  </a:ext>
                </a:extLst>
              </p:cNvPr>
              <p:cNvSpPr/>
              <p:nvPr/>
            </p:nvSpPr>
            <p:spPr>
              <a:xfrm>
                <a:off x="0" y="0"/>
                <a:ext cx="2475865" cy="449922"/>
              </a:xfrm>
              <a:prstGeom prst="rect">
                <a:avLst/>
              </a:prstGeom>
              <a:solidFill>
                <a:srgbClr val="B02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5" name="Text Box 82">
                <a:extLst>
                  <a:ext uri="{FF2B5EF4-FFF2-40B4-BE49-F238E27FC236}">
                    <a16:creationId xmlns:a16="http://schemas.microsoft.com/office/drawing/2014/main" id="{E4154BCA-4F43-034B-82BD-5980414CAAF7}"/>
                  </a:ext>
                </a:extLst>
              </p:cNvPr>
              <p:cNvSpPr txBox="1"/>
              <p:nvPr/>
            </p:nvSpPr>
            <p:spPr>
              <a:xfrm>
                <a:off x="175845" y="84405"/>
                <a:ext cx="2300019" cy="34737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000" b="1" dirty="0">
                    <a:solidFill>
                      <a:srgbClr val="FFFFFF"/>
                    </a:solidFill>
                    <a:effectLst/>
                    <a:latin typeface="Helvetica Neue" panose="02000503000000020004" pitchFamily="2" charset="0"/>
                    <a:ea typeface="Helvetica Neue" panose="02000503000000020004" pitchFamily="2" charset="0"/>
                    <a:cs typeface="Helvetica Neue" panose="02000503000000020004" pitchFamily="2" charset="0"/>
                  </a:rPr>
                  <a:t>At 10 feet smile!</a:t>
                </a:r>
                <a:endParaRPr lang="en-US" sz="2000" b="1" dirty="0">
                  <a:effectLst/>
                  <a:latin typeface="Helvetica Neue" panose="02000503000000020004" pitchFamily="2" charset="0"/>
                  <a:ea typeface="Helvetica Neue" panose="02000503000000020004" pitchFamily="2" charset="0"/>
                  <a:cs typeface="Helvetica Neue" panose="02000503000000020004" pitchFamily="2" charset="0"/>
                </a:endParaRPr>
              </a:p>
              <a:p>
                <a:pPr marL="0" marR="0">
                  <a:spcBef>
                    <a:spcPts val="0"/>
                  </a:spcBef>
                  <a:spcAft>
                    <a:spcPts val="0"/>
                  </a:spcAft>
                </a:pPr>
                <a:r>
                  <a:rPr lang="en-US" sz="2000" dirty="0">
                    <a:solidFill>
                      <a:srgbClr val="FFFFFF"/>
                    </a:solidFill>
                    <a:effectLst/>
                    <a:latin typeface="Helvetica Neue" panose="02000503000000020004" pitchFamily="2"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p:txBody>
          </p:sp>
        </p:grpSp>
        <p:grpSp>
          <p:nvGrpSpPr>
            <p:cNvPr id="10" name="Group 9">
              <a:extLst>
                <a:ext uri="{FF2B5EF4-FFF2-40B4-BE49-F238E27FC236}">
                  <a16:creationId xmlns:a16="http://schemas.microsoft.com/office/drawing/2014/main" id="{BFDE14D0-E14C-1148-A3EB-CD45D690529F}"/>
                </a:ext>
              </a:extLst>
            </p:cNvPr>
            <p:cNvGrpSpPr/>
            <p:nvPr/>
          </p:nvGrpSpPr>
          <p:grpSpPr>
            <a:xfrm>
              <a:off x="6095047" y="2716213"/>
              <a:ext cx="2475865" cy="449580"/>
              <a:chOff x="0" y="0"/>
              <a:chExt cx="2475865" cy="449922"/>
            </a:xfrm>
          </p:grpSpPr>
          <p:sp>
            <p:nvSpPr>
              <p:cNvPr id="11" name="Rectangle 10">
                <a:extLst>
                  <a:ext uri="{FF2B5EF4-FFF2-40B4-BE49-F238E27FC236}">
                    <a16:creationId xmlns:a16="http://schemas.microsoft.com/office/drawing/2014/main" id="{75D9CB22-0DDA-FF43-A2B1-A7EB83D36230}"/>
                  </a:ext>
                </a:extLst>
              </p:cNvPr>
              <p:cNvSpPr/>
              <p:nvPr/>
            </p:nvSpPr>
            <p:spPr>
              <a:xfrm>
                <a:off x="0" y="0"/>
                <a:ext cx="2475865" cy="449922"/>
              </a:xfrm>
              <a:prstGeom prst="rect">
                <a:avLst/>
              </a:prstGeom>
              <a:solidFill>
                <a:srgbClr val="FF40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2" name="Text Box 91">
                <a:extLst>
                  <a:ext uri="{FF2B5EF4-FFF2-40B4-BE49-F238E27FC236}">
                    <a16:creationId xmlns:a16="http://schemas.microsoft.com/office/drawing/2014/main" id="{4B6D5831-846F-D243-BD14-60641193201A}"/>
                  </a:ext>
                </a:extLst>
              </p:cNvPr>
              <p:cNvSpPr txBox="1"/>
              <p:nvPr/>
            </p:nvSpPr>
            <p:spPr>
              <a:xfrm>
                <a:off x="0" y="84406"/>
                <a:ext cx="2466412" cy="30226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000" b="1" dirty="0">
                    <a:solidFill>
                      <a:srgbClr val="FFFFFF"/>
                    </a:solidFill>
                    <a:effectLst/>
                    <a:latin typeface="Helvetica Neue" panose="02000503000000020004" pitchFamily="2" charset="0"/>
                    <a:ea typeface="Helvetica Neue" panose="02000503000000020004" pitchFamily="2" charset="0"/>
                    <a:cs typeface="Helvetica Neue" panose="02000503000000020004" pitchFamily="2" charset="0"/>
                  </a:rPr>
                  <a:t>At 5 feet give a warm "hello"</a:t>
                </a:r>
                <a:endParaRPr lang="en-US" sz="2000" b="1" dirty="0">
                  <a:effectLst/>
                  <a:latin typeface="Helvetica Neue" panose="02000503000000020004" pitchFamily="2" charset="0"/>
                  <a:ea typeface="Helvetica Neue" panose="02000503000000020004" pitchFamily="2" charset="0"/>
                  <a:cs typeface="Helvetica Neue" panose="02000503000000020004" pitchFamily="2" charset="0"/>
                </a:endParaRPr>
              </a:p>
              <a:p>
                <a:pPr marL="0" marR="0">
                  <a:spcBef>
                    <a:spcPts val="0"/>
                  </a:spcBef>
                  <a:spcAft>
                    <a:spcPts val="0"/>
                  </a:spcAft>
                </a:pPr>
                <a:r>
                  <a:rPr lang="en-US" sz="2000" dirty="0">
                    <a:solidFill>
                      <a:srgbClr val="FFFFFF"/>
                    </a:solidFill>
                    <a:effectLst/>
                    <a:latin typeface="Helvetica Neue" panose="02000503000000020004" pitchFamily="2"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p:txBody>
          </p:sp>
        </p:grpSp>
      </p:grpSp>
    </p:spTree>
    <p:extLst>
      <p:ext uri="{BB962C8B-B14F-4D97-AF65-F5344CB8AC3E}">
        <p14:creationId xmlns:p14="http://schemas.microsoft.com/office/powerpoint/2010/main" val="281845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2FFC7-5C44-8D41-9E46-5FE5F4165DE6}"/>
              </a:ext>
            </a:extLst>
          </p:cNvPr>
          <p:cNvSpPr>
            <a:spLocks noGrp="1"/>
          </p:cNvSpPr>
          <p:nvPr>
            <p:ph type="title"/>
          </p:nvPr>
        </p:nvSpPr>
        <p:spPr/>
        <p:txBody>
          <a:bodyPr/>
          <a:lstStyle/>
          <a:p>
            <a:r>
              <a:rPr lang="en-US" dirty="0"/>
              <a:t>20-10-5 Rule Practice Session</a:t>
            </a:r>
          </a:p>
        </p:txBody>
      </p:sp>
      <p:pic>
        <p:nvPicPr>
          <p:cNvPr id="4" name="Content Placeholder 3">
            <a:extLst>
              <a:ext uri="{FF2B5EF4-FFF2-40B4-BE49-F238E27FC236}">
                <a16:creationId xmlns:a16="http://schemas.microsoft.com/office/drawing/2014/main" id="{E8E6A16F-6A35-E243-882C-564CCFDC9BE6}"/>
              </a:ext>
            </a:extLst>
          </p:cNvPr>
          <p:cNvPicPr>
            <a:picLocks noGrp="1" noChangeAspect="1"/>
          </p:cNvPicPr>
          <p:nvPr>
            <p:ph idx="1"/>
          </p:nvPr>
        </p:nvPicPr>
        <p:blipFill rotWithShape="1">
          <a:blip r:embed="rId3"/>
          <a:srcRect t="60534"/>
          <a:stretch/>
        </p:blipFill>
        <p:spPr>
          <a:xfrm>
            <a:off x="0" y="-2449359"/>
            <a:ext cx="8450826" cy="2168296"/>
          </a:xfrm>
          <a:prstGeom prst="rect">
            <a:avLst/>
          </a:prstGeom>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11CE492B-5811-DF4C-AD5C-5A528D6A622B}"/>
              </a:ext>
            </a:extLst>
          </p:cNvPr>
          <p:cNvSpPr/>
          <p:nvPr/>
        </p:nvSpPr>
        <p:spPr>
          <a:xfrm>
            <a:off x="466403" y="1916921"/>
            <a:ext cx="11111081" cy="3201133"/>
          </a:xfrm>
          <a:prstGeom prst="rect">
            <a:avLst/>
          </a:prstGeom>
        </p:spPr>
        <p:txBody>
          <a:bodyPr wrap="square">
            <a:spAutoFit/>
          </a:bodyPr>
          <a:lstStyle/>
          <a:p>
            <a:pPr>
              <a:lnSpc>
                <a:spcPct val="110000"/>
              </a:lnSpc>
            </a:pPr>
            <a:r>
              <a:rPr 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Practice Session:</a:t>
            </a:r>
            <a:br>
              <a:rPr lang="en-US" sz="2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en-US" sz="2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Choose a partner:</a:t>
            </a:r>
          </a:p>
          <a:p>
            <a:pPr>
              <a:lnSpc>
                <a:spcPct val="110000"/>
              </a:lnSpc>
            </a:pPr>
            <a:endPar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514350" indent="-514350">
              <a:lnSpc>
                <a:spcPct val="110000"/>
              </a:lnSpc>
              <a:buFont typeface="+mj-lt"/>
              <a:buAutoNum type="arabicPeriod"/>
            </a:pPr>
            <a:r>
              <a:rPr lang="en-US" sz="2800" spc="1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Practice starting 20 feet away; make eye contact.</a:t>
            </a:r>
            <a:endParaRPr lang="en-US" sz="2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514350" indent="-514350">
              <a:lnSpc>
                <a:spcPct val="110000"/>
              </a:lnSpc>
              <a:buFont typeface="+mj-lt"/>
              <a:buAutoNum type="arabicPeriod"/>
            </a:pPr>
            <a:r>
              <a:rPr lang="en-US" sz="2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10 feet, smile.</a:t>
            </a:r>
          </a:p>
          <a:p>
            <a:pPr marL="514350" indent="-514350">
              <a:lnSpc>
                <a:spcPct val="110000"/>
              </a:lnSpc>
              <a:buFont typeface="+mj-lt"/>
              <a:buAutoNum type="arabicPeriod"/>
            </a:pPr>
            <a:r>
              <a:rPr lang="en-US" sz="2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5 feet offer a warm “hello”.</a:t>
            </a:r>
          </a:p>
          <a:p>
            <a:pPr marL="514350" indent="-514350">
              <a:lnSpc>
                <a:spcPct val="110000"/>
              </a:lnSpc>
              <a:buFont typeface="+mj-lt"/>
              <a:buAutoNum type="arabicPeriod"/>
            </a:pPr>
            <a:r>
              <a:rPr lang="en-US" sz="2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Extra Challenge: offer a sincere compliment.</a:t>
            </a:r>
          </a:p>
        </p:txBody>
      </p:sp>
    </p:spTree>
    <p:extLst>
      <p:ext uri="{BB962C8B-B14F-4D97-AF65-F5344CB8AC3E}">
        <p14:creationId xmlns:p14="http://schemas.microsoft.com/office/powerpoint/2010/main" val="180769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4CF5766E-6575-AA4A-9191-E29EC743459C}"/>
              </a:ext>
            </a:extLst>
          </p:cNvPr>
          <p:cNvSpPr>
            <a:spLocks noGrp="1"/>
          </p:cNvSpPr>
          <p:nvPr>
            <p:ph idx="1"/>
          </p:nvPr>
        </p:nvSpPr>
        <p:spPr>
          <a:xfrm>
            <a:off x="391453" y="1813810"/>
            <a:ext cx="11375826" cy="3552669"/>
          </a:xfrm>
        </p:spPr>
        <p:txBody>
          <a:bodyPr>
            <a:normAutofit/>
          </a:bodyPr>
          <a:lstStyle/>
          <a:p>
            <a:pPr marL="0" indent="0">
              <a:lnSpc>
                <a:spcPct val="110000"/>
              </a:lnSpc>
              <a:buNone/>
            </a:pPr>
            <a:br>
              <a:rPr lang="en-US" sz="3600" b="1" dirty="0"/>
            </a:br>
            <a:r>
              <a:rPr lang="en-US" sz="3600" b="1" dirty="0"/>
              <a:t>Rapid Compliment Competition Throwdown</a:t>
            </a:r>
            <a:br>
              <a:rPr lang="en-US" sz="3600" b="1" dirty="0"/>
            </a:br>
            <a:r>
              <a:rPr lang="en-US" sz="3600" dirty="0"/>
              <a:t>Learn to give effective compliments</a:t>
            </a:r>
            <a:br>
              <a:rPr lang="en-US" sz="3600" dirty="0"/>
            </a:br>
            <a:r>
              <a:rPr lang="en-US" sz="3600" dirty="0"/>
              <a:t>to partners and residents! </a:t>
            </a:r>
          </a:p>
        </p:txBody>
      </p:sp>
      <p:sp>
        <p:nvSpPr>
          <p:cNvPr id="3" name="Title 2">
            <a:extLst>
              <a:ext uri="{FF2B5EF4-FFF2-40B4-BE49-F238E27FC236}">
                <a16:creationId xmlns:a16="http://schemas.microsoft.com/office/drawing/2014/main" id="{34C53DDA-498F-6E40-89B2-C9719F0C5F85}"/>
              </a:ext>
            </a:extLst>
          </p:cNvPr>
          <p:cNvSpPr>
            <a:spLocks noGrp="1"/>
          </p:cNvSpPr>
          <p:nvPr>
            <p:ph type="title"/>
          </p:nvPr>
        </p:nvSpPr>
        <p:spPr/>
        <p:txBody>
          <a:bodyPr/>
          <a:lstStyle/>
          <a:p>
            <a:r>
              <a:rPr lang="en-US" b="1" dirty="0">
                <a:latin typeface="Helvetica Neue" panose="02000503000000020004" pitchFamily="2" charset="0"/>
              </a:rPr>
              <a:t>Exercise</a:t>
            </a:r>
          </a:p>
        </p:txBody>
      </p:sp>
    </p:spTree>
    <p:extLst>
      <p:ext uri="{BB962C8B-B14F-4D97-AF65-F5344CB8AC3E}">
        <p14:creationId xmlns:p14="http://schemas.microsoft.com/office/powerpoint/2010/main" val="56871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4CF5766E-6575-AA4A-9191-E29EC743459C}"/>
              </a:ext>
            </a:extLst>
          </p:cNvPr>
          <p:cNvSpPr>
            <a:spLocks noGrp="1"/>
          </p:cNvSpPr>
          <p:nvPr>
            <p:ph idx="1"/>
          </p:nvPr>
        </p:nvSpPr>
        <p:spPr>
          <a:xfrm>
            <a:off x="391453" y="1813810"/>
            <a:ext cx="11375826" cy="3552669"/>
          </a:xfrm>
        </p:spPr>
        <p:txBody>
          <a:bodyPr anchor="ctr" anchorCtr="0">
            <a:normAutofit/>
          </a:bodyPr>
          <a:lstStyle/>
          <a:p>
            <a:pPr marL="457200" indent="-457200">
              <a:lnSpc>
                <a:spcPct val="110000"/>
              </a:lnSpc>
              <a:buSzPct val="125000"/>
              <a:buBlip>
                <a:blip r:embed="rId3"/>
              </a:buBlip>
            </a:pPr>
            <a:r>
              <a:rPr lang="en-US" dirty="0"/>
              <a:t>A partner tells you that they find it hard to compliment others.</a:t>
            </a:r>
            <a:br>
              <a:rPr lang="en-US" dirty="0"/>
            </a:br>
            <a:r>
              <a:rPr lang="en-US" dirty="0"/>
              <a:t>What advice would you give them so they can develop this skill?</a:t>
            </a:r>
            <a:br>
              <a:rPr lang="en-US" dirty="0"/>
            </a:br>
            <a:r>
              <a:rPr lang="en-US" dirty="0"/>
              <a:t> </a:t>
            </a:r>
          </a:p>
          <a:p>
            <a:pPr marL="457200" indent="-457200">
              <a:lnSpc>
                <a:spcPct val="110000"/>
              </a:lnSpc>
              <a:buSzPct val="125000"/>
              <a:buBlip>
                <a:blip r:embed="rId3"/>
              </a:buBlip>
            </a:pPr>
            <a:r>
              <a:rPr lang="en-US" dirty="0"/>
              <a:t>What can you do to improve your ability to give partners and residents genuine and relevant compliments?</a:t>
            </a:r>
          </a:p>
        </p:txBody>
      </p:sp>
      <p:sp>
        <p:nvSpPr>
          <p:cNvPr id="6" name="Title 4">
            <a:extLst>
              <a:ext uri="{FF2B5EF4-FFF2-40B4-BE49-F238E27FC236}">
                <a16:creationId xmlns:a16="http://schemas.microsoft.com/office/drawing/2014/main" id="{B82A282E-25DC-2141-AC0D-C9CC505E3893}"/>
              </a:ext>
            </a:extLst>
          </p:cNvPr>
          <p:cNvSpPr>
            <a:spLocks noGrp="1"/>
          </p:cNvSpPr>
          <p:nvPr>
            <p:ph type="title"/>
          </p:nvPr>
        </p:nvSpPr>
        <p:spPr>
          <a:xfrm>
            <a:off x="466403" y="979492"/>
            <a:ext cx="9304614" cy="642229"/>
          </a:xfrm>
        </p:spPr>
        <p:txBody>
          <a:bodyPr/>
          <a:lstStyle/>
          <a:p>
            <a:r>
              <a:rPr lang="en-US" sz="3600" b="1" spc="100" dirty="0">
                <a:latin typeface="Helvetica Neue" panose="02000503000000020004" pitchFamily="2" charset="0"/>
              </a:rPr>
              <a:t>TABLE DISCUSSION</a:t>
            </a:r>
            <a:endParaRPr lang="en-US" sz="3600" dirty="0"/>
          </a:p>
        </p:txBody>
      </p:sp>
    </p:spTree>
    <p:extLst>
      <p:ext uri="{BB962C8B-B14F-4D97-AF65-F5344CB8AC3E}">
        <p14:creationId xmlns:p14="http://schemas.microsoft.com/office/powerpoint/2010/main" val="1015267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4CF5766E-6575-AA4A-9191-E29EC743459C}"/>
              </a:ext>
            </a:extLst>
          </p:cNvPr>
          <p:cNvSpPr>
            <a:spLocks noGrp="1"/>
          </p:cNvSpPr>
          <p:nvPr>
            <p:ph idx="1"/>
          </p:nvPr>
        </p:nvSpPr>
        <p:spPr>
          <a:xfrm>
            <a:off x="391453" y="1873772"/>
            <a:ext cx="11525727" cy="4107303"/>
          </a:xfrm>
        </p:spPr>
        <p:txBody>
          <a:bodyPr>
            <a:noAutofit/>
          </a:bodyPr>
          <a:lstStyle/>
          <a:p>
            <a:pPr marL="0" indent="0">
              <a:lnSpc>
                <a:spcPts val="1800"/>
              </a:lnSpc>
              <a:buNone/>
            </a:pPr>
            <a:r>
              <a:rPr lang="en-US" sz="2200" b="1" dirty="0"/>
              <a:t>Your challenge is to practice the following guidelines to deliver WOW every day: </a:t>
            </a:r>
          </a:p>
          <a:p>
            <a:pPr marL="457200" indent="-457200">
              <a:lnSpc>
                <a:spcPts val="1800"/>
              </a:lnSpc>
              <a:buFont typeface="+mj-lt"/>
              <a:buAutoNum type="arabicPeriod"/>
            </a:pPr>
            <a:r>
              <a:rPr lang="en-US" sz="1800" dirty="0"/>
              <a:t>I use the Moorings Park values as a guide to make good decisions. </a:t>
            </a:r>
          </a:p>
          <a:p>
            <a:pPr marL="457200" indent="-457200">
              <a:lnSpc>
                <a:spcPts val="1800"/>
              </a:lnSpc>
              <a:buFont typeface="+mj-lt"/>
              <a:buAutoNum type="arabicPeriod"/>
            </a:pPr>
            <a:r>
              <a:rPr lang="en-US" sz="1800" dirty="0"/>
              <a:t>I contribute to a team atmosphere of respect and support for all those at Moorings Park. </a:t>
            </a:r>
          </a:p>
          <a:p>
            <a:pPr marL="457200" indent="-457200">
              <a:lnSpc>
                <a:spcPts val="1800"/>
              </a:lnSpc>
              <a:buFont typeface="+mj-lt"/>
              <a:buAutoNum type="arabicPeriod"/>
            </a:pPr>
            <a:r>
              <a:rPr lang="en-US" sz="1800" dirty="0"/>
              <a:t>I anticipate needs and respond with excellent quality and service. </a:t>
            </a:r>
          </a:p>
          <a:p>
            <a:pPr marL="457200" indent="-457200">
              <a:lnSpc>
                <a:spcPts val="1800"/>
              </a:lnSpc>
              <a:buFont typeface="+mj-lt"/>
              <a:buAutoNum type="arabicPeriod"/>
            </a:pPr>
            <a:r>
              <a:rPr lang="en-US" sz="1800" dirty="0"/>
              <a:t>I am empowered to create unique, memorable, and personal experiences that we call WOW experiences. </a:t>
            </a:r>
          </a:p>
          <a:p>
            <a:pPr marL="457200" indent="-457200">
              <a:lnSpc>
                <a:spcPts val="1800"/>
              </a:lnSpc>
              <a:buFont typeface="+mj-lt"/>
              <a:buAutoNum type="arabicPeriod"/>
            </a:pPr>
            <a:r>
              <a:rPr lang="en-US" sz="1800" dirty="0"/>
              <a:t>I embrace change, and continuously seek opportunities to innovate and improve the lives</a:t>
            </a:r>
            <a:br>
              <a:rPr lang="en-US" sz="1800" dirty="0"/>
            </a:br>
            <a:r>
              <a:rPr lang="en-US" sz="1800" dirty="0"/>
              <a:t>of everyone at Moorings Park. </a:t>
            </a:r>
          </a:p>
          <a:p>
            <a:pPr marL="457200" indent="-457200">
              <a:lnSpc>
                <a:spcPts val="1800"/>
              </a:lnSpc>
              <a:buFont typeface="+mj-lt"/>
              <a:buAutoNum type="arabicPeriod"/>
            </a:pPr>
            <a:r>
              <a:rPr lang="en-US" sz="1800" dirty="0"/>
              <a:t>I own every problem I see and resolve problems quickly using the LASSIE approach. </a:t>
            </a:r>
          </a:p>
          <a:p>
            <a:pPr marL="457200" indent="-457200">
              <a:lnSpc>
                <a:spcPts val="1800"/>
              </a:lnSpc>
              <a:buFont typeface="+mj-lt"/>
              <a:buAutoNum type="arabicPeriod"/>
            </a:pPr>
            <a:r>
              <a:rPr lang="en-US" sz="1800" dirty="0"/>
              <a:t>I am a professional through my appearance, behavior and communication. </a:t>
            </a:r>
          </a:p>
          <a:p>
            <a:pPr marL="457200" indent="-457200">
              <a:lnSpc>
                <a:spcPts val="1800"/>
              </a:lnSpc>
              <a:buFont typeface="+mj-lt"/>
              <a:buAutoNum type="arabicPeriod"/>
            </a:pPr>
            <a:r>
              <a:rPr lang="en-US" sz="1800" dirty="0"/>
              <a:t>I seek opportunities to learn and develop new skills.</a:t>
            </a:r>
          </a:p>
        </p:txBody>
      </p:sp>
      <p:sp>
        <p:nvSpPr>
          <p:cNvPr id="6" name="Title 2">
            <a:extLst>
              <a:ext uri="{FF2B5EF4-FFF2-40B4-BE49-F238E27FC236}">
                <a16:creationId xmlns:a16="http://schemas.microsoft.com/office/drawing/2014/main" id="{C61AA801-C225-7545-9448-9D0AC26A29D3}"/>
              </a:ext>
            </a:extLst>
          </p:cNvPr>
          <p:cNvSpPr txBox="1">
            <a:spLocks/>
          </p:cNvSpPr>
          <p:nvPr/>
        </p:nvSpPr>
        <p:spPr>
          <a:xfrm>
            <a:off x="1443692" y="707320"/>
            <a:ext cx="11135983" cy="92939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kern="12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dirty="0"/>
              <a:t>WOW Service Guidelines</a:t>
            </a:r>
          </a:p>
        </p:txBody>
      </p:sp>
      <p:sp>
        <p:nvSpPr>
          <p:cNvPr id="7" name="Oval 6">
            <a:extLst>
              <a:ext uri="{FF2B5EF4-FFF2-40B4-BE49-F238E27FC236}">
                <a16:creationId xmlns:a16="http://schemas.microsoft.com/office/drawing/2014/main" id="{F20E1314-2214-0442-AB03-C5BCA30BF012}"/>
              </a:ext>
            </a:extLst>
          </p:cNvPr>
          <p:cNvSpPr/>
          <p:nvPr/>
        </p:nvSpPr>
        <p:spPr>
          <a:xfrm>
            <a:off x="391452" y="541036"/>
            <a:ext cx="929391" cy="929391"/>
          </a:xfrm>
          <a:prstGeom prst="ellipse">
            <a:avLst/>
          </a:prstGeom>
          <a:solidFill>
            <a:schemeClr val="bg1"/>
          </a:solid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lumMod val="50000"/>
                    <a:lumOff val="50000"/>
                  </a:schemeClr>
                </a:solidFill>
              </a:rPr>
              <a:t>3</a:t>
            </a:r>
          </a:p>
        </p:txBody>
      </p:sp>
      <p:sp>
        <p:nvSpPr>
          <p:cNvPr id="8" name="Content Placeholder 2">
            <a:extLst>
              <a:ext uri="{FF2B5EF4-FFF2-40B4-BE49-F238E27FC236}">
                <a16:creationId xmlns:a16="http://schemas.microsoft.com/office/drawing/2014/main" id="{40FE1018-5B64-3B4F-A727-E101C48BC713}"/>
              </a:ext>
            </a:extLst>
          </p:cNvPr>
          <p:cNvSpPr txBox="1">
            <a:spLocks/>
          </p:cNvSpPr>
          <p:nvPr/>
        </p:nvSpPr>
        <p:spPr>
          <a:xfrm>
            <a:off x="391452" y="-3582651"/>
            <a:ext cx="11375826" cy="35526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SzPct val="125000"/>
              <a:buFont typeface="Arial" panose="020B0604020202020204" pitchFamily="34" charset="0"/>
              <a:buNone/>
            </a:pPr>
            <a:r>
              <a:rPr lang="en-US" sz="2400" b="1" dirty="0"/>
              <a:t>GROUP DISCUSSION:</a:t>
            </a:r>
            <a:endParaRPr lang="en-US" sz="2400" b="1" dirty="0">
              <a:solidFill>
                <a:schemeClr val="tx2"/>
              </a:solidFill>
            </a:endParaRPr>
          </a:p>
          <a:p>
            <a:pPr marL="457200" indent="-457200">
              <a:lnSpc>
                <a:spcPct val="110000"/>
              </a:lnSpc>
              <a:buSzPct val="125000"/>
              <a:buFont typeface="Arial" panose="020B0604020202020204" pitchFamily="34" charset="0"/>
              <a:buBlip>
                <a:blip r:embed="rId3"/>
              </a:buBlip>
            </a:pPr>
            <a:r>
              <a:rPr lang="en-US" sz="2400" dirty="0"/>
              <a:t>Which WOW service guidelines do you practice now,</a:t>
            </a:r>
            <a:br>
              <a:rPr lang="en-US" sz="2400" dirty="0"/>
            </a:br>
            <a:r>
              <a:rPr lang="en-US" sz="2400" dirty="0"/>
              <a:t>and which do you need to work on?</a:t>
            </a:r>
          </a:p>
        </p:txBody>
      </p:sp>
    </p:spTree>
    <p:extLst>
      <p:ext uri="{BB962C8B-B14F-4D97-AF65-F5344CB8AC3E}">
        <p14:creationId xmlns:p14="http://schemas.microsoft.com/office/powerpoint/2010/main" val="131048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4CF5766E-6575-AA4A-9191-E29EC743459C}"/>
              </a:ext>
            </a:extLst>
          </p:cNvPr>
          <p:cNvSpPr>
            <a:spLocks noGrp="1"/>
          </p:cNvSpPr>
          <p:nvPr>
            <p:ph idx="1"/>
          </p:nvPr>
        </p:nvSpPr>
        <p:spPr>
          <a:xfrm>
            <a:off x="391453" y="1813810"/>
            <a:ext cx="11375826" cy="3552669"/>
          </a:xfrm>
        </p:spPr>
        <p:txBody>
          <a:bodyPr>
            <a:normAutofit/>
          </a:bodyPr>
          <a:lstStyle/>
          <a:p>
            <a:pPr marL="0" indent="0">
              <a:lnSpc>
                <a:spcPct val="110000"/>
              </a:lnSpc>
              <a:buNone/>
            </a:pPr>
            <a:r>
              <a:rPr lang="en-US" sz="2400" b="1" dirty="0"/>
              <a:t>GROUP DISCUSSION</a:t>
            </a:r>
            <a:endParaRPr lang="en-US" sz="2400" dirty="0"/>
          </a:p>
          <a:p>
            <a:pPr marL="457200" indent="-457200">
              <a:lnSpc>
                <a:spcPct val="110000"/>
              </a:lnSpc>
              <a:buSzPct val="125000"/>
              <a:buBlip>
                <a:blip r:embed="rId3"/>
              </a:buBlip>
            </a:pPr>
            <a:r>
              <a:rPr lang="en-US" sz="2400" dirty="0"/>
              <a:t>A partner tells you that they find it hard to compliment others.</a:t>
            </a:r>
            <a:br>
              <a:rPr lang="en-US" sz="2400" dirty="0"/>
            </a:br>
            <a:r>
              <a:rPr lang="en-US" sz="2400" dirty="0"/>
              <a:t>What advice would you give them so they can develop this skill? </a:t>
            </a:r>
          </a:p>
          <a:p>
            <a:pPr marL="457200" indent="-457200">
              <a:lnSpc>
                <a:spcPct val="110000"/>
              </a:lnSpc>
              <a:buSzPct val="125000"/>
              <a:buBlip>
                <a:blip r:embed="rId3"/>
              </a:buBlip>
            </a:pPr>
            <a:r>
              <a:rPr lang="en-US" sz="2400" dirty="0"/>
              <a:t>What can you do to improve your ability to give partners and residents</a:t>
            </a:r>
            <a:br>
              <a:rPr lang="en-US" sz="2400" dirty="0"/>
            </a:br>
            <a:r>
              <a:rPr lang="en-US" sz="2400" dirty="0"/>
              <a:t>genuine and relevant compliments?</a:t>
            </a:r>
          </a:p>
          <a:p>
            <a:pPr marL="0" indent="0">
              <a:lnSpc>
                <a:spcPct val="110000"/>
              </a:lnSpc>
              <a:buNone/>
            </a:pPr>
            <a:endParaRPr lang="en-US" sz="2400" dirty="0"/>
          </a:p>
        </p:txBody>
      </p:sp>
      <p:sp>
        <p:nvSpPr>
          <p:cNvPr id="6" name="Title 2">
            <a:extLst>
              <a:ext uri="{FF2B5EF4-FFF2-40B4-BE49-F238E27FC236}">
                <a16:creationId xmlns:a16="http://schemas.microsoft.com/office/drawing/2014/main" id="{4631B909-5432-054E-A75F-D5C766E68EB7}"/>
              </a:ext>
            </a:extLst>
          </p:cNvPr>
          <p:cNvSpPr txBox="1">
            <a:spLocks/>
          </p:cNvSpPr>
          <p:nvPr/>
        </p:nvSpPr>
        <p:spPr>
          <a:xfrm>
            <a:off x="1443692" y="707320"/>
            <a:ext cx="11135983" cy="92939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kern="12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dirty="0"/>
              <a:t>WOW Service Guidelines</a:t>
            </a:r>
          </a:p>
        </p:txBody>
      </p:sp>
      <p:sp>
        <p:nvSpPr>
          <p:cNvPr id="7" name="Oval 6">
            <a:extLst>
              <a:ext uri="{FF2B5EF4-FFF2-40B4-BE49-F238E27FC236}">
                <a16:creationId xmlns:a16="http://schemas.microsoft.com/office/drawing/2014/main" id="{6E95156F-27E5-3B48-AB86-BD2A9B698F12}"/>
              </a:ext>
            </a:extLst>
          </p:cNvPr>
          <p:cNvSpPr/>
          <p:nvPr/>
        </p:nvSpPr>
        <p:spPr>
          <a:xfrm>
            <a:off x="391452" y="541036"/>
            <a:ext cx="929391" cy="929391"/>
          </a:xfrm>
          <a:prstGeom prst="ellipse">
            <a:avLst/>
          </a:prstGeom>
          <a:solidFill>
            <a:schemeClr val="bg1"/>
          </a:solid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lumMod val="50000"/>
                    <a:lumOff val="50000"/>
                  </a:schemeClr>
                </a:solidFill>
              </a:rPr>
              <a:t>3</a:t>
            </a:r>
          </a:p>
        </p:txBody>
      </p:sp>
    </p:spTree>
    <p:extLst>
      <p:ext uri="{BB962C8B-B14F-4D97-AF65-F5344CB8AC3E}">
        <p14:creationId xmlns:p14="http://schemas.microsoft.com/office/powerpoint/2010/main" val="384251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17475</TotalTime>
  <Words>9625</Words>
  <Application>Microsoft Macintosh PowerPoint</Application>
  <PresentationFormat>Widescreen</PresentationFormat>
  <Paragraphs>1000</Paragraphs>
  <Slides>144</Slides>
  <Notes>116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144</vt:i4>
      </vt:variant>
    </vt:vector>
  </HeadingPairs>
  <TitlesOfParts>
    <vt:vector size="153" baseType="lpstr">
      <vt:lpstr>Calibri</vt:lpstr>
      <vt:lpstr>Helvetica Neue</vt:lpstr>
      <vt:lpstr>Garamond</vt:lpstr>
      <vt:lpstr>Arial</vt:lpstr>
      <vt:lpstr>Avenir Next</vt:lpstr>
      <vt:lpstr>Helvetica Neue Medium</vt:lpstr>
      <vt:lpstr>Helvetica</vt:lpstr>
      <vt:lpstr>Times New Roman</vt:lpstr>
      <vt:lpstr>Office Theme</vt:lpstr>
      <vt:lpstr>Welcome to Compassion in Action </vt:lpstr>
      <vt:lpstr>Welcome </vt:lpstr>
      <vt:lpstr>PowerPoint Presentation</vt:lpstr>
      <vt:lpstr> Pull up a Chair, We’re Glad You’re Here! </vt:lpstr>
      <vt:lpstr>As a Friendly Reminder…</vt:lpstr>
      <vt:lpstr>Five Ways to Say Hello  </vt:lpstr>
      <vt:lpstr>Round 1</vt:lpstr>
      <vt:lpstr>Say Goodbye!</vt:lpstr>
      <vt:lpstr>Round  2</vt:lpstr>
      <vt:lpstr>Say Goodbye!</vt:lpstr>
      <vt:lpstr>Round 3</vt:lpstr>
      <vt:lpstr>Say Goodbye!</vt:lpstr>
      <vt:lpstr>Round 4</vt:lpstr>
      <vt:lpstr>Say Goodbye </vt:lpstr>
      <vt:lpstr>Round 5 (Final Round)</vt:lpstr>
      <vt:lpstr>Greeting Frenzy!</vt:lpstr>
      <vt:lpstr>Table Discussion: Five Ways to Say Hello Debrief</vt:lpstr>
      <vt:lpstr>Module 1  Our Shared Mission and Vision</vt:lpstr>
      <vt:lpstr>PowerPoint Presentation</vt:lpstr>
      <vt:lpstr>The Moorings Park Mission</vt:lpstr>
      <vt:lpstr>Compassion in Action: A Story</vt:lpstr>
      <vt:lpstr> </vt:lpstr>
      <vt:lpstr>PowerPoint Presentation</vt:lpstr>
      <vt:lpstr>Our Compassionate Service Model </vt:lpstr>
      <vt:lpstr>Table Discussion Our Shared Mission and Vision</vt:lpstr>
      <vt:lpstr>Our Shared Values</vt:lpstr>
      <vt:lpstr>Here are the Moorings Park Values, Listed in Your Own Perspective: </vt:lpstr>
      <vt:lpstr>GROUP Discussion</vt:lpstr>
      <vt:lpstr>Discover your Personal Values: Sorting Exercise: Page 10 </vt:lpstr>
      <vt:lpstr>Exercise Instructions  </vt:lpstr>
      <vt:lpstr>Then…</vt:lpstr>
      <vt:lpstr>Match your Values to a Moorings Park Value</vt:lpstr>
      <vt:lpstr>  Match Your Personal Values to a Moorings Park Value  </vt:lpstr>
      <vt:lpstr>Table Discussion</vt:lpstr>
      <vt:lpstr>PowerPoint Presentation</vt:lpstr>
      <vt:lpstr>PowerPoint Presentation</vt:lpstr>
      <vt:lpstr>1. The Moorings Park Mission says that:</vt:lpstr>
      <vt:lpstr>The Correct Answer </vt:lpstr>
      <vt:lpstr>2. You should use the Moorings Park Values as a guide to make good decisions. </vt:lpstr>
      <vt:lpstr>The Correct Answer</vt:lpstr>
      <vt:lpstr>3. The Moorings Park Value “I am open to innovation that improves the resident and partner experience” means that you should be open to changing your actions or approach to improve the resident and partner experience.  </vt:lpstr>
      <vt:lpstr>The Correct Answer </vt:lpstr>
      <vt:lpstr>4. A Super Strength is a set of skills and abilities that you practice effortlessly and skillfully that bring you and those you impact joy, satisfaction, and happiness. </vt:lpstr>
      <vt:lpstr>The Correct Answer</vt:lpstr>
      <vt:lpstr>Quick Stretch!</vt:lpstr>
      <vt:lpstr>PowerPoint Presentation</vt:lpstr>
      <vt:lpstr>Icebreaker: Think About Your Own Best Friend </vt:lpstr>
      <vt:lpstr>Our Best Friends Culture</vt:lpstr>
      <vt:lpstr>We Support Everyone in Following this Philosophy </vt:lpstr>
      <vt:lpstr>TABLE DISCUSSION</vt:lpstr>
      <vt:lpstr>The Importance of Empathy </vt:lpstr>
      <vt:lpstr> Empathy Exercise: Minnie Remembers </vt:lpstr>
      <vt:lpstr>How to Develop your Empathy Video</vt:lpstr>
      <vt:lpstr>How to Develop your Empathy  </vt:lpstr>
      <vt:lpstr>Tips for Becoming More Empathetic</vt:lpstr>
      <vt:lpstr>TABLE DISCUSSION</vt:lpstr>
      <vt:lpstr>PowerPoint Presentation</vt:lpstr>
      <vt:lpstr>PowerPoint Presentation</vt:lpstr>
      <vt:lpstr>1. Minnie Remembers is about a resident experiencing dementia.  </vt:lpstr>
      <vt:lpstr>2. Empathy is connecting with people, so they know they are not alone.    </vt:lpstr>
      <vt:lpstr>3. When you miss the opportunity to show empathy or when you would like the opportunity to do it better, you can say, “I’d like to circle back.” In this context, circling back means practicing empathy by trying again.  </vt:lpstr>
      <vt:lpstr>PowerPoint Presentation</vt:lpstr>
      <vt:lpstr>Ageing is About Adapting to Change:  How Well do You Manage Change?</vt:lpstr>
      <vt:lpstr>PowerPoint Presentation</vt:lpstr>
      <vt:lpstr>Our Diverse Resident Population</vt:lpstr>
      <vt:lpstr>Our Diverse Resident Population </vt:lpstr>
      <vt:lpstr>Video: What is Old? </vt:lpstr>
      <vt:lpstr>What is Ageism?</vt:lpstr>
      <vt:lpstr>Try this Challenge! Workbook Page 20 </vt:lpstr>
      <vt:lpstr>Get Ready for Minute Presentations!</vt:lpstr>
      <vt:lpstr>PowerPoint Presentation</vt:lpstr>
      <vt:lpstr>Learning from Minute Presentations: Discover the 10 Ageing Challenges</vt:lpstr>
      <vt:lpstr>PowerPoint Presentation</vt:lpstr>
      <vt:lpstr>PowerPoint Presentation</vt:lpstr>
      <vt:lpstr>1. A resident with glaucoma will not typically be startled if you're out of their central point of view.   </vt:lpstr>
      <vt:lpstr>The Correct Answer</vt:lpstr>
      <vt:lpstr>2. One of the best ways to communicate with a resident having hearing impairment is to make sure that you are continually making eye contact.  </vt:lpstr>
      <vt:lpstr>The Correct Answer</vt:lpstr>
      <vt:lpstr>3. Moorings Park Communities offer a variety of services and resources that support healthy aging.  </vt:lpstr>
      <vt:lpstr>The Correct Answer </vt:lpstr>
      <vt:lpstr>Break! </vt:lpstr>
      <vt:lpstr>PowerPoint Presentation</vt:lpstr>
      <vt:lpstr>Icebreaker: Greatest Fan You are Empowered to Deliver WOW! </vt:lpstr>
      <vt:lpstr>Icebreaker: Greatest Fan You are Empowered to Deliver WOW! </vt:lpstr>
      <vt:lpstr>A WOW EXPERIENCE at Moorings Park</vt:lpstr>
      <vt:lpstr>What is a WOW Experience? </vt:lpstr>
      <vt:lpstr>WOW Story Template Page 33 </vt:lpstr>
      <vt:lpstr>Exercise: WOW Open Mic: 1-minute WOW Stories  </vt:lpstr>
      <vt:lpstr>Are you Ready to Deliver WOW?</vt:lpstr>
      <vt:lpstr>Prepare for WOW with a Growth Mindset </vt:lpstr>
      <vt:lpstr>Table Discussion: Prepare for WOW with a Growth Mindset </vt:lpstr>
      <vt:lpstr>The WOW Service Motto</vt:lpstr>
      <vt:lpstr>The WOW Preparation Tips</vt:lpstr>
      <vt:lpstr>WOW Great First Impressions: The 20-10-5 Rule</vt:lpstr>
      <vt:lpstr>20-10-5 Rule Practice Session</vt:lpstr>
      <vt:lpstr>Exercise</vt:lpstr>
      <vt:lpstr>TABLE DISCUSSION</vt:lpstr>
      <vt:lpstr>PowerPoint Presentation</vt:lpstr>
      <vt:lpstr>PowerPoint Presentation</vt:lpstr>
      <vt:lpstr>PowerPoint Presentation</vt:lpstr>
      <vt:lpstr>Use the WOW Meter to Determine How to Offer a WOW</vt:lpstr>
      <vt:lpstr>You are Empowered and Supported</vt:lpstr>
      <vt:lpstr>Role Play Compassion in Action: A Story</vt:lpstr>
      <vt:lpstr>Choose an Empowerment Case Study: Page 39</vt:lpstr>
      <vt:lpstr>TABLE DISCUSSION</vt:lpstr>
      <vt:lpstr>PowerPoint Presentation</vt:lpstr>
      <vt:lpstr>PowerPoint Presentation</vt:lpstr>
      <vt:lpstr>The WOW Service Motto reads: Discovering opportunities every day to go above and beyond to enable others to live their best lives.  </vt:lpstr>
      <vt:lpstr>The Correct Answer</vt:lpstr>
      <vt:lpstr>2. The WOW Steps of Service are: 1. Use the WOW Preparation Tips 2. Create a WOW Great First Impression with the 20-10-5 Rule  3. Practice the WOW Service Guidelines  4. Follow the WOW Roadmap  </vt:lpstr>
      <vt:lpstr>The Correct Answer</vt:lpstr>
      <vt:lpstr>3. The WOW Great First Impressions say to:   “Start with a great first impression! Use the 20-15-5 rule with partners, vendors, residents, and their families (in short, with your entire Moorings Park family).”    </vt:lpstr>
      <vt:lpstr>The Correct Answer </vt:lpstr>
      <vt:lpstr>4. The WOW Service Guidelines say that:   “I embrace change, and continuously seek opportunities to innovate and improve the lives of everyone at Moorings Park.”   </vt:lpstr>
      <vt:lpstr>The Correct Answer</vt:lpstr>
      <vt:lpstr>5. In the Two Steps to Empowerment, it says   “Own the WOW need personally, whether it’s a small or large WOW. Take accountability from start to finish to create and execute the WOW.”   </vt:lpstr>
      <vt:lpstr>The Correct Answer </vt:lpstr>
      <vt:lpstr>PowerPoint Presentation</vt:lpstr>
      <vt:lpstr>Icebreaker: Stay in the Game!  </vt:lpstr>
      <vt:lpstr>Icebreaker: Stay in the Game!  </vt:lpstr>
      <vt:lpstr>The LASSIE Steps of Service Recovery Page 44</vt:lpstr>
      <vt:lpstr>TABLE DISCUSSION</vt:lpstr>
      <vt:lpstr>Read the LASSIE Role Plays on Page 45</vt:lpstr>
      <vt:lpstr>Resolving Difficult Conversations with Residents</vt:lpstr>
      <vt:lpstr>Resolving Difficult Conversations with Residents Page 46 </vt:lpstr>
      <vt:lpstr>Resolving Difficult Conversations with Residents  Residents</vt:lpstr>
      <vt:lpstr>Difficult Resident Conversations: Effective Responses </vt:lpstr>
      <vt:lpstr>Resolving Difficult Conversations with Residents</vt:lpstr>
      <vt:lpstr>How to Resolve Conflicts with your Partners</vt:lpstr>
      <vt:lpstr>The AGREE Model Roleplay</vt:lpstr>
      <vt:lpstr>AGREE Model Role Play Page 48 </vt:lpstr>
      <vt:lpstr>TABLE DISCUSSION</vt:lpstr>
      <vt:lpstr>PowerPoint Presentation</vt:lpstr>
      <vt:lpstr>PowerPoint Presentation</vt:lpstr>
      <vt:lpstr>LASSIE stands for Listen, Apologize, Satisfy, Solutions, Initiate, and End.    </vt:lpstr>
      <vt:lpstr>The Correct Answer </vt:lpstr>
      <vt:lpstr>2. The Agree conversation is useful for     “cleaning up messes” between partners.    </vt:lpstr>
      <vt:lpstr>The Correct Answer </vt:lpstr>
      <vt:lpstr>3. It is OK to share anyone’s health information with anyone else.    </vt:lpstr>
      <vt:lpstr>The Correct Answer</vt:lpstr>
      <vt:lpstr>How Did You Do on the Quizzes? </vt:lpstr>
      <vt:lpstr>Art Show!</vt:lpstr>
      <vt:lpstr>My Compassion in Action Plan Page 50</vt:lpstr>
      <vt:lpstr>Congratulations!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DISC </dc:title>
  <dc:creator>Microsoft Office User</dc:creator>
  <cp:lastModifiedBy>Susan Cain</cp:lastModifiedBy>
  <cp:revision>132</cp:revision>
  <dcterms:created xsi:type="dcterms:W3CDTF">2021-10-02T18:51:53Z</dcterms:created>
  <dcterms:modified xsi:type="dcterms:W3CDTF">2022-03-06T16:21:57Z</dcterms:modified>
</cp:coreProperties>
</file>