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630" r:id="rId2"/>
    <p:sldId id="606" r:id="rId3"/>
    <p:sldId id="258" r:id="rId4"/>
    <p:sldId id="259" r:id="rId5"/>
    <p:sldId id="636" r:id="rId6"/>
    <p:sldId id="633" r:id="rId7"/>
    <p:sldId id="632" r:id="rId8"/>
    <p:sldId id="263" r:id="rId9"/>
    <p:sldId id="612" r:id="rId10"/>
    <p:sldId id="654" r:id="rId11"/>
    <p:sldId id="466" r:id="rId12"/>
    <p:sldId id="653" r:id="rId13"/>
    <p:sldId id="467" r:id="rId14"/>
    <p:sldId id="635" r:id="rId15"/>
    <p:sldId id="637" r:id="rId16"/>
    <p:sldId id="634" r:id="rId17"/>
    <p:sldId id="613" r:id="rId18"/>
    <p:sldId id="617" r:id="rId19"/>
    <p:sldId id="620" r:id="rId20"/>
    <p:sldId id="619" r:id="rId21"/>
    <p:sldId id="618" r:id="rId22"/>
    <p:sldId id="616" r:id="rId23"/>
    <p:sldId id="366" r:id="rId24"/>
    <p:sldId id="560" r:id="rId25"/>
    <p:sldId id="362" r:id="rId26"/>
    <p:sldId id="573" r:id="rId27"/>
    <p:sldId id="561" r:id="rId28"/>
    <p:sldId id="638" r:id="rId29"/>
    <p:sldId id="562" r:id="rId30"/>
    <p:sldId id="563" r:id="rId31"/>
    <p:sldId id="363" r:id="rId32"/>
    <p:sldId id="572" r:id="rId33"/>
    <p:sldId id="564" r:id="rId34"/>
    <p:sldId id="639" r:id="rId35"/>
    <p:sldId id="565" r:id="rId36"/>
    <p:sldId id="566" r:id="rId37"/>
    <p:sldId id="364" r:id="rId38"/>
    <p:sldId id="574" r:id="rId39"/>
    <p:sldId id="567" r:id="rId40"/>
    <p:sldId id="641" r:id="rId41"/>
    <p:sldId id="568" r:id="rId42"/>
    <p:sldId id="570" r:id="rId43"/>
    <p:sldId id="365" r:id="rId44"/>
    <p:sldId id="575" r:id="rId45"/>
    <p:sldId id="571" r:id="rId46"/>
    <p:sldId id="642" r:id="rId47"/>
    <p:sldId id="264" r:id="rId48"/>
    <p:sldId id="643" r:id="rId49"/>
    <p:sldId id="554" r:id="rId50"/>
    <p:sldId id="644" r:id="rId51"/>
    <p:sldId id="645" r:id="rId52"/>
    <p:sldId id="646" r:id="rId53"/>
    <p:sldId id="647" r:id="rId54"/>
    <p:sldId id="648" r:id="rId55"/>
    <p:sldId id="649" r:id="rId56"/>
    <p:sldId id="650" r:id="rId57"/>
    <p:sldId id="651" r:id="rId58"/>
    <p:sldId id="65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35"/>
    <p:restoredTop sz="93197"/>
  </p:normalViewPr>
  <p:slideViewPr>
    <p:cSldViewPr snapToGrid="0" snapToObjects="1">
      <p:cViewPr varScale="1">
        <p:scale>
          <a:sx n="90" d="100"/>
          <a:sy n="90" d="100"/>
        </p:scale>
        <p:origin x="208"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EB04B-5232-4821-82C5-1D3518000310}" type="doc">
      <dgm:prSet loTypeId="urn:microsoft.com/office/officeart/2005/8/layout/arrow4" loCatId="list" qsTypeId="urn:microsoft.com/office/officeart/2005/8/quickstyle/simple1" qsCatId="simple" csTypeId="urn:microsoft.com/office/officeart/2005/8/colors/colorful1" csCatId="colorful" phldr="1"/>
      <dgm:spPr/>
      <dgm:t>
        <a:bodyPr/>
        <a:lstStyle/>
        <a:p>
          <a:endParaRPr lang="en-US"/>
        </a:p>
      </dgm:t>
    </dgm:pt>
    <dgm:pt modelId="{D84CC72B-9460-4B9C-A7D1-B6CEEC81D9EF}">
      <dgm:prSet/>
      <dgm:spPr/>
      <dgm:t>
        <a:bodyPr/>
        <a:lstStyle/>
        <a:p>
          <a:r>
            <a:rPr lang="en-US"/>
            <a:t>Let’s take a deep dive into each stye</a:t>
          </a:r>
        </a:p>
      </dgm:t>
    </dgm:pt>
    <dgm:pt modelId="{9836DFAC-D805-41B1-B60D-6543095BF7E4}" type="parTrans" cxnId="{2B6FD401-A6F1-4026-89FB-F52613865F67}">
      <dgm:prSet/>
      <dgm:spPr/>
      <dgm:t>
        <a:bodyPr/>
        <a:lstStyle/>
        <a:p>
          <a:endParaRPr lang="en-US"/>
        </a:p>
      </dgm:t>
    </dgm:pt>
    <dgm:pt modelId="{6F7E978E-B2B4-4E37-AF3A-B1AAC7ECEC88}" type="sibTrans" cxnId="{2B6FD401-A6F1-4026-89FB-F52613865F67}">
      <dgm:prSet/>
      <dgm:spPr/>
      <dgm:t>
        <a:bodyPr/>
        <a:lstStyle/>
        <a:p>
          <a:endParaRPr lang="en-US"/>
        </a:p>
      </dgm:t>
    </dgm:pt>
    <dgm:pt modelId="{60F21EC4-2CE5-4A64-95E0-FBC8EE080D8C}">
      <dgm:prSet/>
      <dgm:spPr/>
      <dgm:t>
        <a:bodyPr/>
        <a:lstStyle/>
        <a:p>
          <a:r>
            <a:rPr lang="en-US"/>
            <a:t>As we explore, ask yourself, “is this my style, or do I know someone who has this style?”</a:t>
          </a:r>
        </a:p>
      </dgm:t>
    </dgm:pt>
    <dgm:pt modelId="{E8A96CB4-ED29-40E7-B365-D4CCC3D4F84B}" type="parTrans" cxnId="{1F16A3CD-5766-460F-ACEA-638C12050FD6}">
      <dgm:prSet/>
      <dgm:spPr/>
      <dgm:t>
        <a:bodyPr/>
        <a:lstStyle/>
        <a:p>
          <a:endParaRPr lang="en-US"/>
        </a:p>
      </dgm:t>
    </dgm:pt>
    <dgm:pt modelId="{220B9540-B978-40AB-AA20-766E6409C5F9}" type="sibTrans" cxnId="{1F16A3CD-5766-460F-ACEA-638C12050FD6}">
      <dgm:prSet/>
      <dgm:spPr/>
      <dgm:t>
        <a:bodyPr/>
        <a:lstStyle/>
        <a:p>
          <a:endParaRPr lang="en-US"/>
        </a:p>
      </dgm:t>
    </dgm:pt>
    <dgm:pt modelId="{658755E2-00D9-491C-B3A9-BEA6F3974DD0}">
      <dgm:prSet/>
      <dgm:spPr/>
      <dgm:t>
        <a:bodyPr/>
        <a:lstStyle/>
        <a:p>
          <a:endParaRPr lang="en-US"/>
        </a:p>
      </dgm:t>
    </dgm:pt>
    <dgm:pt modelId="{0D2D9BE0-58CE-4A8F-BC14-530F414958E1}" type="parTrans" cxnId="{B12547C7-3670-49A2-BC50-B3A27377A0E7}">
      <dgm:prSet/>
      <dgm:spPr/>
      <dgm:t>
        <a:bodyPr/>
        <a:lstStyle/>
        <a:p>
          <a:endParaRPr lang="en-US"/>
        </a:p>
      </dgm:t>
    </dgm:pt>
    <dgm:pt modelId="{46248669-5756-4432-9AD7-9F793EB23724}" type="sibTrans" cxnId="{B12547C7-3670-49A2-BC50-B3A27377A0E7}">
      <dgm:prSet/>
      <dgm:spPr/>
      <dgm:t>
        <a:bodyPr/>
        <a:lstStyle/>
        <a:p>
          <a:endParaRPr lang="en-US"/>
        </a:p>
      </dgm:t>
    </dgm:pt>
    <dgm:pt modelId="{50B041C4-26EC-7040-A8E8-34CFEC5C5575}" type="pres">
      <dgm:prSet presAssocID="{CF0EB04B-5232-4821-82C5-1D3518000310}" presName="compositeShape" presStyleCnt="0">
        <dgm:presLayoutVars>
          <dgm:chMax val="2"/>
          <dgm:dir/>
          <dgm:resizeHandles val="exact"/>
        </dgm:presLayoutVars>
      </dgm:prSet>
      <dgm:spPr/>
    </dgm:pt>
    <dgm:pt modelId="{DEF8AB81-4135-604D-ADB4-2C44345AEA61}" type="pres">
      <dgm:prSet presAssocID="{D84CC72B-9460-4B9C-A7D1-B6CEEC81D9EF}" presName="upArrow" presStyleLbl="node1" presStyleIdx="0" presStyleCnt="2"/>
      <dgm:spPr/>
    </dgm:pt>
    <dgm:pt modelId="{A0D101F6-8A76-5344-9A43-C858B184DF37}" type="pres">
      <dgm:prSet presAssocID="{D84CC72B-9460-4B9C-A7D1-B6CEEC81D9EF}" presName="upArrowText" presStyleLbl="revTx" presStyleIdx="0" presStyleCnt="2">
        <dgm:presLayoutVars>
          <dgm:chMax val="0"/>
          <dgm:bulletEnabled val="1"/>
        </dgm:presLayoutVars>
      </dgm:prSet>
      <dgm:spPr/>
    </dgm:pt>
    <dgm:pt modelId="{81391828-4DA4-3D46-88AB-B91C759F3DBA}" type="pres">
      <dgm:prSet presAssocID="{60F21EC4-2CE5-4A64-95E0-FBC8EE080D8C}" presName="downArrow" presStyleLbl="node1" presStyleIdx="1" presStyleCnt="2"/>
      <dgm:spPr/>
    </dgm:pt>
    <dgm:pt modelId="{560D2FC0-64A8-C848-B5CB-156E78CA92DA}" type="pres">
      <dgm:prSet presAssocID="{60F21EC4-2CE5-4A64-95E0-FBC8EE080D8C}" presName="downArrowText" presStyleLbl="revTx" presStyleIdx="1" presStyleCnt="2">
        <dgm:presLayoutVars>
          <dgm:chMax val="0"/>
          <dgm:bulletEnabled val="1"/>
        </dgm:presLayoutVars>
      </dgm:prSet>
      <dgm:spPr/>
    </dgm:pt>
  </dgm:ptLst>
  <dgm:cxnLst>
    <dgm:cxn modelId="{2B6FD401-A6F1-4026-89FB-F52613865F67}" srcId="{CF0EB04B-5232-4821-82C5-1D3518000310}" destId="{D84CC72B-9460-4B9C-A7D1-B6CEEC81D9EF}" srcOrd="0" destOrd="0" parTransId="{9836DFAC-D805-41B1-B60D-6543095BF7E4}" sibTransId="{6F7E978E-B2B4-4E37-AF3A-B1AAC7ECEC88}"/>
    <dgm:cxn modelId="{4CD8D9A3-2D91-ED48-BB82-A7559071D35D}" type="presOf" srcId="{D84CC72B-9460-4B9C-A7D1-B6CEEC81D9EF}" destId="{A0D101F6-8A76-5344-9A43-C858B184DF37}" srcOrd="0" destOrd="0" presId="urn:microsoft.com/office/officeart/2005/8/layout/arrow4"/>
    <dgm:cxn modelId="{CA7C53C2-6B94-9441-9A89-F4A8A62FA527}" type="presOf" srcId="{60F21EC4-2CE5-4A64-95E0-FBC8EE080D8C}" destId="{560D2FC0-64A8-C848-B5CB-156E78CA92DA}" srcOrd="0" destOrd="0" presId="urn:microsoft.com/office/officeart/2005/8/layout/arrow4"/>
    <dgm:cxn modelId="{B12547C7-3670-49A2-BC50-B3A27377A0E7}" srcId="{CF0EB04B-5232-4821-82C5-1D3518000310}" destId="{658755E2-00D9-491C-B3A9-BEA6F3974DD0}" srcOrd="2" destOrd="0" parTransId="{0D2D9BE0-58CE-4A8F-BC14-530F414958E1}" sibTransId="{46248669-5756-4432-9AD7-9F793EB23724}"/>
    <dgm:cxn modelId="{1F16A3CD-5766-460F-ACEA-638C12050FD6}" srcId="{CF0EB04B-5232-4821-82C5-1D3518000310}" destId="{60F21EC4-2CE5-4A64-95E0-FBC8EE080D8C}" srcOrd="1" destOrd="0" parTransId="{E8A96CB4-ED29-40E7-B365-D4CCC3D4F84B}" sibTransId="{220B9540-B978-40AB-AA20-766E6409C5F9}"/>
    <dgm:cxn modelId="{81FA9EF0-2E86-0143-B498-18861BC9DB74}" type="presOf" srcId="{CF0EB04B-5232-4821-82C5-1D3518000310}" destId="{50B041C4-26EC-7040-A8E8-34CFEC5C5575}" srcOrd="0" destOrd="0" presId="urn:microsoft.com/office/officeart/2005/8/layout/arrow4"/>
    <dgm:cxn modelId="{4C7140FD-E2CB-3F4B-9849-37B114810975}" type="presParOf" srcId="{50B041C4-26EC-7040-A8E8-34CFEC5C5575}" destId="{DEF8AB81-4135-604D-ADB4-2C44345AEA61}" srcOrd="0" destOrd="0" presId="urn:microsoft.com/office/officeart/2005/8/layout/arrow4"/>
    <dgm:cxn modelId="{8F157C9C-B380-2545-B63C-7F84A013D467}" type="presParOf" srcId="{50B041C4-26EC-7040-A8E8-34CFEC5C5575}" destId="{A0D101F6-8A76-5344-9A43-C858B184DF37}" srcOrd="1" destOrd="0" presId="urn:microsoft.com/office/officeart/2005/8/layout/arrow4"/>
    <dgm:cxn modelId="{DE1A4DBE-D6E4-3E4B-AEEE-476C523D5130}" type="presParOf" srcId="{50B041C4-26EC-7040-A8E8-34CFEC5C5575}" destId="{81391828-4DA4-3D46-88AB-B91C759F3DBA}" srcOrd="2" destOrd="0" presId="urn:microsoft.com/office/officeart/2005/8/layout/arrow4"/>
    <dgm:cxn modelId="{127B678E-D285-FD40-8863-262C153D7756}" type="presParOf" srcId="{50B041C4-26EC-7040-A8E8-34CFEC5C5575}" destId="{560D2FC0-64A8-C848-B5CB-156E78CA92DA}"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02160-2084-D846-8EFF-C190310F611C}" type="doc">
      <dgm:prSet loTypeId="urn:microsoft.com/office/officeart/2005/8/layout/balance1" loCatId="relationship" qsTypeId="urn:microsoft.com/office/officeart/2005/8/quickstyle/simple1" qsCatId="simple" csTypeId="urn:microsoft.com/office/officeart/2005/8/colors/accent0_3" csCatId="mainScheme" phldr="1"/>
      <dgm:spPr/>
      <dgm:t>
        <a:bodyPr/>
        <a:lstStyle/>
        <a:p>
          <a:endParaRPr lang="en-US"/>
        </a:p>
      </dgm:t>
    </dgm:pt>
    <dgm:pt modelId="{FF32C0EE-AFF7-2B49-B58B-1E3197D6FA80}">
      <dgm:prSet phldrT="[Text]"/>
      <dgm:spPr>
        <a:solidFill>
          <a:schemeClr val="bg1">
            <a:alpha val="90000"/>
          </a:schemeClr>
        </a:solidFill>
        <a:ln>
          <a:noFill/>
        </a:ln>
      </dgm:spPr>
      <dgm:t>
        <a:bodyPr/>
        <a:lstStyle/>
        <a:p>
          <a:pPr algn="l"/>
          <a:r>
            <a:rPr lang="en-US">
              <a:solidFill>
                <a:schemeClr val="tx1">
                  <a:lumMod val="50000"/>
                  <a:lumOff val="50000"/>
                </a:schemeClr>
              </a:solidFill>
            </a:rPr>
            <a:t>Benefits</a:t>
          </a:r>
        </a:p>
      </dgm:t>
    </dgm:pt>
    <dgm:pt modelId="{4A78B9FD-306D-8045-8A66-4F969A8DDA00}" type="parTrans" cxnId="{74709D6D-FEA0-D243-9548-F52D43DE74E2}">
      <dgm:prSet/>
      <dgm:spPr/>
      <dgm:t>
        <a:bodyPr/>
        <a:lstStyle/>
        <a:p>
          <a:pPr algn="ctr"/>
          <a:endParaRPr lang="en-US"/>
        </a:p>
      </dgm:t>
    </dgm:pt>
    <dgm:pt modelId="{5E3644CC-BC7D-8A46-94F3-C9C4197A93BE}" type="sibTrans" cxnId="{74709D6D-FEA0-D243-9548-F52D43DE74E2}">
      <dgm:prSet/>
      <dgm:spPr/>
      <dgm:t>
        <a:bodyPr/>
        <a:lstStyle/>
        <a:p>
          <a:pPr algn="ctr"/>
          <a:endParaRPr lang="en-US"/>
        </a:p>
      </dgm:t>
    </dgm:pt>
    <dgm:pt modelId="{B33DE764-E153-7547-8252-4765CEC02C9B}">
      <dgm:prSet phldrT="[Text]"/>
      <dgm:spPr>
        <a:solidFill>
          <a:srgbClr val="00B0F0"/>
        </a:solidFill>
      </dgm:spPr>
      <dgm:t>
        <a:bodyPr lIns="137160"/>
        <a:lstStyle/>
        <a:p>
          <a:pPr algn="l"/>
          <a:r>
            <a:rPr lang="en-US"/>
            <a:t>C: Precise</a:t>
          </a:r>
        </a:p>
      </dgm:t>
    </dgm:pt>
    <dgm:pt modelId="{A7EDD0CD-4657-BF41-B0BF-A224961F3C2F}" type="parTrans" cxnId="{1176F306-1729-BB42-9314-5EDBF21953AB}">
      <dgm:prSet/>
      <dgm:spPr/>
      <dgm:t>
        <a:bodyPr/>
        <a:lstStyle/>
        <a:p>
          <a:pPr algn="ctr"/>
          <a:endParaRPr lang="en-US"/>
        </a:p>
      </dgm:t>
    </dgm:pt>
    <dgm:pt modelId="{6C534A0E-F4A0-1F49-9077-2FA3C5889757}" type="sibTrans" cxnId="{1176F306-1729-BB42-9314-5EDBF21953AB}">
      <dgm:prSet/>
      <dgm:spPr/>
      <dgm:t>
        <a:bodyPr/>
        <a:lstStyle/>
        <a:p>
          <a:pPr algn="ctr"/>
          <a:endParaRPr lang="en-US"/>
        </a:p>
      </dgm:t>
    </dgm:pt>
    <dgm:pt modelId="{09C67411-BA67-4640-9892-3CCA63EC05BC}">
      <dgm:prSet phldrT="[Text]"/>
      <dgm:spPr>
        <a:solidFill>
          <a:srgbClr val="00B0F0"/>
        </a:solidFill>
      </dgm:spPr>
      <dgm:t>
        <a:bodyPr lIns="137160"/>
        <a:lstStyle/>
        <a:p>
          <a:pPr algn="l"/>
          <a:r>
            <a:rPr lang="en-US"/>
            <a:t>C: Overly critical</a:t>
          </a:r>
        </a:p>
      </dgm:t>
    </dgm:pt>
    <dgm:pt modelId="{2452ABE5-04D6-F149-BE2F-4FB4B49423A3}" type="parTrans" cxnId="{2CA6EF22-0168-BD41-B010-95E0FF4F0E8E}">
      <dgm:prSet/>
      <dgm:spPr/>
      <dgm:t>
        <a:bodyPr/>
        <a:lstStyle/>
        <a:p>
          <a:pPr algn="ctr"/>
          <a:endParaRPr lang="en-US"/>
        </a:p>
      </dgm:t>
    </dgm:pt>
    <dgm:pt modelId="{9677C23A-F23D-8049-9042-770BCDD7C561}" type="sibTrans" cxnId="{2CA6EF22-0168-BD41-B010-95E0FF4F0E8E}">
      <dgm:prSet/>
      <dgm:spPr/>
      <dgm:t>
        <a:bodyPr/>
        <a:lstStyle/>
        <a:p>
          <a:pPr algn="ctr"/>
          <a:endParaRPr lang="en-US"/>
        </a:p>
      </dgm:t>
    </dgm:pt>
    <dgm:pt modelId="{952875FF-4FA8-4F43-B9BF-CB46DFF82684}">
      <dgm:prSet phldrT="[Text]"/>
      <dgm:spPr>
        <a:solidFill>
          <a:schemeClr val="accent3">
            <a:lumMod val="60000"/>
            <a:lumOff val="40000"/>
          </a:schemeClr>
        </a:solidFill>
      </dgm:spPr>
      <dgm:t>
        <a:bodyPr lIns="137160"/>
        <a:lstStyle/>
        <a:p>
          <a:pPr algn="l"/>
          <a:r>
            <a:rPr lang="en-US"/>
            <a:t>S: Overly cautious</a:t>
          </a:r>
        </a:p>
      </dgm:t>
    </dgm:pt>
    <dgm:pt modelId="{9C50F54B-8203-2942-A9B2-6069089BAD3B}" type="parTrans" cxnId="{1A4098A5-4192-EB40-AA38-E5140CD4D8D1}">
      <dgm:prSet/>
      <dgm:spPr/>
      <dgm:t>
        <a:bodyPr/>
        <a:lstStyle/>
        <a:p>
          <a:pPr algn="ctr"/>
          <a:endParaRPr lang="en-US"/>
        </a:p>
      </dgm:t>
    </dgm:pt>
    <dgm:pt modelId="{D15181C8-A30D-134F-A766-4E571BCA0F46}" type="sibTrans" cxnId="{1A4098A5-4192-EB40-AA38-E5140CD4D8D1}">
      <dgm:prSet/>
      <dgm:spPr/>
      <dgm:t>
        <a:bodyPr/>
        <a:lstStyle/>
        <a:p>
          <a:pPr algn="ctr"/>
          <a:endParaRPr lang="en-US"/>
        </a:p>
      </dgm:t>
    </dgm:pt>
    <dgm:pt modelId="{D7F722E3-C7E0-CD46-A855-CEEE5B127E50}">
      <dgm:prSet phldrT="[Text]"/>
      <dgm:spPr>
        <a:solidFill>
          <a:srgbClr val="C00000"/>
        </a:solidFill>
      </dgm:spPr>
      <dgm:t>
        <a:bodyPr lIns="137160"/>
        <a:lstStyle/>
        <a:p>
          <a:pPr algn="l"/>
          <a:r>
            <a:rPr lang="en-US"/>
            <a:t> I: Too giving</a:t>
          </a:r>
        </a:p>
      </dgm:t>
    </dgm:pt>
    <dgm:pt modelId="{47A5AB83-965C-4C4B-9D4E-39E6ADD2248E}" type="parTrans" cxnId="{B0181887-7F27-B544-B8FC-540000878139}">
      <dgm:prSet/>
      <dgm:spPr/>
      <dgm:t>
        <a:bodyPr/>
        <a:lstStyle/>
        <a:p>
          <a:pPr algn="ctr"/>
          <a:endParaRPr lang="en-US"/>
        </a:p>
      </dgm:t>
    </dgm:pt>
    <dgm:pt modelId="{E7F95727-73F0-4F46-8724-7AD3BCF38CC9}" type="sibTrans" cxnId="{B0181887-7F27-B544-B8FC-540000878139}">
      <dgm:prSet/>
      <dgm:spPr/>
      <dgm:t>
        <a:bodyPr/>
        <a:lstStyle/>
        <a:p>
          <a:pPr algn="ctr"/>
          <a:endParaRPr lang="en-US"/>
        </a:p>
      </dgm:t>
    </dgm:pt>
    <dgm:pt modelId="{8DE8FC82-9E10-A340-B12D-5E8209E1694F}">
      <dgm:prSet phldrT="[Text]"/>
      <dgm:spPr>
        <a:solidFill>
          <a:schemeClr val="bg1">
            <a:alpha val="90000"/>
          </a:schemeClr>
        </a:solidFill>
        <a:ln>
          <a:noFill/>
        </a:ln>
      </dgm:spPr>
      <dgm:t>
        <a:bodyPr/>
        <a:lstStyle/>
        <a:p>
          <a:pPr algn="r"/>
          <a:r>
            <a:rPr lang="en-US">
              <a:solidFill>
                <a:schemeClr val="tx1">
                  <a:lumMod val="50000"/>
                  <a:lumOff val="50000"/>
                </a:schemeClr>
              </a:solidFill>
            </a:rPr>
            <a:t>Challenges</a:t>
          </a:r>
        </a:p>
      </dgm:t>
    </dgm:pt>
    <dgm:pt modelId="{3A0F351F-D760-4741-8D78-F480578711B3}" type="parTrans" cxnId="{3402B194-B4A9-FE4B-AD5D-B55D0F957F35}">
      <dgm:prSet/>
      <dgm:spPr/>
      <dgm:t>
        <a:bodyPr/>
        <a:lstStyle/>
        <a:p>
          <a:pPr algn="ctr"/>
          <a:endParaRPr lang="en-US"/>
        </a:p>
      </dgm:t>
    </dgm:pt>
    <dgm:pt modelId="{AEDDF56A-12DC-4344-8FE5-1AF68A33651E}" type="sibTrans" cxnId="{3402B194-B4A9-FE4B-AD5D-B55D0F957F35}">
      <dgm:prSet/>
      <dgm:spPr/>
      <dgm:t>
        <a:bodyPr/>
        <a:lstStyle/>
        <a:p>
          <a:pPr algn="ctr"/>
          <a:endParaRPr lang="en-US"/>
        </a:p>
      </dgm:t>
    </dgm:pt>
    <dgm:pt modelId="{B4A95677-04EE-9445-8B8A-3EBA9914ECC2}">
      <dgm:prSet phldrT="[Text]"/>
      <dgm:spPr>
        <a:solidFill>
          <a:schemeClr val="accent3">
            <a:lumMod val="60000"/>
            <a:lumOff val="40000"/>
          </a:schemeClr>
        </a:solidFill>
      </dgm:spPr>
      <dgm:t>
        <a:bodyPr lIns="137160"/>
        <a:lstStyle/>
        <a:p>
          <a:pPr algn="l"/>
          <a:r>
            <a:rPr lang="en-US"/>
            <a:t>S: Dependable</a:t>
          </a:r>
        </a:p>
      </dgm:t>
    </dgm:pt>
    <dgm:pt modelId="{4F7A1941-DED1-BC42-A133-F62F054FAE31}" type="parTrans" cxnId="{F7D80482-5151-FC49-A588-8ED7F86190EF}">
      <dgm:prSet/>
      <dgm:spPr/>
      <dgm:t>
        <a:bodyPr/>
        <a:lstStyle/>
        <a:p>
          <a:pPr algn="ctr"/>
          <a:endParaRPr lang="en-US"/>
        </a:p>
      </dgm:t>
    </dgm:pt>
    <dgm:pt modelId="{0D80D17A-D227-D342-96E4-0D512C3E4CF5}" type="sibTrans" cxnId="{F7D80482-5151-FC49-A588-8ED7F86190EF}">
      <dgm:prSet/>
      <dgm:spPr/>
      <dgm:t>
        <a:bodyPr/>
        <a:lstStyle/>
        <a:p>
          <a:pPr algn="ctr"/>
          <a:endParaRPr lang="en-US"/>
        </a:p>
      </dgm:t>
    </dgm:pt>
    <dgm:pt modelId="{D0782C2D-08B4-FD46-BAD7-7921FB138AEC}">
      <dgm:prSet phldrT="[Text]"/>
      <dgm:spPr>
        <a:solidFill>
          <a:srgbClr val="C00000"/>
        </a:solidFill>
      </dgm:spPr>
      <dgm:t>
        <a:bodyPr lIns="137160"/>
        <a:lstStyle/>
        <a:p>
          <a:pPr algn="l"/>
          <a:r>
            <a:rPr lang="en-US"/>
            <a:t>I: Supportive</a:t>
          </a:r>
        </a:p>
      </dgm:t>
    </dgm:pt>
    <dgm:pt modelId="{99B186A3-EBA8-FF47-A2F2-216C15ABEC13}" type="parTrans" cxnId="{563B01C5-D4F4-8E48-AD34-D60DF3407D93}">
      <dgm:prSet/>
      <dgm:spPr/>
      <dgm:t>
        <a:bodyPr/>
        <a:lstStyle/>
        <a:p>
          <a:pPr algn="ctr"/>
          <a:endParaRPr lang="en-US"/>
        </a:p>
      </dgm:t>
    </dgm:pt>
    <dgm:pt modelId="{12F19BBC-8AE8-A445-99CD-78ACCE864ACF}" type="sibTrans" cxnId="{563B01C5-D4F4-8E48-AD34-D60DF3407D93}">
      <dgm:prSet/>
      <dgm:spPr/>
      <dgm:t>
        <a:bodyPr/>
        <a:lstStyle/>
        <a:p>
          <a:pPr algn="ctr"/>
          <a:endParaRPr lang="en-US"/>
        </a:p>
      </dgm:t>
    </dgm:pt>
    <dgm:pt modelId="{377BF84D-9A94-4E48-8ADB-C3F0A4A1A758}">
      <dgm:prSet phldrT="[Text]"/>
      <dgm:spPr>
        <a:solidFill>
          <a:srgbClr val="92D050"/>
        </a:solidFill>
      </dgm:spPr>
      <dgm:t>
        <a:bodyPr lIns="137160"/>
        <a:lstStyle/>
        <a:p>
          <a:pPr algn="l"/>
          <a:r>
            <a:rPr lang="en-US"/>
            <a:t>D: Productive   </a:t>
          </a:r>
        </a:p>
      </dgm:t>
    </dgm:pt>
    <dgm:pt modelId="{EC6BD3CF-4FCF-7648-87ED-9A6CDE091FA1}" type="parTrans" cxnId="{4A619A92-BBD3-4E4C-98CE-198B51D26143}">
      <dgm:prSet/>
      <dgm:spPr/>
      <dgm:t>
        <a:bodyPr/>
        <a:lstStyle/>
        <a:p>
          <a:pPr algn="ctr"/>
          <a:endParaRPr lang="en-US"/>
        </a:p>
      </dgm:t>
    </dgm:pt>
    <dgm:pt modelId="{8F74C78A-A379-7C47-AF92-E6B076A156FE}" type="sibTrans" cxnId="{4A619A92-BBD3-4E4C-98CE-198B51D26143}">
      <dgm:prSet/>
      <dgm:spPr/>
      <dgm:t>
        <a:bodyPr/>
        <a:lstStyle/>
        <a:p>
          <a:pPr algn="ctr"/>
          <a:endParaRPr lang="en-US"/>
        </a:p>
      </dgm:t>
    </dgm:pt>
    <dgm:pt modelId="{B9D3973B-C6F5-4F42-BA5B-741867D9D024}">
      <dgm:prSet phldrT="[Text]"/>
      <dgm:spPr>
        <a:solidFill>
          <a:srgbClr val="92D050"/>
        </a:solidFill>
      </dgm:spPr>
      <dgm:t>
        <a:bodyPr lIns="137160"/>
        <a:lstStyle/>
        <a:p>
          <a:pPr algn="l"/>
          <a:r>
            <a:rPr lang="en-US"/>
            <a:t>D: Too urgent </a:t>
          </a:r>
        </a:p>
      </dgm:t>
    </dgm:pt>
    <dgm:pt modelId="{A81C2DBC-AAC4-464D-8398-C693EF95B6F0}" type="parTrans" cxnId="{6023EE94-2775-E84B-90BC-7BABBABD1AE0}">
      <dgm:prSet/>
      <dgm:spPr/>
      <dgm:t>
        <a:bodyPr/>
        <a:lstStyle/>
        <a:p>
          <a:pPr algn="ctr"/>
          <a:endParaRPr lang="en-US"/>
        </a:p>
      </dgm:t>
    </dgm:pt>
    <dgm:pt modelId="{F44DC48E-9040-AC43-843B-758EA24CB2F9}" type="sibTrans" cxnId="{6023EE94-2775-E84B-90BC-7BABBABD1AE0}">
      <dgm:prSet/>
      <dgm:spPr/>
      <dgm:t>
        <a:bodyPr/>
        <a:lstStyle/>
        <a:p>
          <a:pPr algn="ctr"/>
          <a:endParaRPr lang="en-US"/>
        </a:p>
      </dgm:t>
    </dgm:pt>
    <dgm:pt modelId="{8786EAC3-6E5D-9940-8E31-7E825945B1C2}" type="pres">
      <dgm:prSet presAssocID="{62502160-2084-D846-8EFF-C190310F611C}" presName="outerComposite" presStyleCnt="0">
        <dgm:presLayoutVars>
          <dgm:chMax val="2"/>
          <dgm:animLvl val="lvl"/>
          <dgm:resizeHandles val="exact"/>
        </dgm:presLayoutVars>
      </dgm:prSet>
      <dgm:spPr/>
    </dgm:pt>
    <dgm:pt modelId="{8A010C39-0ACC-694E-92AE-D9F9A1D1AA96}" type="pres">
      <dgm:prSet presAssocID="{62502160-2084-D846-8EFF-C190310F611C}" presName="dummyMaxCanvas" presStyleCnt="0"/>
      <dgm:spPr/>
    </dgm:pt>
    <dgm:pt modelId="{5B785562-D4F6-734B-B764-57D2F5340B0A}" type="pres">
      <dgm:prSet presAssocID="{62502160-2084-D846-8EFF-C190310F611C}" presName="parentComposite" presStyleCnt="0"/>
      <dgm:spPr/>
    </dgm:pt>
    <dgm:pt modelId="{C80A66EC-311C-C449-AE1C-B0884C64B4F7}" type="pres">
      <dgm:prSet presAssocID="{62502160-2084-D846-8EFF-C190310F611C}" presName="parent1" presStyleLbl="alignAccFollowNode1" presStyleIdx="0" presStyleCnt="4" custScaleX="144917" custLinFactNeighborX="-5482" custLinFactNeighborY="22204">
        <dgm:presLayoutVars>
          <dgm:chMax val="4"/>
        </dgm:presLayoutVars>
      </dgm:prSet>
      <dgm:spPr/>
    </dgm:pt>
    <dgm:pt modelId="{B34B7C1F-5BD3-9C4D-90B6-1B0B29B657FC}" type="pres">
      <dgm:prSet presAssocID="{62502160-2084-D846-8EFF-C190310F611C}" presName="parent2" presStyleLbl="alignAccFollowNode1" presStyleIdx="1" presStyleCnt="4" custScaleX="136531" custLinFactNeighborY="22204">
        <dgm:presLayoutVars>
          <dgm:chMax val="4"/>
        </dgm:presLayoutVars>
      </dgm:prSet>
      <dgm:spPr/>
    </dgm:pt>
    <dgm:pt modelId="{85D51915-6142-0E4D-8A71-F0FD714722D1}" type="pres">
      <dgm:prSet presAssocID="{62502160-2084-D846-8EFF-C190310F611C}" presName="childrenComposite" presStyleCnt="0"/>
      <dgm:spPr/>
    </dgm:pt>
    <dgm:pt modelId="{5B26635D-E04F-6743-AB83-8AB781B35015}" type="pres">
      <dgm:prSet presAssocID="{62502160-2084-D846-8EFF-C190310F611C}" presName="dummyMaxCanvas_ChildArea" presStyleCnt="0"/>
      <dgm:spPr/>
    </dgm:pt>
    <dgm:pt modelId="{6EB0DA76-4872-9B43-B3AE-2A585BE4C55A}" type="pres">
      <dgm:prSet presAssocID="{62502160-2084-D846-8EFF-C190310F611C}" presName="fulcrum" presStyleLbl="alignAccFollowNode1" presStyleIdx="2" presStyleCnt="4"/>
      <dgm:spPr/>
    </dgm:pt>
    <dgm:pt modelId="{33266C3B-AEE0-A746-8001-D5BB1CC39CC1}" type="pres">
      <dgm:prSet presAssocID="{62502160-2084-D846-8EFF-C190310F611C}" presName="balance_44" presStyleLbl="alignAccFollowNode1" presStyleIdx="3" presStyleCnt="4" custScaleX="112841">
        <dgm:presLayoutVars>
          <dgm:bulletEnabled val="1"/>
        </dgm:presLayoutVars>
      </dgm:prSet>
      <dgm:spPr/>
    </dgm:pt>
    <dgm:pt modelId="{40F0BF88-C90B-4B42-A6B9-233178BD835E}" type="pres">
      <dgm:prSet presAssocID="{62502160-2084-D846-8EFF-C190310F611C}" presName="right_44_1" presStyleLbl="node1" presStyleIdx="0" presStyleCnt="8" custScaleX="136531">
        <dgm:presLayoutVars>
          <dgm:bulletEnabled val="1"/>
        </dgm:presLayoutVars>
      </dgm:prSet>
      <dgm:spPr/>
    </dgm:pt>
    <dgm:pt modelId="{2C4D2F4C-B0DA-7943-8A47-A68321562C49}" type="pres">
      <dgm:prSet presAssocID="{62502160-2084-D846-8EFF-C190310F611C}" presName="right_44_2" presStyleLbl="node1" presStyleIdx="1" presStyleCnt="8" custScaleX="135389">
        <dgm:presLayoutVars>
          <dgm:bulletEnabled val="1"/>
        </dgm:presLayoutVars>
      </dgm:prSet>
      <dgm:spPr/>
    </dgm:pt>
    <dgm:pt modelId="{2BCFA09F-BE96-1742-9EB1-F7E849F66D83}" type="pres">
      <dgm:prSet presAssocID="{62502160-2084-D846-8EFF-C190310F611C}" presName="right_44_3" presStyleLbl="node1" presStyleIdx="2" presStyleCnt="8" custScaleX="136760">
        <dgm:presLayoutVars>
          <dgm:bulletEnabled val="1"/>
        </dgm:presLayoutVars>
      </dgm:prSet>
      <dgm:spPr/>
    </dgm:pt>
    <dgm:pt modelId="{3C8D278A-6A7B-E64B-8E54-158CEB331C0D}" type="pres">
      <dgm:prSet presAssocID="{62502160-2084-D846-8EFF-C190310F611C}" presName="right_44_4" presStyleLbl="node1" presStyleIdx="3" presStyleCnt="8" custScaleX="134133">
        <dgm:presLayoutVars>
          <dgm:bulletEnabled val="1"/>
        </dgm:presLayoutVars>
      </dgm:prSet>
      <dgm:spPr/>
    </dgm:pt>
    <dgm:pt modelId="{A4A8C9C9-9E47-EB42-82D4-F3937D00616D}" type="pres">
      <dgm:prSet presAssocID="{62502160-2084-D846-8EFF-C190310F611C}" presName="left_44_1" presStyleLbl="node1" presStyleIdx="4" presStyleCnt="8" custScaleX="140400">
        <dgm:presLayoutVars>
          <dgm:bulletEnabled val="1"/>
        </dgm:presLayoutVars>
      </dgm:prSet>
      <dgm:spPr/>
    </dgm:pt>
    <dgm:pt modelId="{838ACE31-7C55-AD46-B80E-FFF0C267E7BF}" type="pres">
      <dgm:prSet presAssocID="{62502160-2084-D846-8EFF-C190310F611C}" presName="left_44_2" presStyleLbl="node1" presStyleIdx="5" presStyleCnt="8" custScaleX="141757">
        <dgm:presLayoutVars>
          <dgm:bulletEnabled val="1"/>
        </dgm:presLayoutVars>
      </dgm:prSet>
      <dgm:spPr/>
    </dgm:pt>
    <dgm:pt modelId="{BB6D184C-CCDA-DE4B-841C-65C9A3C8AE38}" type="pres">
      <dgm:prSet presAssocID="{62502160-2084-D846-8EFF-C190310F611C}" presName="left_44_3" presStyleLbl="node1" presStyleIdx="6" presStyleCnt="8" custScaleX="141728">
        <dgm:presLayoutVars>
          <dgm:bulletEnabled val="1"/>
        </dgm:presLayoutVars>
      </dgm:prSet>
      <dgm:spPr/>
    </dgm:pt>
    <dgm:pt modelId="{877F3212-4F6E-9247-AE97-E21BB472AB5C}" type="pres">
      <dgm:prSet presAssocID="{62502160-2084-D846-8EFF-C190310F611C}" presName="left_44_4" presStyleLbl="node1" presStyleIdx="7" presStyleCnt="8" custScaleX="141671">
        <dgm:presLayoutVars>
          <dgm:bulletEnabled val="1"/>
        </dgm:presLayoutVars>
      </dgm:prSet>
      <dgm:spPr/>
    </dgm:pt>
  </dgm:ptLst>
  <dgm:cxnLst>
    <dgm:cxn modelId="{C930BF02-FA38-4846-81B7-CE3E8B594E19}" type="presOf" srcId="{D7F722E3-C7E0-CD46-A855-CEEE5B127E50}" destId="{2BCFA09F-BE96-1742-9EB1-F7E849F66D83}" srcOrd="0" destOrd="0" presId="urn:microsoft.com/office/officeart/2005/8/layout/balance1"/>
    <dgm:cxn modelId="{1176F306-1729-BB42-9314-5EDBF21953AB}" srcId="{FF32C0EE-AFF7-2B49-B58B-1E3197D6FA80}" destId="{B33DE764-E153-7547-8252-4765CEC02C9B}" srcOrd="0" destOrd="0" parTransId="{A7EDD0CD-4657-BF41-B0BF-A224961F3C2F}" sibTransId="{6C534A0E-F4A0-1F49-9077-2FA3C5889757}"/>
    <dgm:cxn modelId="{00A2FB13-A914-A448-BD9D-2910268F71EC}" type="presOf" srcId="{09C67411-BA67-4640-9892-3CCA63EC05BC}" destId="{40F0BF88-C90B-4B42-A6B9-233178BD835E}" srcOrd="0" destOrd="0" presId="urn:microsoft.com/office/officeart/2005/8/layout/balance1"/>
    <dgm:cxn modelId="{C4C3EC20-F527-8A4B-B074-6BA57370DBD4}" type="presOf" srcId="{FF32C0EE-AFF7-2B49-B58B-1E3197D6FA80}" destId="{C80A66EC-311C-C449-AE1C-B0884C64B4F7}" srcOrd="0" destOrd="0" presId="urn:microsoft.com/office/officeart/2005/8/layout/balance1"/>
    <dgm:cxn modelId="{2CA6EF22-0168-BD41-B010-95E0FF4F0E8E}" srcId="{8DE8FC82-9E10-A340-B12D-5E8209E1694F}" destId="{09C67411-BA67-4640-9892-3CCA63EC05BC}" srcOrd="0" destOrd="0" parTransId="{2452ABE5-04D6-F149-BE2F-4FB4B49423A3}" sibTransId="{9677C23A-F23D-8049-9042-770BCDD7C561}"/>
    <dgm:cxn modelId="{CB8C2D25-E850-564C-837B-652D56ABD55D}" type="presOf" srcId="{8DE8FC82-9E10-A340-B12D-5E8209E1694F}" destId="{B34B7C1F-5BD3-9C4D-90B6-1B0B29B657FC}" srcOrd="0" destOrd="0" presId="urn:microsoft.com/office/officeart/2005/8/layout/balance1"/>
    <dgm:cxn modelId="{D29F1550-D534-A14F-B9F0-481191645A15}" type="presOf" srcId="{B9D3973B-C6F5-4F42-BA5B-741867D9D024}" destId="{3C8D278A-6A7B-E64B-8E54-158CEB331C0D}" srcOrd="0" destOrd="0" presId="urn:microsoft.com/office/officeart/2005/8/layout/balance1"/>
    <dgm:cxn modelId="{96651A62-5B17-7D40-9C40-A37B4196C728}" type="presOf" srcId="{B4A95677-04EE-9445-8B8A-3EBA9914ECC2}" destId="{838ACE31-7C55-AD46-B80E-FFF0C267E7BF}" srcOrd="0" destOrd="0" presId="urn:microsoft.com/office/officeart/2005/8/layout/balance1"/>
    <dgm:cxn modelId="{DEFC4B66-2748-154D-849E-4CB0BCD37703}" type="presOf" srcId="{377BF84D-9A94-4E48-8ADB-C3F0A4A1A758}" destId="{877F3212-4F6E-9247-AE97-E21BB472AB5C}" srcOrd="0" destOrd="0" presId="urn:microsoft.com/office/officeart/2005/8/layout/balance1"/>
    <dgm:cxn modelId="{74709D6D-FEA0-D243-9548-F52D43DE74E2}" srcId="{62502160-2084-D846-8EFF-C190310F611C}" destId="{FF32C0EE-AFF7-2B49-B58B-1E3197D6FA80}" srcOrd="0" destOrd="0" parTransId="{4A78B9FD-306D-8045-8A66-4F969A8DDA00}" sibTransId="{5E3644CC-BC7D-8A46-94F3-C9C4197A93BE}"/>
    <dgm:cxn modelId="{F7D80482-5151-FC49-A588-8ED7F86190EF}" srcId="{FF32C0EE-AFF7-2B49-B58B-1E3197D6FA80}" destId="{B4A95677-04EE-9445-8B8A-3EBA9914ECC2}" srcOrd="1" destOrd="0" parTransId="{4F7A1941-DED1-BC42-A133-F62F054FAE31}" sibTransId="{0D80D17A-D227-D342-96E4-0D512C3E4CF5}"/>
    <dgm:cxn modelId="{B0181887-7F27-B544-B8FC-540000878139}" srcId="{8DE8FC82-9E10-A340-B12D-5E8209E1694F}" destId="{D7F722E3-C7E0-CD46-A855-CEEE5B127E50}" srcOrd="2" destOrd="0" parTransId="{47A5AB83-965C-4C4B-9D4E-39E6ADD2248E}" sibTransId="{E7F95727-73F0-4F46-8724-7AD3BCF38CC9}"/>
    <dgm:cxn modelId="{4A619A92-BBD3-4E4C-98CE-198B51D26143}" srcId="{FF32C0EE-AFF7-2B49-B58B-1E3197D6FA80}" destId="{377BF84D-9A94-4E48-8ADB-C3F0A4A1A758}" srcOrd="3" destOrd="0" parTransId="{EC6BD3CF-4FCF-7648-87ED-9A6CDE091FA1}" sibTransId="{8F74C78A-A379-7C47-AF92-E6B076A156FE}"/>
    <dgm:cxn modelId="{3402B194-B4A9-FE4B-AD5D-B55D0F957F35}" srcId="{62502160-2084-D846-8EFF-C190310F611C}" destId="{8DE8FC82-9E10-A340-B12D-5E8209E1694F}" srcOrd="1" destOrd="0" parTransId="{3A0F351F-D760-4741-8D78-F480578711B3}" sibTransId="{AEDDF56A-12DC-4344-8FE5-1AF68A33651E}"/>
    <dgm:cxn modelId="{6023EE94-2775-E84B-90BC-7BABBABD1AE0}" srcId="{8DE8FC82-9E10-A340-B12D-5E8209E1694F}" destId="{B9D3973B-C6F5-4F42-BA5B-741867D9D024}" srcOrd="3" destOrd="0" parTransId="{A81C2DBC-AAC4-464D-8398-C693EF95B6F0}" sibTransId="{F44DC48E-9040-AC43-843B-758EA24CB2F9}"/>
    <dgm:cxn modelId="{1A4098A5-4192-EB40-AA38-E5140CD4D8D1}" srcId="{8DE8FC82-9E10-A340-B12D-5E8209E1694F}" destId="{952875FF-4FA8-4F43-B9BF-CB46DFF82684}" srcOrd="1" destOrd="0" parTransId="{9C50F54B-8203-2942-A9B2-6069089BAD3B}" sibTransId="{D15181C8-A30D-134F-A766-4E571BCA0F46}"/>
    <dgm:cxn modelId="{06BCB8A6-4492-AE49-AA35-13BE72C8A463}" type="presOf" srcId="{62502160-2084-D846-8EFF-C190310F611C}" destId="{8786EAC3-6E5D-9940-8E31-7E825945B1C2}" srcOrd="0" destOrd="0" presId="urn:microsoft.com/office/officeart/2005/8/layout/balance1"/>
    <dgm:cxn modelId="{AFEF92AC-EB40-594C-BD9A-09D0CA4D9366}" type="presOf" srcId="{952875FF-4FA8-4F43-B9BF-CB46DFF82684}" destId="{2C4D2F4C-B0DA-7943-8A47-A68321562C49}" srcOrd="0" destOrd="0" presId="urn:microsoft.com/office/officeart/2005/8/layout/balance1"/>
    <dgm:cxn modelId="{563B01C5-D4F4-8E48-AD34-D60DF3407D93}" srcId="{FF32C0EE-AFF7-2B49-B58B-1E3197D6FA80}" destId="{D0782C2D-08B4-FD46-BAD7-7921FB138AEC}" srcOrd="2" destOrd="0" parTransId="{99B186A3-EBA8-FF47-A2F2-216C15ABEC13}" sibTransId="{12F19BBC-8AE8-A445-99CD-78ACCE864ACF}"/>
    <dgm:cxn modelId="{1D38F9CB-0FB1-3045-BBD8-7455F3F82C0A}" type="presOf" srcId="{D0782C2D-08B4-FD46-BAD7-7921FB138AEC}" destId="{BB6D184C-CCDA-DE4B-841C-65C9A3C8AE38}" srcOrd="0" destOrd="0" presId="urn:microsoft.com/office/officeart/2005/8/layout/balance1"/>
    <dgm:cxn modelId="{C6C0FDD5-F833-1344-9A74-9A01B98644AD}" type="presOf" srcId="{B33DE764-E153-7547-8252-4765CEC02C9B}" destId="{A4A8C9C9-9E47-EB42-82D4-F3937D00616D}" srcOrd="0" destOrd="0" presId="urn:microsoft.com/office/officeart/2005/8/layout/balance1"/>
    <dgm:cxn modelId="{C75FDED6-34CE-8348-9B06-361F384D7424}" type="presParOf" srcId="{8786EAC3-6E5D-9940-8E31-7E825945B1C2}" destId="{8A010C39-0ACC-694E-92AE-D9F9A1D1AA96}" srcOrd="0" destOrd="0" presId="urn:microsoft.com/office/officeart/2005/8/layout/balance1"/>
    <dgm:cxn modelId="{53A85E1F-CC85-F345-A9AB-F2FB9BC222AE}" type="presParOf" srcId="{8786EAC3-6E5D-9940-8E31-7E825945B1C2}" destId="{5B785562-D4F6-734B-B764-57D2F5340B0A}" srcOrd="1" destOrd="0" presId="urn:microsoft.com/office/officeart/2005/8/layout/balance1"/>
    <dgm:cxn modelId="{D27FBF02-682E-A941-AF72-69DC5931BF92}" type="presParOf" srcId="{5B785562-D4F6-734B-B764-57D2F5340B0A}" destId="{C80A66EC-311C-C449-AE1C-B0884C64B4F7}" srcOrd="0" destOrd="0" presId="urn:microsoft.com/office/officeart/2005/8/layout/balance1"/>
    <dgm:cxn modelId="{3B97F04B-015E-4844-BBBE-14D94F2E5B4A}" type="presParOf" srcId="{5B785562-D4F6-734B-B764-57D2F5340B0A}" destId="{B34B7C1F-5BD3-9C4D-90B6-1B0B29B657FC}" srcOrd="1" destOrd="0" presId="urn:microsoft.com/office/officeart/2005/8/layout/balance1"/>
    <dgm:cxn modelId="{E454D7BA-9A6A-B14A-AB64-A9CCBE0FC030}" type="presParOf" srcId="{8786EAC3-6E5D-9940-8E31-7E825945B1C2}" destId="{85D51915-6142-0E4D-8A71-F0FD714722D1}" srcOrd="2" destOrd="0" presId="urn:microsoft.com/office/officeart/2005/8/layout/balance1"/>
    <dgm:cxn modelId="{3C4CCF86-29B6-4140-BEAF-91293DD888B8}" type="presParOf" srcId="{85D51915-6142-0E4D-8A71-F0FD714722D1}" destId="{5B26635D-E04F-6743-AB83-8AB781B35015}" srcOrd="0" destOrd="0" presId="urn:microsoft.com/office/officeart/2005/8/layout/balance1"/>
    <dgm:cxn modelId="{615FE7CB-EC2F-7045-BAA5-8F9721B5B19E}" type="presParOf" srcId="{85D51915-6142-0E4D-8A71-F0FD714722D1}" destId="{6EB0DA76-4872-9B43-B3AE-2A585BE4C55A}" srcOrd="1" destOrd="0" presId="urn:microsoft.com/office/officeart/2005/8/layout/balance1"/>
    <dgm:cxn modelId="{97E574AC-3BE9-4D46-AEB0-31A8B84DA6BE}" type="presParOf" srcId="{85D51915-6142-0E4D-8A71-F0FD714722D1}" destId="{33266C3B-AEE0-A746-8001-D5BB1CC39CC1}" srcOrd="2" destOrd="0" presId="urn:microsoft.com/office/officeart/2005/8/layout/balance1"/>
    <dgm:cxn modelId="{DAEED3AB-A9E5-244C-8C3D-6024A18020B4}" type="presParOf" srcId="{85D51915-6142-0E4D-8A71-F0FD714722D1}" destId="{40F0BF88-C90B-4B42-A6B9-233178BD835E}" srcOrd="3" destOrd="0" presId="urn:microsoft.com/office/officeart/2005/8/layout/balance1"/>
    <dgm:cxn modelId="{AFA0C55E-3DD4-AD49-9FD4-E6A196EBA304}" type="presParOf" srcId="{85D51915-6142-0E4D-8A71-F0FD714722D1}" destId="{2C4D2F4C-B0DA-7943-8A47-A68321562C49}" srcOrd="4" destOrd="0" presId="urn:microsoft.com/office/officeart/2005/8/layout/balance1"/>
    <dgm:cxn modelId="{479DE33B-333E-9B40-83FC-6F7F3B6C0DDF}" type="presParOf" srcId="{85D51915-6142-0E4D-8A71-F0FD714722D1}" destId="{2BCFA09F-BE96-1742-9EB1-F7E849F66D83}" srcOrd="5" destOrd="0" presId="urn:microsoft.com/office/officeart/2005/8/layout/balance1"/>
    <dgm:cxn modelId="{357E07C7-469D-6D42-AF3D-320112A17F8E}" type="presParOf" srcId="{85D51915-6142-0E4D-8A71-F0FD714722D1}" destId="{3C8D278A-6A7B-E64B-8E54-158CEB331C0D}" srcOrd="6" destOrd="0" presId="urn:microsoft.com/office/officeart/2005/8/layout/balance1"/>
    <dgm:cxn modelId="{513A45D5-E51B-1D45-8F3D-4A763A2212D3}" type="presParOf" srcId="{85D51915-6142-0E4D-8A71-F0FD714722D1}" destId="{A4A8C9C9-9E47-EB42-82D4-F3937D00616D}" srcOrd="7" destOrd="0" presId="urn:microsoft.com/office/officeart/2005/8/layout/balance1"/>
    <dgm:cxn modelId="{119B4803-84A6-B54A-997E-9AF00F11B2D6}" type="presParOf" srcId="{85D51915-6142-0E4D-8A71-F0FD714722D1}" destId="{838ACE31-7C55-AD46-B80E-FFF0C267E7BF}" srcOrd="8" destOrd="0" presId="urn:microsoft.com/office/officeart/2005/8/layout/balance1"/>
    <dgm:cxn modelId="{42F6270F-D756-7D4C-A17C-B658C6FBC22E}" type="presParOf" srcId="{85D51915-6142-0E4D-8A71-F0FD714722D1}" destId="{BB6D184C-CCDA-DE4B-841C-65C9A3C8AE38}" srcOrd="9" destOrd="0" presId="urn:microsoft.com/office/officeart/2005/8/layout/balance1"/>
    <dgm:cxn modelId="{CAF58BD8-F26D-5E4B-B847-BC30AEEA9FCA}" type="presParOf" srcId="{85D51915-6142-0E4D-8A71-F0FD714722D1}" destId="{877F3212-4F6E-9247-AE97-E21BB472AB5C}" srcOrd="10"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8AB81-4135-604D-ADB4-2C44345AEA61}">
      <dsp:nvSpPr>
        <dsp:cNvPr id="0" name=""/>
        <dsp:cNvSpPr/>
      </dsp:nvSpPr>
      <dsp:spPr>
        <a:xfrm>
          <a:off x="490428" y="0"/>
          <a:ext cx="2766567" cy="2074925"/>
        </a:xfrm>
        <a:prstGeom prst="up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101F6-8A76-5344-9A43-C858B184DF37}">
      <dsp:nvSpPr>
        <dsp:cNvPr id="0" name=""/>
        <dsp:cNvSpPr/>
      </dsp:nvSpPr>
      <dsp:spPr>
        <a:xfrm>
          <a:off x="3339993" y="0"/>
          <a:ext cx="5931408" cy="2074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Let’s take a deep dive into each stye</a:t>
          </a:r>
        </a:p>
      </dsp:txBody>
      <dsp:txXfrm>
        <a:off x="3339993" y="0"/>
        <a:ext cx="5931408" cy="2074925"/>
      </dsp:txXfrm>
    </dsp:sp>
    <dsp:sp modelId="{81391828-4DA4-3D46-88AB-B91C759F3DBA}">
      <dsp:nvSpPr>
        <dsp:cNvPr id="0" name=""/>
        <dsp:cNvSpPr/>
      </dsp:nvSpPr>
      <dsp:spPr>
        <a:xfrm>
          <a:off x="1320398" y="2247836"/>
          <a:ext cx="2766567" cy="2074925"/>
        </a:xfrm>
        <a:prstGeom prst="down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D2FC0-64A8-C848-B5CB-156E78CA92DA}">
      <dsp:nvSpPr>
        <dsp:cNvPr id="0" name=""/>
        <dsp:cNvSpPr/>
      </dsp:nvSpPr>
      <dsp:spPr>
        <a:xfrm>
          <a:off x="4169963" y="2247836"/>
          <a:ext cx="5931408" cy="2074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As we explore, ask yourself, “is this my style, or do I know someone who has this style?”</a:t>
          </a:r>
        </a:p>
      </dsp:txBody>
      <dsp:txXfrm>
        <a:off x="4169963" y="2247836"/>
        <a:ext cx="5931408" cy="207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A66EC-311C-C449-AE1C-B0884C64B4F7}">
      <dsp:nvSpPr>
        <dsp:cNvPr id="0" name=""/>
        <dsp:cNvSpPr/>
      </dsp:nvSpPr>
      <dsp:spPr>
        <a:xfrm>
          <a:off x="2256593" y="257175"/>
          <a:ext cx="3021275" cy="1158240"/>
        </a:xfrm>
        <a:prstGeom prst="roundRect">
          <a:avLst>
            <a:gd name="adj" fmla="val 10000"/>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tx1">
                  <a:lumMod val="50000"/>
                  <a:lumOff val="50000"/>
                </a:schemeClr>
              </a:solidFill>
            </a:rPr>
            <a:t>Benefits</a:t>
          </a:r>
        </a:p>
      </dsp:txBody>
      <dsp:txXfrm>
        <a:off x="2290517" y="291099"/>
        <a:ext cx="2953427" cy="1090392"/>
      </dsp:txXfrm>
    </dsp:sp>
    <dsp:sp modelId="{B34B7C1F-5BD3-9C4D-90B6-1B0B29B657FC}">
      <dsp:nvSpPr>
        <dsp:cNvPr id="0" name=""/>
        <dsp:cNvSpPr/>
      </dsp:nvSpPr>
      <dsp:spPr>
        <a:xfrm>
          <a:off x="5469724" y="257175"/>
          <a:ext cx="2846441" cy="1158240"/>
        </a:xfrm>
        <a:prstGeom prst="roundRect">
          <a:avLst>
            <a:gd name="adj" fmla="val 10000"/>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kern="1200" dirty="0">
              <a:solidFill>
                <a:schemeClr val="tx1">
                  <a:lumMod val="50000"/>
                  <a:lumOff val="50000"/>
                </a:schemeClr>
              </a:solidFill>
            </a:rPr>
            <a:t>Challenges</a:t>
          </a:r>
        </a:p>
      </dsp:txBody>
      <dsp:txXfrm>
        <a:off x="5503648" y="291099"/>
        <a:ext cx="2778593" cy="1090392"/>
      </dsp:txXfrm>
    </dsp:sp>
    <dsp:sp modelId="{6EB0DA76-4872-9B43-B3AE-2A585BE4C55A}">
      <dsp:nvSpPr>
        <dsp:cNvPr id="0" name=""/>
        <dsp:cNvSpPr/>
      </dsp:nvSpPr>
      <dsp:spPr>
        <a:xfrm>
          <a:off x="4930549" y="4922520"/>
          <a:ext cx="868680" cy="868680"/>
        </a:xfrm>
        <a:prstGeom prst="triangle">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266C3B-AEE0-A746-8001-D5BB1CC39CC1}">
      <dsp:nvSpPr>
        <dsp:cNvPr id="0" name=""/>
        <dsp:cNvSpPr/>
      </dsp:nvSpPr>
      <dsp:spPr>
        <a:xfrm>
          <a:off x="2424207" y="4558832"/>
          <a:ext cx="5881363" cy="35210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F0BF88-C90B-4B42-A6B9-233178BD835E}">
      <dsp:nvSpPr>
        <dsp:cNvPr id="0" name=""/>
        <dsp:cNvSpPr/>
      </dsp:nvSpPr>
      <dsp:spPr>
        <a:xfrm>
          <a:off x="5447380" y="3803660"/>
          <a:ext cx="2846441" cy="713475"/>
        </a:xfrm>
        <a:prstGeom prst="roundRect">
          <a:avLst/>
        </a:prstGeom>
        <a:solidFill>
          <a:srgbClr val="00B0F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 Overly critical</a:t>
          </a:r>
        </a:p>
      </dsp:txBody>
      <dsp:txXfrm>
        <a:off x="5482209" y="3838489"/>
        <a:ext cx="2776783" cy="643817"/>
      </dsp:txXfrm>
    </dsp:sp>
    <dsp:sp modelId="{2C4D2F4C-B0DA-7943-8A47-A68321562C49}">
      <dsp:nvSpPr>
        <dsp:cNvPr id="0" name=""/>
        <dsp:cNvSpPr/>
      </dsp:nvSpPr>
      <dsp:spPr>
        <a:xfrm>
          <a:off x="5459284" y="3034588"/>
          <a:ext cx="2822633" cy="713475"/>
        </a:xfrm>
        <a:prstGeom prst="roundRect">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 Overly cautious</a:t>
          </a:r>
        </a:p>
      </dsp:txBody>
      <dsp:txXfrm>
        <a:off x="5494113" y="3069417"/>
        <a:ext cx="2752975" cy="643817"/>
      </dsp:txXfrm>
    </dsp:sp>
    <dsp:sp modelId="{2BCFA09F-BE96-1742-9EB1-F7E849F66D83}">
      <dsp:nvSpPr>
        <dsp:cNvPr id="0" name=""/>
        <dsp:cNvSpPr/>
      </dsp:nvSpPr>
      <dsp:spPr>
        <a:xfrm>
          <a:off x="5444992" y="2265517"/>
          <a:ext cx="2851216" cy="713475"/>
        </a:xfrm>
        <a:prstGeom prst="roundRect">
          <a:avLst/>
        </a:prstGeom>
        <a:solidFill>
          <a:srgbClr val="C0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 I: Too giving</a:t>
          </a:r>
        </a:p>
      </dsp:txBody>
      <dsp:txXfrm>
        <a:off x="5479821" y="2300346"/>
        <a:ext cx="2781558" cy="643817"/>
      </dsp:txXfrm>
    </dsp:sp>
    <dsp:sp modelId="{3C8D278A-6A7B-E64B-8E54-158CEB331C0D}">
      <dsp:nvSpPr>
        <dsp:cNvPr id="0" name=""/>
        <dsp:cNvSpPr/>
      </dsp:nvSpPr>
      <dsp:spPr>
        <a:xfrm>
          <a:off x="5472377" y="1482547"/>
          <a:ext cx="2796447" cy="713475"/>
        </a:xfrm>
        <a:prstGeom prst="roundRect">
          <a:avLst/>
        </a:prstGeom>
        <a:solidFill>
          <a:srgbClr val="92D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 Too urgent </a:t>
          </a:r>
        </a:p>
      </dsp:txBody>
      <dsp:txXfrm>
        <a:off x="5507206" y="1517376"/>
        <a:ext cx="2726789" cy="643817"/>
      </dsp:txXfrm>
    </dsp:sp>
    <dsp:sp modelId="{A4A8C9C9-9E47-EB42-82D4-F3937D00616D}">
      <dsp:nvSpPr>
        <dsp:cNvPr id="0" name=""/>
        <dsp:cNvSpPr/>
      </dsp:nvSpPr>
      <dsp:spPr>
        <a:xfrm>
          <a:off x="2395624" y="3803660"/>
          <a:ext cx="2927104" cy="713475"/>
        </a:xfrm>
        <a:prstGeom prst="roundRect">
          <a:avLst/>
        </a:prstGeom>
        <a:solidFill>
          <a:srgbClr val="00B0F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 Precise</a:t>
          </a:r>
        </a:p>
      </dsp:txBody>
      <dsp:txXfrm>
        <a:off x="2430453" y="3838489"/>
        <a:ext cx="2857446" cy="643817"/>
      </dsp:txXfrm>
    </dsp:sp>
    <dsp:sp modelId="{838ACE31-7C55-AD46-B80E-FFF0C267E7BF}">
      <dsp:nvSpPr>
        <dsp:cNvPr id="0" name=""/>
        <dsp:cNvSpPr/>
      </dsp:nvSpPr>
      <dsp:spPr>
        <a:xfrm>
          <a:off x="2381479" y="3034588"/>
          <a:ext cx="2955395" cy="713475"/>
        </a:xfrm>
        <a:prstGeom prst="roundRect">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 Dependable</a:t>
          </a:r>
        </a:p>
      </dsp:txBody>
      <dsp:txXfrm>
        <a:off x="2416308" y="3069417"/>
        <a:ext cx="2885737" cy="643817"/>
      </dsp:txXfrm>
    </dsp:sp>
    <dsp:sp modelId="{BB6D184C-CCDA-DE4B-841C-65C9A3C8AE38}">
      <dsp:nvSpPr>
        <dsp:cNvPr id="0" name=""/>
        <dsp:cNvSpPr/>
      </dsp:nvSpPr>
      <dsp:spPr>
        <a:xfrm>
          <a:off x="2381781" y="2265517"/>
          <a:ext cx="2954790" cy="713475"/>
        </a:xfrm>
        <a:prstGeom prst="roundRect">
          <a:avLst/>
        </a:prstGeom>
        <a:solidFill>
          <a:srgbClr val="C0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 Supportive</a:t>
          </a:r>
        </a:p>
      </dsp:txBody>
      <dsp:txXfrm>
        <a:off x="2416610" y="2300346"/>
        <a:ext cx="2885132" cy="643817"/>
      </dsp:txXfrm>
    </dsp:sp>
    <dsp:sp modelId="{877F3212-4F6E-9247-AE97-E21BB472AB5C}">
      <dsp:nvSpPr>
        <dsp:cNvPr id="0" name=""/>
        <dsp:cNvSpPr/>
      </dsp:nvSpPr>
      <dsp:spPr>
        <a:xfrm>
          <a:off x="2382375" y="1482547"/>
          <a:ext cx="2953602" cy="713475"/>
        </a:xfrm>
        <a:prstGeom prst="roundRect">
          <a:avLst/>
        </a:prstGeom>
        <a:solidFill>
          <a:srgbClr val="92D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 Productive   </a:t>
          </a:r>
        </a:p>
      </dsp:txBody>
      <dsp:txXfrm>
        <a:off x="2417204" y="1517376"/>
        <a:ext cx="2883944" cy="643817"/>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61138-7622-194B-AD2A-99DA33B28A93}" type="datetimeFigureOut">
              <a:rPr lang="en-US" smtClean="0"/>
              <a:t>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9D07B-8867-F344-8655-6C046F81F197}" type="slidenum">
              <a:rPr lang="en-US" smtClean="0"/>
              <a:t>‹#›</a:t>
            </a:fld>
            <a:endParaRPr lang="en-US"/>
          </a:p>
        </p:txBody>
      </p:sp>
    </p:spTree>
    <p:extLst>
      <p:ext uri="{BB962C8B-B14F-4D97-AF65-F5344CB8AC3E}">
        <p14:creationId xmlns:p14="http://schemas.microsoft.com/office/powerpoint/2010/main" val="293560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49D07B-8867-F344-8655-6C046F81F197}" type="slidenum">
              <a:rPr lang="en-US" smtClean="0"/>
              <a:t>8</a:t>
            </a:fld>
            <a:endParaRPr lang="en-US"/>
          </a:p>
        </p:txBody>
      </p:sp>
    </p:spTree>
    <p:extLst>
      <p:ext uri="{BB962C8B-B14F-4D97-AF65-F5344CB8AC3E}">
        <p14:creationId xmlns:p14="http://schemas.microsoft.com/office/powerpoint/2010/main" val="366558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49D07B-8867-F344-8655-6C046F81F197}" type="slidenum">
              <a:rPr lang="en-US" smtClean="0"/>
              <a:t>20</a:t>
            </a:fld>
            <a:endParaRPr lang="en-US"/>
          </a:p>
        </p:txBody>
      </p:sp>
    </p:spTree>
    <p:extLst>
      <p:ext uri="{BB962C8B-B14F-4D97-AF65-F5344CB8AC3E}">
        <p14:creationId xmlns:p14="http://schemas.microsoft.com/office/powerpoint/2010/main" val="159310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2AC9D-4566-42CC-BB2F-B42806871879}" type="slidenum">
              <a:rPr lang="en-US" smtClean="0"/>
              <a:t>25</a:t>
            </a:fld>
            <a:endParaRPr lang="en-US"/>
          </a:p>
        </p:txBody>
      </p:sp>
    </p:spTree>
    <p:extLst>
      <p:ext uri="{BB962C8B-B14F-4D97-AF65-F5344CB8AC3E}">
        <p14:creationId xmlns:p14="http://schemas.microsoft.com/office/powerpoint/2010/main" val="102257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D76873-A398-9645-A284-B19DC52E6310}"/>
              </a:ext>
            </a:extLst>
          </p:cNvPr>
          <p:cNvSpPr/>
          <p:nvPr userDrawn="1"/>
        </p:nvSpPr>
        <p:spPr>
          <a:xfrm>
            <a:off x="0" y="-1"/>
            <a:ext cx="8610599" cy="97618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8" name="Oval 7">
            <a:extLst>
              <a:ext uri="{FF2B5EF4-FFF2-40B4-BE49-F238E27FC236}">
                <a16:creationId xmlns:a16="http://schemas.microsoft.com/office/drawing/2014/main" id="{217D92D2-4456-9C4E-A6C3-EE5781967B38}"/>
              </a:ext>
            </a:extLst>
          </p:cNvPr>
          <p:cNvSpPr/>
          <p:nvPr userDrawn="1"/>
        </p:nvSpPr>
        <p:spPr>
          <a:xfrm>
            <a:off x="8153400" y="-9171"/>
            <a:ext cx="1021033" cy="10210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FDCFA2A1-D726-5B43-B2D8-E4612339B32A}"/>
              </a:ext>
            </a:extLst>
          </p:cNvPr>
          <p:cNvPicPr>
            <a:picLocks noChangeAspect="1"/>
          </p:cNvPicPr>
          <p:nvPr userDrawn="1"/>
        </p:nvPicPr>
        <p:blipFill>
          <a:blip r:embed="rId2"/>
          <a:stretch>
            <a:fillRect/>
          </a:stretch>
        </p:blipFill>
        <p:spPr>
          <a:xfrm>
            <a:off x="8590722" y="222660"/>
            <a:ext cx="2551043" cy="603608"/>
          </a:xfrm>
          <a:prstGeom prst="rect">
            <a:avLst/>
          </a:prstGeom>
        </p:spPr>
      </p:pic>
      <p:sp>
        <p:nvSpPr>
          <p:cNvPr id="13" name="Rectangle 12">
            <a:extLst>
              <a:ext uri="{FF2B5EF4-FFF2-40B4-BE49-F238E27FC236}">
                <a16:creationId xmlns:a16="http://schemas.microsoft.com/office/drawing/2014/main" id="{FDBDA003-08E0-3047-9A34-F1D00F1FB7F9}"/>
              </a:ext>
            </a:extLst>
          </p:cNvPr>
          <p:cNvSpPr/>
          <p:nvPr userDrawn="1"/>
        </p:nvSpPr>
        <p:spPr>
          <a:xfrm>
            <a:off x="466403" y="6407112"/>
            <a:ext cx="2205412" cy="215444"/>
          </a:xfrm>
          <a:prstGeom prst="rect">
            <a:avLst/>
          </a:prstGeom>
        </p:spPr>
        <p:txBody>
          <a:bodyPr wrap="none">
            <a:spAutoFit/>
          </a:bodyPr>
          <a:lstStyle/>
          <a:p>
            <a:r>
              <a:rPr lang="en-US" sz="800" i="1" spc="10">
                <a:solidFill>
                  <a:srgbClr val="656F7A"/>
                </a:solidFill>
                <a:latin typeface="Arial" panose="020B0604020202020204" pitchFamily="34" charset="0"/>
                <a:ea typeface="Calibri" panose="020F0502020204030204" pitchFamily="34" charset="0"/>
              </a:rPr>
              <a:t>© 2020 Dr. Susan Cain. All rights reserved</a:t>
            </a:r>
            <a:r>
              <a:rPr lang="en-US" sz="800">
                <a:effectLst/>
              </a:rPr>
              <a:t> </a:t>
            </a:r>
            <a:endParaRPr lang="en-US" sz="800"/>
          </a:p>
        </p:txBody>
      </p:sp>
    </p:spTree>
    <p:extLst>
      <p:ext uri="{BB962C8B-B14F-4D97-AF65-F5344CB8AC3E}">
        <p14:creationId xmlns:p14="http://schemas.microsoft.com/office/powerpoint/2010/main" val="47321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72DA-49C4-5E4D-8516-80CB1577F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5A326-CCF3-6446-BAFB-8793FDD036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AE828B-4889-9F44-A168-A6BB35909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2B352-D4F8-614F-912B-BA1DC5216926}"/>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6" name="Footer Placeholder 5">
            <a:extLst>
              <a:ext uri="{FF2B5EF4-FFF2-40B4-BE49-F238E27FC236}">
                <a16:creationId xmlns:a16="http://schemas.microsoft.com/office/drawing/2014/main" id="{C2087A43-6E1E-C940-80A4-26B379939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081DC-EDE5-0B49-9A62-1C2AC88033B7}"/>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256420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CCDF-2994-B443-A047-EA961B4A0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8AFF2C-244B-4749-A86B-01374C601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ABBFE-9D3D-734A-97CC-ECD92080719C}"/>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5" name="Footer Placeholder 4">
            <a:extLst>
              <a:ext uri="{FF2B5EF4-FFF2-40B4-BE49-F238E27FC236}">
                <a16:creationId xmlns:a16="http://schemas.microsoft.com/office/drawing/2014/main" id="{691D33C8-66EA-364D-99EF-0E8B571D4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5FB1F-AEE6-8E4C-82FD-104C9FC0A29C}"/>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25817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D8D62-3064-944F-A6A0-A632547A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72E42-AD08-BB4B-ADBD-C9766D540F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6E425-EE1E-6F4F-8CCF-1B8C75562025}"/>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5" name="Footer Placeholder 4">
            <a:extLst>
              <a:ext uri="{FF2B5EF4-FFF2-40B4-BE49-F238E27FC236}">
                <a16:creationId xmlns:a16="http://schemas.microsoft.com/office/drawing/2014/main" id="{1D5570CF-4911-6F4B-B3B2-8F86642D9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A467C-EA0B-9041-ACE1-948A3C5525A9}"/>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157327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AFEEE-B21C-D340-BC51-8695AD84D9C1}"/>
              </a:ext>
            </a:extLst>
          </p:cNvPr>
          <p:cNvSpPr>
            <a:spLocks noGrp="1"/>
          </p:cNvSpPr>
          <p:nvPr>
            <p:ph idx="1"/>
          </p:nvPr>
        </p:nvSpPr>
        <p:spPr>
          <a:xfrm>
            <a:off x="1134035" y="1271120"/>
            <a:ext cx="10591799" cy="4322855"/>
          </a:xfrm>
        </p:spPr>
        <p:txBody>
          <a:bodyPr/>
          <a:lstStyle>
            <a:lvl1pPr>
              <a:defRPr>
                <a:solidFill>
                  <a:schemeClr val="tx1">
                    <a:lumMod val="85000"/>
                    <a:lumOff val="15000"/>
                  </a:schemeClr>
                </a:solidFill>
                <a:latin typeface="Gotham Book" panose="02000504050000020004" pitchFamily="2" charset="0"/>
              </a:defRPr>
            </a:lvl1pPr>
            <a:lvl2pPr>
              <a:defRPr>
                <a:solidFill>
                  <a:schemeClr val="tx1">
                    <a:lumMod val="85000"/>
                    <a:lumOff val="15000"/>
                  </a:schemeClr>
                </a:solidFill>
                <a:latin typeface="Gotham Book" panose="02000504050000020004" pitchFamily="2" charset="0"/>
              </a:defRPr>
            </a:lvl2pPr>
            <a:lvl3pPr>
              <a:defRPr>
                <a:solidFill>
                  <a:schemeClr val="tx1">
                    <a:lumMod val="85000"/>
                    <a:lumOff val="15000"/>
                  </a:schemeClr>
                </a:solidFill>
                <a:latin typeface="Gotham Book" panose="02000504050000020004" pitchFamily="2" charset="0"/>
              </a:defRPr>
            </a:lvl3pPr>
            <a:lvl4pPr>
              <a:defRPr>
                <a:solidFill>
                  <a:schemeClr val="tx1">
                    <a:lumMod val="85000"/>
                    <a:lumOff val="15000"/>
                  </a:schemeClr>
                </a:solidFill>
                <a:latin typeface="Gotham Book" panose="02000504050000020004" pitchFamily="2" charset="0"/>
              </a:defRPr>
            </a:lvl4pPr>
            <a:lvl5pPr>
              <a:defRPr>
                <a:solidFill>
                  <a:schemeClr val="tx1">
                    <a:lumMod val="85000"/>
                    <a:lumOff val="15000"/>
                  </a:schemeClr>
                </a:solidFill>
                <a:latin typeface="Gotham Book" panose="0200050405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6FB68AA-C93E-3A4B-A993-04C21D9096AB}"/>
              </a:ext>
            </a:extLst>
          </p:cNvPr>
          <p:cNvSpPr/>
          <p:nvPr userDrawn="1"/>
        </p:nvSpPr>
        <p:spPr>
          <a:xfrm>
            <a:off x="0" y="1"/>
            <a:ext cx="12192000" cy="5647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9E6557-005F-E342-B89E-C0772EAB26BB}"/>
              </a:ext>
            </a:extLst>
          </p:cNvPr>
          <p:cNvPicPr>
            <a:picLocks noChangeAspect="1"/>
          </p:cNvPicPr>
          <p:nvPr userDrawn="1"/>
        </p:nvPicPr>
        <p:blipFill>
          <a:blip r:embed="rId2"/>
          <a:stretch>
            <a:fillRect/>
          </a:stretch>
        </p:blipFill>
        <p:spPr>
          <a:xfrm>
            <a:off x="9012371" y="5806801"/>
            <a:ext cx="2713463" cy="741383"/>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6B38B026-CFCF-E94D-B645-D3212B0C20AE}"/>
              </a:ext>
            </a:extLst>
          </p:cNvPr>
          <p:cNvPicPr>
            <a:picLocks noChangeAspect="1"/>
          </p:cNvPicPr>
          <p:nvPr userDrawn="1"/>
        </p:nvPicPr>
        <p:blipFill>
          <a:blip r:embed="rId3"/>
          <a:stretch>
            <a:fillRect/>
          </a:stretch>
        </p:blipFill>
        <p:spPr>
          <a:xfrm>
            <a:off x="364938" y="347650"/>
            <a:ext cx="3131297" cy="703662"/>
          </a:xfrm>
          <a:prstGeom prst="rect">
            <a:avLst/>
          </a:prstGeom>
        </p:spPr>
      </p:pic>
      <p:sp>
        <p:nvSpPr>
          <p:cNvPr id="13" name="TextBox 12">
            <a:extLst>
              <a:ext uri="{FF2B5EF4-FFF2-40B4-BE49-F238E27FC236}">
                <a16:creationId xmlns:a16="http://schemas.microsoft.com/office/drawing/2014/main" id="{F1F9E0BD-B59B-0940-9B23-2051DE28F430}"/>
              </a:ext>
            </a:extLst>
          </p:cNvPr>
          <p:cNvSpPr txBox="1"/>
          <p:nvPr userDrawn="1"/>
        </p:nvSpPr>
        <p:spPr>
          <a:xfrm>
            <a:off x="399940" y="6323528"/>
            <a:ext cx="6400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75000"/>
                  </a:schemeClr>
                </a:solidFill>
                <a:latin typeface="Gotham Book" panose="02000504050000020004" pitchFamily="2" charset="0"/>
              </a:rPr>
              <a:t>The Corporate Learning Institute © ALL RIGHTS RESERVED</a:t>
            </a:r>
          </a:p>
          <a:p>
            <a:endParaRPr lang="en-US" sz="1200">
              <a:solidFill>
                <a:schemeClr val="bg1">
                  <a:lumMod val="50000"/>
                </a:schemeClr>
              </a:solidFill>
              <a:latin typeface="Gotham Book" panose="02000504050000020004" pitchFamily="2" charset="0"/>
            </a:endParaRPr>
          </a:p>
        </p:txBody>
      </p:sp>
    </p:spTree>
    <p:extLst>
      <p:ext uri="{BB962C8B-B14F-4D97-AF65-F5344CB8AC3E}">
        <p14:creationId xmlns:p14="http://schemas.microsoft.com/office/powerpoint/2010/main" val="2026718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D76873-A398-9645-A284-B19DC52E6310}"/>
              </a:ext>
            </a:extLst>
          </p:cNvPr>
          <p:cNvSpPr/>
          <p:nvPr userDrawn="1"/>
        </p:nvSpPr>
        <p:spPr>
          <a:xfrm>
            <a:off x="3171463" y="-1"/>
            <a:ext cx="9020537" cy="97618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8" name="Oval 7">
            <a:extLst>
              <a:ext uri="{FF2B5EF4-FFF2-40B4-BE49-F238E27FC236}">
                <a16:creationId xmlns:a16="http://schemas.microsoft.com/office/drawing/2014/main" id="{217D92D2-4456-9C4E-A6C3-EE5781967B38}"/>
              </a:ext>
            </a:extLst>
          </p:cNvPr>
          <p:cNvSpPr/>
          <p:nvPr userDrawn="1"/>
        </p:nvSpPr>
        <p:spPr>
          <a:xfrm>
            <a:off x="2671815" y="-9171"/>
            <a:ext cx="1021033" cy="10210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FDCFA2A1-D726-5B43-B2D8-E4612339B32A}"/>
              </a:ext>
            </a:extLst>
          </p:cNvPr>
          <p:cNvPicPr>
            <a:picLocks noChangeAspect="1"/>
          </p:cNvPicPr>
          <p:nvPr userDrawn="1"/>
        </p:nvPicPr>
        <p:blipFill>
          <a:blip r:embed="rId2"/>
          <a:stretch>
            <a:fillRect/>
          </a:stretch>
        </p:blipFill>
        <p:spPr>
          <a:xfrm>
            <a:off x="409938" y="222660"/>
            <a:ext cx="2551043" cy="603608"/>
          </a:xfrm>
          <a:prstGeom prst="rect">
            <a:avLst/>
          </a:prstGeom>
        </p:spPr>
      </p:pic>
      <p:sp>
        <p:nvSpPr>
          <p:cNvPr id="13" name="Rectangle 12">
            <a:extLst>
              <a:ext uri="{FF2B5EF4-FFF2-40B4-BE49-F238E27FC236}">
                <a16:creationId xmlns:a16="http://schemas.microsoft.com/office/drawing/2014/main" id="{FDBDA003-08E0-3047-9A34-F1D00F1FB7F9}"/>
              </a:ext>
            </a:extLst>
          </p:cNvPr>
          <p:cNvSpPr/>
          <p:nvPr userDrawn="1"/>
        </p:nvSpPr>
        <p:spPr>
          <a:xfrm>
            <a:off x="466403" y="6407112"/>
            <a:ext cx="2205412" cy="215444"/>
          </a:xfrm>
          <a:prstGeom prst="rect">
            <a:avLst/>
          </a:prstGeom>
        </p:spPr>
        <p:txBody>
          <a:bodyPr wrap="none">
            <a:spAutoFit/>
          </a:bodyPr>
          <a:lstStyle/>
          <a:p>
            <a:r>
              <a:rPr lang="en-US" sz="800" i="1" spc="10">
                <a:solidFill>
                  <a:srgbClr val="656F7A"/>
                </a:solidFill>
                <a:latin typeface="Arial" panose="020B0604020202020204" pitchFamily="34" charset="0"/>
                <a:ea typeface="Calibri" panose="020F0502020204030204" pitchFamily="34" charset="0"/>
              </a:rPr>
              <a:t>© 2020 Dr. Susan Cain. All rights reserved</a:t>
            </a:r>
            <a:r>
              <a:rPr lang="en-US" sz="800">
                <a:effectLst/>
              </a:rPr>
              <a:t> </a:t>
            </a:r>
            <a:endParaRPr lang="en-US" sz="800"/>
          </a:p>
        </p:txBody>
      </p:sp>
    </p:spTree>
    <p:extLst>
      <p:ext uri="{BB962C8B-B14F-4D97-AF65-F5344CB8AC3E}">
        <p14:creationId xmlns:p14="http://schemas.microsoft.com/office/powerpoint/2010/main" val="15144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EFC9-6401-4F45-95CB-A7EEE1AC1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856D-0955-BA4F-967E-1FA0B91056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3477A-A79B-744F-A58D-A3B10DFA9551}"/>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5" name="Footer Placeholder 4">
            <a:extLst>
              <a:ext uri="{FF2B5EF4-FFF2-40B4-BE49-F238E27FC236}">
                <a16:creationId xmlns:a16="http://schemas.microsoft.com/office/drawing/2014/main" id="{D198D54B-92BC-154B-8E2A-2C5D43069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CF00-654C-8B46-9245-47FFB068AA57}"/>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428121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4AB8-0ADE-CF42-9D51-BEC3E9B36C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55D330-D75E-4247-97D5-971EF3CB9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58754-BEDA-BC44-8C51-BB55B8B49D31}"/>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5" name="Footer Placeholder 4">
            <a:extLst>
              <a:ext uri="{FF2B5EF4-FFF2-40B4-BE49-F238E27FC236}">
                <a16:creationId xmlns:a16="http://schemas.microsoft.com/office/drawing/2014/main" id="{B5B4B25E-4B3D-364E-9441-083EDA2B3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ACC87-CDEF-9C46-9971-C7A10C54542E}"/>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16211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3C3F-4ADF-384D-980E-714D8C94E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7E382-7E12-4A4C-9BC1-5A2B9A1FAE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30F9D-E7BC-8944-A339-E19EEBB54C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6402C1-1A00-DA4C-A629-552184DEA563}"/>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6" name="Footer Placeholder 5">
            <a:extLst>
              <a:ext uri="{FF2B5EF4-FFF2-40B4-BE49-F238E27FC236}">
                <a16:creationId xmlns:a16="http://schemas.microsoft.com/office/drawing/2014/main" id="{B930B621-A499-F148-B697-FF7566C8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C87DA-79E5-B749-818B-466D67319533}"/>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300956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2A64-6BF0-A44C-B616-CFB7A0E9EE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C8C018-7FAD-CA40-9608-E4A58AC35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109DA8-5E21-C744-A0DE-056D56209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E314E3-5464-6F46-8EB7-242251DA3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8F9E2-1BF0-094C-A8BD-AFB3757DB4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390148-8E2B-B744-8A9F-1948E5A7AF1D}"/>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8" name="Footer Placeholder 7">
            <a:extLst>
              <a:ext uri="{FF2B5EF4-FFF2-40B4-BE49-F238E27FC236}">
                <a16:creationId xmlns:a16="http://schemas.microsoft.com/office/drawing/2014/main" id="{A720BF4F-5C4F-9A46-8C16-BA6061849F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997343-78DF-DD41-8F2A-623623A1016D}"/>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410235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F101-49EB-4B44-9F55-ED85FCCF5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48581-123D-D542-84D4-66EFBAAB1F03}"/>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4" name="Footer Placeholder 3">
            <a:extLst>
              <a:ext uri="{FF2B5EF4-FFF2-40B4-BE49-F238E27FC236}">
                <a16:creationId xmlns:a16="http://schemas.microsoft.com/office/drawing/2014/main" id="{890EA2A7-7FD7-FD46-AC79-F0771B2A2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26EB8A-E54F-8844-88F7-8B9A54D3AC48}"/>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350863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CBC4E-5B0C-D548-9546-15F12809AD72}"/>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3" name="Footer Placeholder 2">
            <a:extLst>
              <a:ext uri="{FF2B5EF4-FFF2-40B4-BE49-F238E27FC236}">
                <a16:creationId xmlns:a16="http://schemas.microsoft.com/office/drawing/2014/main" id="{37220C1A-8998-8F4F-9953-8C8259B7A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B7F24E-E733-4546-8357-0F6046EF7769}"/>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3713958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FE3F-E9ED-4B49-961C-E3AE5C47C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DAAAA9-97FD-C147-969B-F899B1EB1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6B9FCD-07FD-A442-A2A6-5CEB9A2A2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3A41A-BE86-FE47-B757-4157DA0E870A}"/>
              </a:ext>
            </a:extLst>
          </p:cNvPr>
          <p:cNvSpPr>
            <a:spLocks noGrp="1"/>
          </p:cNvSpPr>
          <p:nvPr>
            <p:ph type="dt" sz="half" idx="10"/>
          </p:nvPr>
        </p:nvSpPr>
        <p:spPr/>
        <p:txBody>
          <a:bodyPr/>
          <a:lstStyle/>
          <a:p>
            <a:fld id="{38587536-26B1-D341-AAAE-68C4E34D78CB}" type="datetimeFigureOut">
              <a:rPr lang="en-US" smtClean="0"/>
              <a:t>2/3/22</a:t>
            </a:fld>
            <a:endParaRPr lang="en-US"/>
          </a:p>
        </p:txBody>
      </p:sp>
      <p:sp>
        <p:nvSpPr>
          <p:cNvPr id="6" name="Footer Placeholder 5">
            <a:extLst>
              <a:ext uri="{FF2B5EF4-FFF2-40B4-BE49-F238E27FC236}">
                <a16:creationId xmlns:a16="http://schemas.microsoft.com/office/drawing/2014/main" id="{DD409613-C2C9-394F-B5A9-70984CCC9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EDFF9-4739-6E41-B7C6-0FE758E86CD6}"/>
              </a:ext>
            </a:extLst>
          </p:cNvPr>
          <p:cNvSpPr>
            <a:spLocks noGrp="1"/>
          </p:cNvSpPr>
          <p:nvPr>
            <p:ph type="sldNum" sz="quarter" idx="12"/>
          </p:nvPr>
        </p:nvSpPr>
        <p:spPr/>
        <p:txBody>
          <a:bodyPr/>
          <a:lstStyle/>
          <a:p>
            <a:fld id="{9A2E2A2C-CDD7-DD42-9DC8-70654124AFDB}" type="slidenum">
              <a:rPr lang="en-US" smtClean="0"/>
              <a:t>‹#›</a:t>
            </a:fld>
            <a:endParaRPr lang="en-US"/>
          </a:p>
        </p:txBody>
      </p:sp>
    </p:spTree>
    <p:extLst>
      <p:ext uri="{BB962C8B-B14F-4D97-AF65-F5344CB8AC3E}">
        <p14:creationId xmlns:p14="http://schemas.microsoft.com/office/powerpoint/2010/main" val="8587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FF6BC-FA56-B845-B553-110AE6BA4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6E0C9-8560-9B4F-9CF1-082DA5530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68960-FE36-F740-99CA-661639215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87536-26B1-D341-AAAE-68C4E34D78CB}" type="datetimeFigureOut">
              <a:rPr lang="en-US" smtClean="0"/>
              <a:t>2/3/22</a:t>
            </a:fld>
            <a:endParaRPr lang="en-US"/>
          </a:p>
        </p:txBody>
      </p:sp>
      <p:sp>
        <p:nvSpPr>
          <p:cNvPr id="5" name="Footer Placeholder 4">
            <a:extLst>
              <a:ext uri="{FF2B5EF4-FFF2-40B4-BE49-F238E27FC236}">
                <a16:creationId xmlns:a16="http://schemas.microsoft.com/office/drawing/2014/main" id="{5D63DDA9-7D06-A84B-B158-966F1867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1849CC-EAEE-3241-9DA9-2798274CA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E2A2C-CDD7-DD42-9DC8-70654124AFDB}" type="slidenum">
              <a:rPr lang="en-US" smtClean="0"/>
              <a:t>‹#›</a:t>
            </a:fld>
            <a:endParaRPr lang="en-US"/>
          </a:p>
        </p:txBody>
      </p:sp>
    </p:spTree>
    <p:extLst>
      <p:ext uri="{BB962C8B-B14F-4D97-AF65-F5344CB8AC3E}">
        <p14:creationId xmlns:p14="http://schemas.microsoft.com/office/powerpoint/2010/main" val="122601070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jpeg"/><Relationship Id="rId11" Type="http://schemas.openxmlformats.org/officeDocument/2006/relationships/image" Target="../media/image16.emf"/><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45.emf"/><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10;&#10;Description automatically generated with low confidence">
            <a:extLst>
              <a:ext uri="{FF2B5EF4-FFF2-40B4-BE49-F238E27FC236}">
                <a16:creationId xmlns:a16="http://schemas.microsoft.com/office/drawing/2014/main" id="{F91441FB-5B0E-7C4B-850B-92B2179DDE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74" b="59586"/>
          <a:stretch/>
        </p:blipFill>
        <p:spPr bwMode="auto">
          <a:xfrm>
            <a:off x="0" y="2587029"/>
            <a:ext cx="12192000" cy="4270971"/>
          </a:xfrm>
          <a:prstGeom prst="rect">
            <a:avLst/>
          </a:prstGeom>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C8FCD819-3A60-724C-8428-8A24D9F90395}"/>
              </a:ext>
            </a:extLst>
          </p:cNvPr>
          <p:cNvPicPr>
            <a:picLocks noChangeAspect="1"/>
          </p:cNvPicPr>
          <p:nvPr/>
        </p:nvPicPr>
        <p:blipFill rotWithShape="1">
          <a:blip r:embed="rId3">
            <a:extLst>
              <a:ext uri="{28A0092B-C50C-407E-A947-70E740481C1C}">
                <a14:useLocalDpi xmlns:a14="http://schemas.microsoft.com/office/drawing/2010/main" val="0"/>
              </a:ext>
            </a:extLst>
          </a:blip>
          <a:srcRect t="2734" r="2" b="2"/>
          <a:stretch/>
        </p:blipFill>
        <p:spPr>
          <a:xfrm>
            <a:off x="478896" y="467817"/>
            <a:ext cx="4302276" cy="1537859"/>
          </a:xfrm>
          <a:prstGeom prst="rect">
            <a:avLst/>
          </a:prstGeom>
        </p:spPr>
      </p:pic>
      <p:sp>
        <p:nvSpPr>
          <p:cNvPr id="6" name="Rectangle 5">
            <a:extLst>
              <a:ext uri="{FF2B5EF4-FFF2-40B4-BE49-F238E27FC236}">
                <a16:creationId xmlns:a16="http://schemas.microsoft.com/office/drawing/2014/main" id="{B15A900F-2F32-4B4A-A5EA-5B7C23A0CEF1}"/>
              </a:ext>
            </a:extLst>
          </p:cNvPr>
          <p:cNvSpPr/>
          <p:nvPr/>
        </p:nvSpPr>
        <p:spPr>
          <a:xfrm>
            <a:off x="0" y="2309384"/>
            <a:ext cx="12192000" cy="1399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548640" tIns="45720" rIns="91440" bIns="45720" rtlCol="0" anchor="ctr">
            <a:normAutofit/>
          </a:bodyPr>
          <a:lstStyle/>
          <a:p>
            <a:pPr>
              <a:lnSpc>
                <a:spcPct val="90000"/>
              </a:lnSpc>
              <a:spcBef>
                <a:spcPct val="0"/>
              </a:spcBef>
              <a:spcAft>
                <a:spcPts val="600"/>
              </a:spcAft>
            </a:pPr>
            <a:r>
              <a:rPr lang="en-US" sz="3800" dirty="0">
                <a:solidFill>
                  <a:schemeClr val="bg1"/>
                </a:solidFill>
                <a:latin typeface="+mj-lt"/>
                <a:ea typeface="+mj-ea"/>
                <a:cs typeface="+mj-cs"/>
              </a:rPr>
              <a:t> DISC Professional Styles</a:t>
            </a:r>
            <a:br>
              <a:rPr lang="en-US" sz="3800" dirty="0">
                <a:solidFill>
                  <a:schemeClr val="bg1"/>
                </a:solidFill>
                <a:latin typeface="+mj-lt"/>
                <a:ea typeface="+mj-ea"/>
                <a:cs typeface="+mj-cs"/>
              </a:rPr>
            </a:br>
            <a:r>
              <a:rPr lang="en-US" sz="3800" b="1" dirty="0">
                <a:solidFill>
                  <a:schemeClr val="bg1"/>
                </a:solidFill>
                <a:latin typeface="+mj-lt"/>
                <a:ea typeface="+mj-ea"/>
                <a:cs typeface="+mj-cs"/>
              </a:rPr>
              <a:t>Facilitator Training Session </a:t>
            </a:r>
          </a:p>
        </p:txBody>
      </p:sp>
    </p:spTree>
    <p:extLst>
      <p:ext uri="{BB962C8B-B14F-4D97-AF65-F5344CB8AC3E}">
        <p14:creationId xmlns:p14="http://schemas.microsoft.com/office/powerpoint/2010/main" val="155351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7944262B-E2B7-2C46-9232-3BB3DB147EC2}"/>
              </a:ext>
            </a:extLst>
          </p:cNvPr>
          <p:cNvPicPr>
            <a:picLocks noChangeAspect="1"/>
          </p:cNvPicPr>
          <p:nvPr/>
        </p:nvPicPr>
        <p:blipFill rotWithShape="1">
          <a:blip r:embed="rId2">
            <a:extLst>
              <a:ext uri="{28A0092B-C50C-407E-A947-70E740481C1C}">
                <a14:useLocalDpi xmlns:a14="http://schemas.microsoft.com/office/drawing/2010/main" val="0"/>
              </a:ext>
            </a:extLst>
          </a:blip>
          <a:srcRect l="116" t="19152" r="24223"/>
          <a:stretch/>
        </p:blipFill>
        <p:spPr>
          <a:xfrm>
            <a:off x="2044941" y="1"/>
            <a:ext cx="10147058" cy="6857999"/>
          </a:xfrm>
          <a:prstGeom prst="rect">
            <a:avLst/>
          </a:prstGeom>
        </p:spPr>
      </p:pic>
      <p:sp>
        <p:nvSpPr>
          <p:cNvPr id="21511" name="Freeform: Shape 7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2" name="Freeform: Shape 76">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342006"/>
            <a:ext cx="3879232" cy="2248122"/>
          </a:xfrm>
        </p:spPr>
        <p:txBody>
          <a:bodyPr vert="horz" lIns="91440" tIns="45720" rIns="91440" bIns="45720" numCol="1" rtlCol="0" anchor="b" anchorCtr="0" compatLnSpc="1">
            <a:prstTxWarp prst="textNoShape">
              <a:avLst/>
            </a:prstTxWarp>
            <a:normAutofit/>
          </a:bodyPr>
          <a:lstStyle/>
          <a:p>
            <a:r>
              <a:rPr lang="en-US" altLang="en-US" sz="3800" dirty="0"/>
              <a:t>How the D Style approaches a yard sale </a:t>
            </a:r>
            <a:endParaRPr lang="en-US" altLang="en-US" sz="3800" i="1" dirty="0"/>
          </a:p>
        </p:txBody>
      </p:sp>
      <p:sp>
        <p:nvSpPr>
          <p:cNvPr id="21507" name="Date Placeholder 5"/>
          <p:cNvSpPr>
            <a:spLocks noGrp="1"/>
          </p:cNvSpPr>
          <p:nvPr>
            <p:ph type="dt" sz="half" idx="10"/>
          </p:nvPr>
        </p:nvSpPr>
        <p:spPr bwMode="auto">
          <a:xfrm>
            <a:off x="804672" y="6356350"/>
            <a:ext cx="146929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eaLnBrk="1" hangingPunct="1">
              <a:spcAft>
                <a:spcPts val="600"/>
              </a:spcAft>
              <a:defRPr/>
            </a:pPr>
            <a:fld id="{639BA491-1707-B543-9BE4-5E8A91B06518}" type="datetime1">
              <a:rPr lang="en-US" altLang="en-US" sz="1200">
                <a:solidFill>
                  <a:srgbClr val="FFFFFF">
                    <a:alpha val="80000"/>
                  </a:srgbClr>
                </a:solidFill>
                <a:latin typeface="Calibri" panose="020F0502020204030204"/>
                <a:ea typeface="+mn-ea"/>
              </a:rPr>
              <a:pPr eaLnBrk="1" hangingPunct="1">
                <a:spcAft>
                  <a:spcPts val="600"/>
                </a:spcAft>
                <a:defRPr/>
              </a:pPr>
              <a:t>2/3/22</a:t>
            </a:fld>
            <a:endParaRPr lang="en-US" altLang="en-US" sz="1200">
              <a:solidFill>
                <a:srgbClr val="FFFFFF">
                  <a:alpha val="80000"/>
                </a:srgbClr>
              </a:solidFill>
              <a:latin typeface="Calibri" panose="020F0502020204030204"/>
              <a:ea typeface="+mn-ea"/>
            </a:endParaRPr>
          </a:p>
        </p:txBody>
      </p:sp>
      <p:sp>
        <p:nvSpPr>
          <p:cNvPr id="21508" name="Footer Placeholder 6"/>
          <p:cNvSpPr>
            <a:spLocks noGrp="1"/>
          </p:cNvSpPr>
          <p:nvPr>
            <p:ph type="ftr" sz="quarter" idx="11"/>
          </p:nvPr>
        </p:nvSpPr>
        <p:spPr bwMode="auto">
          <a:xfrm>
            <a:off x="4195573" y="6356350"/>
            <a:ext cx="652005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algn="r" eaLnBrk="1" hangingPunct="1">
              <a:spcAft>
                <a:spcPts val="600"/>
              </a:spcAft>
              <a:defRPr/>
            </a:pPr>
            <a:r>
              <a:rPr lang="en-US" altLang="en-US" sz="1200" kern="1200">
                <a:latin typeface="Calibri" panose="020F0502020204030204"/>
                <a:ea typeface="+mn-ea"/>
                <a:cs typeface="+mn-cs"/>
              </a:rPr>
              <a:t>The Corporate Learning Institute, 2016</a:t>
            </a:r>
          </a:p>
        </p:txBody>
      </p:sp>
      <p:sp>
        <p:nvSpPr>
          <p:cNvPr id="21509" name="Slide Number Placeholder 7"/>
          <p:cNvSpPr>
            <a:spLocks noGrp="1"/>
          </p:cNvSpPr>
          <p:nvPr>
            <p:ph type="sldNum" sz="quarter" idx="12"/>
          </p:nvPr>
        </p:nvSpPr>
        <p:spPr bwMode="auto">
          <a:xfrm>
            <a:off x="1089660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eaLnBrk="1" hangingPunct="1">
              <a:spcAft>
                <a:spcPts val="600"/>
              </a:spcAft>
              <a:defRPr/>
            </a:pPr>
            <a:fld id="{14D95B88-C07F-874C-9B89-65BC24AD2D4F}" type="slidenum">
              <a:rPr lang="en-US" altLang="en-US" sz="1200" smtClean="0">
                <a:solidFill>
                  <a:srgbClr val="FFFFFF"/>
                </a:solidFill>
                <a:latin typeface="Calibri" panose="020F0502020204030204"/>
                <a:ea typeface="+mn-ea"/>
              </a:rPr>
              <a:pPr eaLnBrk="1" hangingPunct="1">
                <a:spcAft>
                  <a:spcPts val="600"/>
                </a:spcAft>
                <a:defRPr/>
              </a:pPr>
              <a:t>10</a:t>
            </a:fld>
            <a:endParaRPr lang="en-US" altLang="en-US" sz="1200">
              <a:solidFill>
                <a:srgbClr val="FFFFFF"/>
              </a:solidFill>
              <a:latin typeface="Calibri" panose="020F0502020204030204"/>
              <a:ea typeface="+mn-ea"/>
            </a:endParaRPr>
          </a:p>
        </p:txBody>
      </p:sp>
      <p:sp>
        <p:nvSpPr>
          <p:cNvPr id="13" name="TextBox 12">
            <a:extLst>
              <a:ext uri="{FF2B5EF4-FFF2-40B4-BE49-F238E27FC236}">
                <a16:creationId xmlns:a16="http://schemas.microsoft.com/office/drawing/2014/main" id="{84DEF464-2328-404F-8692-4C8B49D54BA1}"/>
              </a:ext>
            </a:extLst>
          </p:cNvPr>
          <p:cNvSpPr txBox="1"/>
          <p:nvPr/>
        </p:nvSpPr>
        <p:spPr>
          <a:xfrm>
            <a:off x="0" y="5119843"/>
            <a:ext cx="8503920" cy="738664"/>
          </a:xfrm>
          <a:prstGeom prst="rect">
            <a:avLst/>
          </a:prstGeom>
          <a:solidFill>
            <a:schemeClr val="accent2"/>
          </a:solidFill>
        </p:spPr>
        <p:txBody>
          <a:bodyPr wrap="square" lIns="182880" tIns="182880" rIns="182880" bIns="182880" rtlCol="0">
            <a:spAutoFit/>
          </a:bodyPr>
          <a:lstStyle/>
          <a:p>
            <a:r>
              <a:rPr lang="en-US" sz="2400" b="1" dirty="0"/>
              <a:t>Great at starts but struggles with follow-through! </a:t>
            </a:r>
          </a:p>
        </p:txBody>
      </p:sp>
    </p:spTree>
    <p:extLst>
      <p:ext uri="{BB962C8B-B14F-4D97-AF65-F5344CB8AC3E}">
        <p14:creationId xmlns:p14="http://schemas.microsoft.com/office/powerpoint/2010/main" val="10626436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Country Time wants to legalize lemonade stands in all 50 states | CNN">
            <a:extLst>
              <a:ext uri="{FF2B5EF4-FFF2-40B4-BE49-F238E27FC236}">
                <a16:creationId xmlns:a16="http://schemas.microsoft.com/office/drawing/2014/main" id="{67E9B0F0-3F3B-8546-8EDD-47567E895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 y="0"/>
            <a:ext cx="12192000" cy="6994525"/>
          </a:xfrm>
          <a:prstGeom prst="rect">
            <a:avLst/>
          </a:prstGeom>
          <a:noFill/>
          <a:extLst>
            <a:ext uri="{909E8E84-426E-40DD-AFC4-6F175D3DCCD1}">
              <a14:hiddenFill xmlns:a14="http://schemas.microsoft.com/office/drawing/2010/main">
                <a:solidFill>
                  <a:srgbClr val="FFFFFF"/>
                </a:solidFill>
              </a14:hiddenFill>
            </a:ext>
          </a:extLst>
        </p:spPr>
      </p:pic>
      <p:sp>
        <p:nvSpPr>
          <p:cNvPr id="21511" name="Freeform: Shape 7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2" name="Freeform: Shape 76">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342006"/>
            <a:ext cx="3879232" cy="2248122"/>
          </a:xfrm>
        </p:spPr>
        <p:txBody>
          <a:bodyPr vert="horz" lIns="91440" tIns="45720" rIns="91440" bIns="45720" numCol="1" rtlCol="0" anchor="b" anchorCtr="0" compatLnSpc="1">
            <a:prstTxWarp prst="textNoShape">
              <a:avLst/>
            </a:prstTxWarp>
            <a:normAutofit/>
          </a:bodyPr>
          <a:lstStyle/>
          <a:p>
            <a:r>
              <a:rPr lang="en-US" altLang="en-US" sz="3800" dirty="0"/>
              <a:t>How the I Style approaches a yard sale </a:t>
            </a:r>
            <a:endParaRPr lang="en-US" altLang="en-US" sz="3800" i="1" dirty="0"/>
          </a:p>
        </p:txBody>
      </p:sp>
      <p:sp>
        <p:nvSpPr>
          <p:cNvPr id="21507" name="Date Placeholder 5"/>
          <p:cNvSpPr>
            <a:spLocks noGrp="1"/>
          </p:cNvSpPr>
          <p:nvPr>
            <p:ph type="dt" sz="half" idx="10"/>
          </p:nvPr>
        </p:nvSpPr>
        <p:spPr bwMode="auto">
          <a:xfrm>
            <a:off x="804672" y="6356350"/>
            <a:ext cx="146929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eaLnBrk="1" hangingPunct="1">
              <a:spcAft>
                <a:spcPts val="600"/>
              </a:spcAft>
              <a:defRPr/>
            </a:pPr>
            <a:fld id="{639BA491-1707-B543-9BE4-5E8A91B06518}" type="datetime1">
              <a:rPr lang="en-US" altLang="en-US" sz="1200">
                <a:solidFill>
                  <a:srgbClr val="FFFFFF">
                    <a:alpha val="80000"/>
                  </a:srgbClr>
                </a:solidFill>
                <a:latin typeface="Calibri" panose="020F0502020204030204"/>
                <a:ea typeface="+mn-ea"/>
              </a:rPr>
              <a:pPr eaLnBrk="1" hangingPunct="1">
                <a:spcAft>
                  <a:spcPts val="600"/>
                </a:spcAft>
                <a:defRPr/>
              </a:pPr>
              <a:t>2/3/22</a:t>
            </a:fld>
            <a:endParaRPr lang="en-US" altLang="en-US" sz="1200">
              <a:solidFill>
                <a:srgbClr val="FFFFFF">
                  <a:alpha val="80000"/>
                </a:srgbClr>
              </a:solidFill>
              <a:latin typeface="Calibri" panose="020F0502020204030204"/>
              <a:ea typeface="+mn-ea"/>
            </a:endParaRPr>
          </a:p>
        </p:txBody>
      </p:sp>
      <p:sp>
        <p:nvSpPr>
          <p:cNvPr id="21508" name="Footer Placeholder 6"/>
          <p:cNvSpPr>
            <a:spLocks noGrp="1"/>
          </p:cNvSpPr>
          <p:nvPr>
            <p:ph type="ftr" sz="quarter" idx="11"/>
          </p:nvPr>
        </p:nvSpPr>
        <p:spPr bwMode="auto">
          <a:xfrm>
            <a:off x="4195573" y="6356350"/>
            <a:ext cx="652005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algn="r" eaLnBrk="1" hangingPunct="1">
              <a:spcAft>
                <a:spcPts val="600"/>
              </a:spcAft>
              <a:defRPr/>
            </a:pPr>
            <a:r>
              <a:rPr lang="en-US" altLang="en-US" sz="1200" kern="1200">
                <a:latin typeface="Calibri" panose="020F0502020204030204"/>
                <a:ea typeface="+mn-ea"/>
                <a:cs typeface="+mn-cs"/>
              </a:rPr>
              <a:t>The Corporate Learning Institute, 2016</a:t>
            </a:r>
          </a:p>
        </p:txBody>
      </p:sp>
      <p:sp>
        <p:nvSpPr>
          <p:cNvPr id="21509" name="Slide Number Placeholder 7"/>
          <p:cNvSpPr>
            <a:spLocks noGrp="1"/>
          </p:cNvSpPr>
          <p:nvPr>
            <p:ph type="sldNum" sz="quarter" idx="12"/>
          </p:nvPr>
        </p:nvSpPr>
        <p:spPr bwMode="auto">
          <a:xfrm>
            <a:off x="1089660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eaLnBrk="1" hangingPunct="1">
              <a:spcAft>
                <a:spcPts val="600"/>
              </a:spcAft>
              <a:defRPr/>
            </a:pPr>
            <a:fld id="{14D95B88-C07F-874C-9B89-65BC24AD2D4F}" type="slidenum">
              <a:rPr lang="en-US" altLang="en-US" sz="1200" smtClean="0">
                <a:solidFill>
                  <a:srgbClr val="FFFFFF"/>
                </a:solidFill>
                <a:latin typeface="Calibri" panose="020F0502020204030204"/>
                <a:ea typeface="+mn-ea"/>
              </a:rPr>
              <a:pPr eaLnBrk="1" hangingPunct="1">
                <a:spcAft>
                  <a:spcPts val="600"/>
                </a:spcAft>
                <a:defRPr/>
              </a:pPr>
              <a:t>11</a:t>
            </a:fld>
            <a:endParaRPr lang="en-US" altLang="en-US" sz="1200">
              <a:solidFill>
                <a:srgbClr val="FFFFFF"/>
              </a:solidFill>
              <a:latin typeface="Calibri" panose="020F0502020204030204"/>
              <a:ea typeface="+mn-ea"/>
            </a:endParaRPr>
          </a:p>
        </p:txBody>
      </p:sp>
      <p:sp>
        <p:nvSpPr>
          <p:cNvPr id="13" name="TextBox 12">
            <a:extLst>
              <a:ext uri="{FF2B5EF4-FFF2-40B4-BE49-F238E27FC236}">
                <a16:creationId xmlns:a16="http://schemas.microsoft.com/office/drawing/2014/main" id="{84DEF464-2328-404F-8692-4C8B49D54BA1}"/>
              </a:ext>
            </a:extLst>
          </p:cNvPr>
          <p:cNvSpPr txBox="1"/>
          <p:nvPr/>
        </p:nvSpPr>
        <p:spPr>
          <a:xfrm>
            <a:off x="0" y="5119843"/>
            <a:ext cx="8503920" cy="1107996"/>
          </a:xfrm>
          <a:prstGeom prst="rect">
            <a:avLst/>
          </a:prstGeom>
          <a:solidFill>
            <a:srgbClr val="C00000"/>
          </a:solidFill>
        </p:spPr>
        <p:txBody>
          <a:bodyPr wrap="square" lIns="182880" tIns="182880" rIns="182880" bIns="182880" rtlCol="0">
            <a:spAutoFit/>
          </a:bodyPr>
          <a:lstStyle/>
          <a:p>
            <a:r>
              <a:rPr lang="en-US" sz="2400" b="1" dirty="0"/>
              <a:t>Great at taking care of others with free lemonade but    may forget about the profits!</a:t>
            </a:r>
          </a:p>
        </p:txBody>
      </p:sp>
    </p:spTree>
    <p:extLst>
      <p:ext uri="{BB962C8B-B14F-4D97-AF65-F5344CB8AC3E}">
        <p14:creationId xmlns:p14="http://schemas.microsoft.com/office/powerpoint/2010/main" val="17038302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937" r="9093" b="12737"/>
          <a:stretch/>
        </p:blipFill>
        <p:spPr>
          <a:xfrm>
            <a:off x="2562726" y="1"/>
            <a:ext cx="9629274" cy="6857999"/>
          </a:xfrm>
          <a:prstGeom prst="rect">
            <a:avLst/>
          </a:prstGeom>
        </p:spPr>
      </p:pic>
      <p:sp>
        <p:nvSpPr>
          <p:cNvPr id="21511" name="Freeform: Shape 7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2" name="Freeform: Shape 76">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342006"/>
            <a:ext cx="3879232" cy="2248122"/>
          </a:xfrm>
        </p:spPr>
        <p:txBody>
          <a:bodyPr vert="horz" lIns="91440" tIns="45720" rIns="91440" bIns="45720" numCol="1" rtlCol="0" anchor="b" anchorCtr="0" compatLnSpc="1">
            <a:prstTxWarp prst="textNoShape">
              <a:avLst/>
            </a:prstTxWarp>
            <a:normAutofit/>
          </a:bodyPr>
          <a:lstStyle/>
          <a:p>
            <a:r>
              <a:rPr lang="en-US" altLang="en-US" sz="3800" dirty="0"/>
              <a:t>How the S Style approaches a yard sale </a:t>
            </a:r>
            <a:endParaRPr lang="en-US" altLang="en-US" sz="3800" i="1" dirty="0"/>
          </a:p>
        </p:txBody>
      </p:sp>
      <p:sp>
        <p:nvSpPr>
          <p:cNvPr id="21507" name="Date Placeholder 5"/>
          <p:cNvSpPr>
            <a:spLocks noGrp="1"/>
          </p:cNvSpPr>
          <p:nvPr>
            <p:ph type="dt" sz="half" idx="10"/>
          </p:nvPr>
        </p:nvSpPr>
        <p:spPr bwMode="auto">
          <a:xfrm>
            <a:off x="804672" y="6356350"/>
            <a:ext cx="146929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eaLnBrk="1" hangingPunct="1">
              <a:spcAft>
                <a:spcPts val="600"/>
              </a:spcAft>
              <a:defRPr/>
            </a:pPr>
            <a:fld id="{639BA491-1707-B543-9BE4-5E8A91B06518}" type="datetime1">
              <a:rPr lang="en-US" altLang="en-US" sz="1200">
                <a:solidFill>
                  <a:srgbClr val="FFFFFF">
                    <a:alpha val="80000"/>
                  </a:srgbClr>
                </a:solidFill>
                <a:latin typeface="Calibri" panose="020F0502020204030204"/>
                <a:ea typeface="+mn-ea"/>
              </a:rPr>
              <a:pPr eaLnBrk="1" hangingPunct="1">
                <a:spcAft>
                  <a:spcPts val="600"/>
                </a:spcAft>
                <a:defRPr/>
              </a:pPr>
              <a:t>2/3/22</a:t>
            </a:fld>
            <a:endParaRPr lang="en-US" altLang="en-US" sz="1200">
              <a:solidFill>
                <a:srgbClr val="FFFFFF">
                  <a:alpha val="80000"/>
                </a:srgbClr>
              </a:solidFill>
              <a:latin typeface="Calibri" panose="020F0502020204030204"/>
              <a:ea typeface="+mn-ea"/>
            </a:endParaRPr>
          </a:p>
        </p:txBody>
      </p:sp>
      <p:sp>
        <p:nvSpPr>
          <p:cNvPr id="21508" name="Footer Placeholder 6"/>
          <p:cNvSpPr>
            <a:spLocks noGrp="1"/>
          </p:cNvSpPr>
          <p:nvPr>
            <p:ph type="ftr" sz="quarter" idx="11"/>
          </p:nvPr>
        </p:nvSpPr>
        <p:spPr bwMode="auto">
          <a:xfrm>
            <a:off x="4195573" y="6356350"/>
            <a:ext cx="652005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algn="r" eaLnBrk="1" hangingPunct="1">
              <a:spcAft>
                <a:spcPts val="600"/>
              </a:spcAft>
              <a:defRPr/>
            </a:pPr>
            <a:r>
              <a:rPr lang="en-US" altLang="en-US" sz="1200" kern="1200">
                <a:latin typeface="Calibri" panose="020F0502020204030204"/>
                <a:ea typeface="+mn-ea"/>
                <a:cs typeface="+mn-cs"/>
              </a:rPr>
              <a:t>The Corporate Learning Institute, 2016</a:t>
            </a:r>
          </a:p>
        </p:txBody>
      </p:sp>
      <p:sp>
        <p:nvSpPr>
          <p:cNvPr id="21509" name="Slide Number Placeholder 7"/>
          <p:cNvSpPr>
            <a:spLocks noGrp="1"/>
          </p:cNvSpPr>
          <p:nvPr>
            <p:ph type="sldNum" sz="quarter" idx="12"/>
          </p:nvPr>
        </p:nvSpPr>
        <p:spPr bwMode="auto">
          <a:xfrm>
            <a:off x="1089660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eaLnBrk="1" hangingPunct="1">
              <a:spcAft>
                <a:spcPts val="600"/>
              </a:spcAft>
              <a:defRPr/>
            </a:pPr>
            <a:fld id="{14D95B88-C07F-874C-9B89-65BC24AD2D4F}" type="slidenum">
              <a:rPr lang="en-US" altLang="en-US" sz="1200" smtClean="0">
                <a:solidFill>
                  <a:srgbClr val="FFFFFF"/>
                </a:solidFill>
                <a:latin typeface="Calibri" panose="020F0502020204030204"/>
                <a:ea typeface="+mn-ea"/>
              </a:rPr>
              <a:pPr eaLnBrk="1" hangingPunct="1">
                <a:spcAft>
                  <a:spcPts val="600"/>
                </a:spcAft>
                <a:defRPr/>
              </a:pPr>
              <a:t>12</a:t>
            </a:fld>
            <a:endParaRPr lang="en-US" altLang="en-US" sz="1200">
              <a:solidFill>
                <a:srgbClr val="FFFFFF"/>
              </a:solidFill>
              <a:latin typeface="Calibri" panose="020F0502020204030204"/>
              <a:ea typeface="+mn-ea"/>
            </a:endParaRPr>
          </a:p>
        </p:txBody>
      </p:sp>
      <p:sp>
        <p:nvSpPr>
          <p:cNvPr id="22" name="TextBox 21">
            <a:extLst>
              <a:ext uri="{FF2B5EF4-FFF2-40B4-BE49-F238E27FC236}">
                <a16:creationId xmlns:a16="http://schemas.microsoft.com/office/drawing/2014/main" id="{6CE4FB34-D570-024B-8F6A-F5F145AF59ED}"/>
              </a:ext>
            </a:extLst>
          </p:cNvPr>
          <p:cNvSpPr txBox="1"/>
          <p:nvPr/>
        </p:nvSpPr>
        <p:spPr>
          <a:xfrm>
            <a:off x="0" y="5119843"/>
            <a:ext cx="8503920" cy="1107996"/>
          </a:xfrm>
          <a:prstGeom prst="rect">
            <a:avLst/>
          </a:prstGeom>
          <a:solidFill>
            <a:srgbClr val="FFC000"/>
          </a:solidFill>
        </p:spPr>
        <p:txBody>
          <a:bodyPr wrap="square" lIns="182880" tIns="182880" rIns="182880" bIns="182880" rtlCol="0">
            <a:spAutoFit/>
          </a:bodyPr>
          <a:lstStyle/>
          <a:p>
            <a:r>
              <a:rPr lang="en-US" sz="2400" b="1" dirty="0"/>
              <a:t>Great at detail like sorting and labeling but may be less inclined to offer spontaneous deals!</a:t>
            </a:r>
          </a:p>
        </p:txBody>
      </p:sp>
    </p:spTree>
    <p:extLst>
      <p:ext uri="{BB962C8B-B14F-4D97-AF65-F5344CB8AC3E}">
        <p14:creationId xmlns:p14="http://schemas.microsoft.com/office/powerpoint/2010/main" val="18361196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4364" r="18280" b="9091"/>
          <a:stretch/>
        </p:blipFill>
        <p:spPr>
          <a:xfrm>
            <a:off x="4409692" y="-480"/>
            <a:ext cx="7780783" cy="6857999"/>
          </a:xfrm>
          <a:prstGeom prst="rect">
            <a:avLst/>
          </a:prstGeom>
        </p:spPr>
      </p:pic>
      <p:sp>
        <p:nvSpPr>
          <p:cNvPr id="192" name="Freeform: Shape 191">
            <a:extLst>
              <a:ext uri="{FF2B5EF4-FFF2-40B4-BE49-F238E27FC236}">
                <a16:creationId xmlns:a16="http://schemas.microsoft.com/office/drawing/2014/main" id="{E1223861-A3E8-48E6-8C01-F3C9AD22D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940727-F42D-4F2B-AF71-DA5D9FAB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D108A84-30C9-F248-8A60-348D31A44650}"/>
              </a:ext>
            </a:extLst>
          </p:cNvPr>
          <p:cNvSpPr txBox="1"/>
          <p:nvPr/>
        </p:nvSpPr>
        <p:spPr>
          <a:xfrm>
            <a:off x="804672" y="775633"/>
            <a:ext cx="5291328" cy="270757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a:latin typeface="+mj-lt"/>
                <a:ea typeface="+mj-ea"/>
                <a:cs typeface="+mj-cs"/>
              </a:rPr>
              <a:t>How the C Style manages a yard sale</a:t>
            </a:r>
            <a:br>
              <a:rPr lang="en-US" sz="4600">
                <a:latin typeface="+mj-lt"/>
                <a:ea typeface="+mj-ea"/>
                <a:cs typeface="+mj-cs"/>
              </a:rPr>
            </a:br>
            <a:endParaRPr lang="en-US" sz="4600">
              <a:latin typeface="+mj-lt"/>
              <a:ea typeface="+mj-ea"/>
              <a:cs typeface="+mj-cs"/>
            </a:endParaRPr>
          </a:p>
        </p:txBody>
      </p:sp>
      <p:sp>
        <p:nvSpPr>
          <p:cNvPr id="22532" name="Footer Placeholder 6"/>
          <p:cNvSpPr>
            <a:spLocks noGrp="1"/>
          </p:cNvSpPr>
          <p:nvPr>
            <p:ph type="ftr" sz="quarter" idx="11"/>
          </p:nvPr>
        </p:nvSpPr>
        <p:spPr bwMode="auto">
          <a:xfrm>
            <a:off x="804673" y="6356350"/>
            <a:ext cx="401421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algn="l" eaLnBrk="1" hangingPunct="1">
              <a:spcAft>
                <a:spcPts val="600"/>
              </a:spcAft>
              <a:defRPr/>
            </a:pPr>
            <a:r>
              <a:rPr lang="en-US" altLang="en-US" sz="1200" kern="1200">
                <a:solidFill>
                  <a:schemeClr val="tx1">
                    <a:alpha val="80000"/>
                  </a:schemeClr>
                </a:solidFill>
                <a:latin typeface="Calibri" panose="020F0502020204030204"/>
                <a:ea typeface="+mn-ea"/>
                <a:cs typeface="+mn-cs"/>
              </a:rPr>
              <a:t>The Corporate Learning Institute, 2016</a:t>
            </a:r>
          </a:p>
        </p:txBody>
      </p:sp>
      <p:sp>
        <p:nvSpPr>
          <p:cNvPr id="22531" name="Date Placeholder 5"/>
          <p:cNvSpPr>
            <a:spLocks noGrp="1"/>
          </p:cNvSpPr>
          <p:nvPr>
            <p:ph type="dt" sz="half" idx="10"/>
          </p:nvPr>
        </p:nvSpPr>
        <p:spPr bwMode="auto">
          <a:xfrm>
            <a:off x="9401176" y="6356350"/>
            <a:ext cx="131445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Gill Sans MT" charset="0"/>
                <a:ea typeface="MS PGothic" charset="-128"/>
              </a:defRPr>
            </a:lvl1pPr>
            <a:lvl2pPr marL="742950" indent="-285750" eaLnBrk="0" hangingPunct="0">
              <a:defRPr sz="2400">
                <a:solidFill>
                  <a:schemeClr val="tx1"/>
                </a:solidFill>
                <a:latin typeface="Gill Sans MT" charset="0"/>
                <a:ea typeface="MS PGothic" charset="-128"/>
              </a:defRPr>
            </a:lvl2pPr>
            <a:lvl3pPr marL="1143000" indent="-228600" eaLnBrk="0" hangingPunct="0">
              <a:defRPr sz="2400">
                <a:solidFill>
                  <a:schemeClr val="tx1"/>
                </a:solidFill>
                <a:latin typeface="Gill Sans MT" charset="0"/>
                <a:ea typeface="MS PGothic" charset="-128"/>
              </a:defRPr>
            </a:lvl3pPr>
            <a:lvl4pPr marL="1600200" indent="-228600" eaLnBrk="0" hangingPunct="0">
              <a:defRPr sz="2400">
                <a:solidFill>
                  <a:schemeClr val="tx1"/>
                </a:solidFill>
                <a:latin typeface="Gill Sans MT" charset="0"/>
                <a:ea typeface="MS PGothic" charset="-128"/>
              </a:defRPr>
            </a:lvl4pPr>
            <a:lvl5pPr marL="2057400" indent="-228600" eaLnBrk="0" hangingPunct="0">
              <a:defRPr sz="2400">
                <a:solidFill>
                  <a:schemeClr val="tx1"/>
                </a:solidFill>
                <a:latin typeface="Gill Sans MT" charset="0"/>
                <a:ea typeface="MS PGothic" charset="-128"/>
              </a:defRPr>
            </a:lvl5pPr>
            <a:lvl6pPr marL="2514600" indent="-228600" eaLnBrk="0" fontAlgn="base" hangingPunct="0">
              <a:spcBef>
                <a:spcPct val="0"/>
              </a:spcBef>
              <a:spcAft>
                <a:spcPct val="0"/>
              </a:spcAft>
              <a:defRPr sz="2400">
                <a:solidFill>
                  <a:schemeClr val="tx1"/>
                </a:solidFill>
                <a:latin typeface="Gill Sans MT" charset="0"/>
                <a:ea typeface="MS PGothic" charset="-128"/>
              </a:defRPr>
            </a:lvl6pPr>
            <a:lvl7pPr marL="2971800" indent="-228600" eaLnBrk="0" fontAlgn="base" hangingPunct="0">
              <a:spcBef>
                <a:spcPct val="0"/>
              </a:spcBef>
              <a:spcAft>
                <a:spcPct val="0"/>
              </a:spcAft>
              <a:defRPr sz="2400">
                <a:solidFill>
                  <a:schemeClr val="tx1"/>
                </a:solidFill>
                <a:latin typeface="Gill Sans MT" charset="0"/>
                <a:ea typeface="MS PGothic" charset="-128"/>
              </a:defRPr>
            </a:lvl7pPr>
            <a:lvl8pPr marL="3429000" indent="-228600" eaLnBrk="0" fontAlgn="base" hangingPunct="0">
              <a:spcBef>
                <a:spcPct val="0"/>
              </a:spcBef>
              <a:spcAft>
                <a:spcPct val="0"/>
              </a:spcAft>
              <a:defRPr sz="2400">
                <a:solidFill>
                  <a:schemeClr val="tx1"/>
                </a:solidFill>
                <a:latin typeface="Gill Sans MT" charset="0"/>
                <a:ea typeface="MS PGothic" charset="-128"/>
              </a:defRPr>
            </a:lvl8pPr>
            <a:lvl9pPr marL="3886200" indent="-228600" eaLnBrk="0" fontAlgn="base" hangingPunct="0">
              <a:spcBef>
                <a:spcPct val="0"/>
              </a:spcBef>
              <a:spcAft>
                <a:spcPct val="0"/>
              </a:spcAft>
              <a:defRPr sz="2400">
                <a:solidFill>
                  <a:schemeClr val="tx1"/>
                </a:solidFill>
                <a:latin typeface="Gill Sans MT" charset="0"/>
                <a:ea typeface="MS PGothic" charset="-128"/>
              </a:defRPr>
            </a:lvl9pPr>
          </a:lstStyle>
          <a:p>
            <a:pPr algn="r" eaLnBrk="1" hangingPunct="1">
              <a:spcAft>
                <a:spcPts val="600"/>
              </a:spcAft>
              <a:defRPr/>
            </a:pPr>
            <a:fld id="{411CFAF4-37E9-A04A-A025-AB8724597A7E}" type="datetime1">
              <a:rPr lang="en-US" altLang="en-US" sz="1200">
                <a:solidFill>
                  <a:srgbClr val="FFFFFF"/>
                </a:solidFill>
                <a:latin typeface="Calibri" panose="020F0502020204030204"/>
                <a:ea typeface="+mn-ea"/>
              </a:rPr>
              <a:pPr algn="r" eaLnBrk="1" hangingPunct="1">
                <a:spcAft>
                  <a:spcPts val="600"/>
                </a:spcAft>
                <a:defRPr/>
              </a:pPr>
              <a:t>2/3/22</a:t>
            </a:fld>
            <a:endParaRPr lang="en-US" altLang="en-US" sz="1200">
              <a:solidFill>
                <a:srgbClr val="FFFFFF"/>
              </a:solidFill>
              <a:latin typeface="Calibri" panose="020F0502020204030204"/>
              <a:ea typeface="+mn-ea"/>
            </a:endParaRPr>
          </a:p>
        </p:txBody>
      </p:sp>
      <p:sp>
        <p:nvSpPr>
          <p:cNvPr id="21" name="TextBox 20">
            <a:extLst>
              <a:ext uri="{FF2B5EF4-FFF2-40B4-BE49-F238E27FC236}">
                <a16:creationId xmlns:a16="http://schemas.microsoft.com/office/drawing/2014/main" id="{0AC9AE15-142A-5340-9A2D-58F04962CDE6}"/>
              </a:ext>
            </a:extLst>
          </p:cNvPr>
          <p:cNvSpPr txBox="1"/>
          <p:nvPr/>
        </p:nvSpPr>
        <p:spPr>
          <a:xfrm>
            <a:off x="1524" y="5059482"/>
            <a:ext cx="8895262" cy="1107996"/>
          </a:xfrm>
          <a:prstGeom prst="rect">
            <a:avLst/>
          </a:prstGeom>
          <a:solidFill>
            <a:srgbClr val="00B0F0"/>
          </a:solidFill>
        </p:spPr>
        <p:txBody>
          <a:bodyPr wrap="square" lIns="182880" tIns="182880" rIns="182880" bIns="182880" rtlCol="0">
            <a:spAutoFit/>
          </a:bodyPr>
          <a:lstStyle/>
          <a:p>
            <a:r>
              <a:rPr lang="en-US" sz="2400" b="1" dirty="0"/>
              <a:t>Great at offering only the best items at a yard sale, and may forget that others may be looking for a bargain!</a:t>
            </a:r>
          </a:p>
        </p:txBody>
      </p:sp>
    </p:spTree>
    <p:extLst>
      <p:ext uri="{BB962C8B-B14F-4D97-AF65-F5344CB8AC3E}">
        <p14:creationId xmlns:p14="http://schemas.microsoft.com/office/powerpoint/2010/main" val="172750802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90440A-0705-9945-A2BC-32858EF9BE7A}"/>
              </a:ext>
            </a:extLst>
          </p:cNvPr>
          <p:cNvSpPr>
            <a:spLocks noGrp="1"/>
          </p:cNvSpPr>
          <p:nvPr>
            <p:ph idx="4294967295"/>
          </p:nvPr>
        </p:nvSpPr>
        <p:spPr>
          <a:xfrm>
            <a:off x="628535" y="2535238"/>
            <a:ext cx="10591800" cy="4322762"/>
          </a:xfrm>
        </p:spPr>
        <p:txBody>
          <a:bodyPr>
            <a:normAutofit/>
          </a:bodyPr>
          <a:lstStyle/>
          <a:p>
            <a:pPr marL="0" indent="0">
              <a:lnSpc>
                <a:spcPct val="100000"/>
              </a:lnSpc>
              <a:buNone/>
            </a:pPr>
            <a:r>
              <a:rPr lang="en-US" sz="2400" b="1" dirty="0">
                <a:solidFill>
                  <a:schemeClr val="accent2"/>
                </a:solidFill>
              </a:rPr>
              <a:t>The D Dominant Style</a:t>
            </a:r>
            <a:r>
              <a:rPr lang="en-US" sz="2400" dirty="0">
                <a:solidFill>
                  <a:schemeClr val="accent2"/>
                </a:solidFill>
              </a:rPr>
              <a:t> </a:t>
            </a:r>
            <a:r>
              <a:rPr lang="en-US" sz="2400" dirty="0"/>
              <a:t>is energized at the start of the sale</a:t>
            </a:r>
          </a:p>
          <a:p>
            <a:pPr marL="0" indent="0">
              <a:lnSpc>
                <a:spcPct val="100000"/>
              </a:lnSpc>
              <a:buNone/>
            </a:pPr>
            <a:r>
              <a:rPr lang="en-US" sz="2400" b="1" dirty="0">
                <a:solidFill>
                  <a:srgbClr val="C00000"/>
                </a:solidFill>
              </a:rPr>
              <a:t>The I Influential Style</a:t>
            </a:r>
            <a:r>
              <a:rPr lang="en-US" sz="2400" dirty="0">
                <a:solidFill>
                  <a:srgbClr val="C00000"/>
                </a:solidFill>
              </a:rPr>
              <a:t> </a:t>
            </a:r>
            <a:r>
              <a:rPr lang="en-US" sz="2400" dirty="0"/>
              <a:t>is energized by helping others  </a:t>
            </a:r>
          </a:p>
          <a:p>
            <a:pPr marL="0" indent="0">
              <a:lnSpc>
                <a:spcPct val="100000"/>
              </a:lnSpc>
              <a:buNone/>
            </a:pPr>
            <a:r>
              <a:rPr lang="en-US" sz="2400" b="1" dirty="0">
                <a:solidFill>
                  <a:schemeClr val="accent5"/>
                </a:solidFill>
              </a:rPr>
              <a:t>The S Steady Style</a:t>
            </a:r>
            <a:r>
              <a:rPr lang="en-US" sz="2400" dirty="0">
                <a:solidFill>
                  <a:schemeClr val="accent5"/>
                </a:solidFill>
              </a:rPr>
              <a:t> </a:t>
            </a:r>
            <a:r>
              <a:rPr lang="en-US" sz="2400" dirty="0"/>
              <a:t>is energized to join the sale once clear </a:t>
            </a:r>
            <a:br>
              <a:rPr lang="en-US" sz="2400" dirty="0"/>
            </a:br>
            <a:r>
              <a:rPr lang="en-US" sz="2400" dirty="0"/>
              <a:t>information and expectations are established </a:t>
            </a:r>
          </a:p>
          <a:p>
            <a:pPr marL="0" indent="0">
              <a:lnSpc>
                <a:spcPct val="100000"/>
              </a:lnSpc>
              <a:buNone/>
            </a:pPr>
            <a:r>
              <a:rPr lang="en-US" sz="2400" b="1" dirty="0">
                <a:solidFill>
                  <a:srgbClr val="00B0F0"/>
                </a:solidFill>
              </a:rPr>
              <a:t>The C Conscientious Style</a:t>
            </a:r>
            <a:r>
              <a:rPr lang="en-US" sz="2400" dirty="0">
                <a:solidFill>
                  <a:srgbClr val="00B0F0"/>
                </a:solidFill>
              </a:rPr>
              <a:t> </a:t>
            </a:r>
            <a:r>
              <a:rPr lang="en-US" sz="2400" dirty="0"/>
              <a:t>is energized by opportunities</a:t>
            </a:r>
            <a:br>
              <a:rPr lang="en-US" sz="2400" dirty="0"/>
            </a:br>
            <a:r>
              <a:rPr lang="en-US" sz="2400" dirty="0"/>
              <a:t>to assess and improve the sale </a:t>
            </a:r>
          </a:p>
        </p:txBody>
      </p:sp>
      <p:pic>
        <p:nvPicPr>
          <p:cNvPr id="3" name="Picture 2">
            <a:extLst>
              <a:ext uri="{FF2B5EF4-FFF2-40B4-BE49-F238E27FC236}">
                <a16:creationId xmlns:a16="http://schemas.microsoft.com/office/drawing/2014/main" id="{C2DF8B0D-4275-8747-878A-0C40A55A3975}"/>
              </a:ext>
            </a:extLst>
          </p:cNvPr>
          <p:cNvPicPr>
            <a:picLocks noChangeAspect="1"/>
          </p:cNvPicPr>
          <p:nvPr/>
        </p:nvPicPr>
        <p:blipFill>
          <a:blip r:embed="rId2"/>
          <a:stretch>
            <a:fillRect/>
          </a:stretch>
        </p:blipFill>
        <p:spPr>
          <a:xfrm>
            <a:off x="628535" y="1246141"/>
            <a:ext cx="11282676" cy="878747"/>
          </a:xfrm>
          <a:prstGeom prst="rect">
            <a:avLst/>
          </a:prstGeom>
        </p:spPr>
      </p:pic>
      <p:pic>
        <p:nvPicPr>
          <p:cNvPr id="5" name="Picture 4" descr="A red and white sign&#10;&#10;Description automatically generated with medium confidence">
            <a:extLst>
              <a:ext uri="{FF2B5EF4-FFF2-40B4-BE49-F238E27FC236}">
                <a16:creationId xmlns:a16="http://schemas.microsoft.com/office/drawing/2014/main" id="{BA6BBC65-08DE-4B43-AEE2-19EA8F475CB6}"/>
              </a:ext>
            </a:extLst>
          </p:cNvPr>
          <p:cNvPicPr>
            <a:picLocks noChangeAspect="1"/>
          </p:cNvPicPr>
          <p:nvPr/>
        </p:nvPicPr>
        <p:blipFill>
          <a:blip r:embed="rId3"/>
          <a:stretch>
            <a:fillRect/>
          </a:stretch>
        </p:blipFill>
        <p:spPr>
          <a:xfrm rot="20727006">
            <a:off x="8884487" y="4728887"/>
            <a:ext cx="2762425" cy="1394468"/>
          </a:xfrm>
          <a:prstGeom prst="rect">
            <a:avLst/>
          </a:prstGeom>
        </p:spPr>
      </p:pic>
    </p:spTree>
    <p:extLst>
      <p:ext uri="{BB962C8B-B14F-4D97-AF65-F5344CB8AC3E}">
        <p14:creationId xmlns:p14="http://schemas.microsoft.com/office/powerpoint/2010/main" val="358783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2203396902"/>
              </p:ext>
            </p:extLst>
          </p:nvPr>
        </p:nvGraphicFramePr>
        <p:xfrm>
          <a:off x="0" y="2283881"/>
          <a:ext cx="12191999" cy="2960472"/>
        </p:xfrm>
        <a:graphic>
          <a:graphicData uri="http://schemas.openxmlformats.org/drawingml/2006/table">
            <a:tbl>
              <a:tblPr firstRow="1" bandRow="1">
                <a:tableStyleId>{6E25E649-3F16-4E02-A733-19D2CDBF48F0}</a:tableStyleId>
              </a:tblPr>
              <a:tblGrid>
                <a:gridCol w="12191999">
                  <a:extLst>
                    <a:ext uri="{9D8B030D-6E8A-4147-A177-3AD203B41FA5}">
                      <a16:colId xmlns:a16="http://schemas.microsoft.com/office/drawing/2014/main" val="1605827653"/>
                    </a:ext>
                  </a:extLst>
                </a:gridCol>
              </a:tblGrid>
              <a:tr h="986824">
                <a:tc>
                  <a:txBody>
                    <a:bodyPr/>
                    <a:lstStyle/>
                    <a:p>
                      <a:r>
                        <a:rPr lang="en-US" sz="4800" b="0" dirty="0"/>
                        <a:t>True or False </a:t>
                      </a:r>
                    </a:p>
                  </a:txBody>
                  <a:tcPr marL="109728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62988965"/>
                  </a:ext>
                </a:extLst>
              </a:tr>
              <a:tr h="986824">
                <a:tc>
                  <a:txBody>
                    <a:bodyPr/>
                    <a:lstStyle/>
                    <a:p>
                      <a:endParaRPr lang="en-US" sz="2400"/>
                    </a:p>
                    <a:p>
                      <a:r>
                        <a:rPr lang="en-US" sz="2400"/>
                        <a:t>1.  The I, Influential Style is great at details  </a:t>
                      </a:r>
                    </a:p>
                  </a:txBody>
                  <a:tcPr marL="109728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9870240"/>
                  </a:ext>
                </a:extLst>
              </a:tr>
              <a:tr h="986824">
                <a:tc>
                  <a:txBody>
                    <a:bodyPr/>
                    <a:lstStyle/>
                    <a:p>
                      <a:endParaRPr lang="en-US" sz="2400" dirty="0"/>
                    </a:p>
                    <a:p>
                      <a:r>
                        <a:rPr lang="en-US" sz="2400" dirty="0"/>
                        <a:t>2.  The C, Conscientious Style loves to collaborate  </a:t>
                      </a:r>
                    </a:p>
                  </a:txBody>
                  <a:tcPr marL="109728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194582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ulti-coloured paper-craft art">
            <a:extLst>
              <a:ext uri="{FF2B5EF4-FFF2-40B4-BE49-F238E27FC236}">
                <a16:creationId xmlns:a16="http://schemas.microsoft.com/office/drawing/2014/main" id="{6772D2D5-E301-4B7A-B948-BCCCEFE046E9}"/>
              </a:ext>
            </a:extLst>
          </p:cNvPr>
          <p:cNvPicPr>
            <a:picLocks noChangeAspect="1"/>
          </p:cNvPicPr>
          <p:nvPr/>
        </p:nvPicPr>
        <p:blipFill rotWithShape="1">
          <a:blip r:embed="rId2">
            <a:alphaModFix amt="35000"/>
          </a:blip>
          <a:srcRect t="11018" b="4712"/>
          <a:stretch/>
        </p:blipFill>
        <p:spPr>
          <a:xfrm>
            <a:off x="20" y="1"/>
            <a:ext cx="12191980" cy="6857999"/>
          </a:xfrm>
          <a:prstGeom prst="rect">
            <a:avLst/>
          </a:prstGeom>
        </p:spPr>
      </p:pic>
      <p:sp>
        <p:nvSpPr>
          <p:cNvPr id="4" name="Title 1">
            <a:extLst>
              <a:ext uri="{FF2B5EF4-FFF2-40B4-BE49-F238E27FC236}">
                <a16:creationId xmlns:a16="http://schemas.microsoft.com/office/drawing/2014/main" id="{DB41F576-899F-9B4D-B517-64A58A5FDFDA}"/>
              </a:ext>
            </a:extLst>
          </p:cNvPr>
          <p:cNvSpPr txBox="1">
            <a:spLocks/>
          </p:cNvSpPr>
          <p:nvPr/>
        </p:nvSpPr>
        <p:spPr>
          <a:xfrm>
            <a:off x="838201" y="1065862"/>
            <a:ext cx="3313164" cy="4726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br>
              <a:rPr lang="en-US" sz="4000">
                <a:solidFill>
                  <a:srgbClr val="FFFFFF"/>
                </a:solidFill>
              </a:rPr>
            </a:br>
            <a:r>
              <a:rPr lang="en-US" sz="4000">
                <a:solidFill>
                  <a:srgbClr val="FFFFFF"/>
                </a:solidFill>
              </a:rPr>
              <a:t>Cornerstone Principles of DISC Theory </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C87579DE-7225-AE48-A7C5-2B3422212A24}"/>
              </a:ext>
            </a:extLst>
          </p:cNvPr>
          <p:cNvSpPr>
            <a:spLocks noGrp="1"/>
          </p:cNvSpPr>
          <p:nvPr>
            <p:ph idx="1"/>
          </p:nvPr>
        </p:nvSpPr>
        <p:spPr>
          <a:xfrm>
            <a:off x="5155379" y="1065862"/>
            <a:ext cx="6548938" cy="4726276"/>
          </a:xfrm>
        </p:spPr>
        <p:txBody>
          <a:bodyPr vert="horz" lIns="91440" tIns="45720" rIns="91440" bIns="45720" rtlCol="0" anchor="ctr">
            <a:normAutofit/>
          </a:bodyPr>
          <a:lstStyle/>
          <a:p>
            <a:pPr marL="0" indent="0">
              <a:buNone/>
            </a:pPr>
            <a:endParaRPr lang="en-US" sz="1400">
              <a:solidFill>
                <a:srgbClr val="FFFFFF"/>
              </a:solidFill>
              <a:latin typeface="+mn-lt"/>
            </a:endParaRPr>
          </a:p>
          <a:p>
            <a:pPr lvl="0"/>
            <a:r>
              <a:rPr lang="en-US" sz="1800">
                <a:solidFill>
                  <a:srgbClr val="FFFFFF"/>
                </a:solidFill>
                <a:latin typeface="+mn-lt"/>
              </a:rPr>
              <a:t>All styles are equally valuable and can be equally effective.</a:t>
            </a:r>
            <a:br>
              <a:rPr lang="en-US" sz="1800">
                <a:solidFill>
                  <a:srgbClr val="FFFFFF"/>
                </a:solidFill>
                <a:latin typeface="+mn-lt"/>
              </a:rPr>
            </a:br>
            <a:endParaRPr lang="en-US" sz="1800">
              <a:solidFill>
                <a:srgbClr val="FFFFFF"/>
              </a:solidFill>
              <a:latin typeface="+mn-lt"/>
            </a:endParaRPr>
          </a:p>
          <a:p>
            <a:pPr lvl="0"/>
            <a:r>
              <a:rPr lang="en-US" sz="1800">
                <a:solidFill>
                  <a:srgbClr val="FFFFFF"/>
                </a:solidFill>
                <a:latin typeface="+mn-lt"/>
              </a:rPr>
              <a:t>Understanding yourself better is the first step to managing your intentions and making the impact you want.</a:t>
            </a:r>
          </a:p>
          <a:p>
            <a:pPr lvl="0"/>
            <a:endParaRPr lang="en-US" sz="1800">
              <a:solidFill>
                <a:srgbClr val="FFFFFF"/>
              </a:solidFill>
              <a:latin typeface="+mn-lt"/>
            </a:endParaRPr>
          </a:p>
          <a:p>
            <a:pPr lvl="0"/>
            <a:r>
              <a:rPr lang="en-US" sz="1800">
                <a:solidFill>
                  <a:srgbClr val="FFFFFF"/>
                </a:solidFill>
                <a:latin typeface="+mn-lt"/>
              </a:rPr>
              <a:t>DISC is a learning assessment, measuring preferences, not abilities.</a:t>
            </a:r>
            <a:br>
              <a:rPr lang="en-US" sz="1800">
                <a:solidFill>
                  <a:srgbClr val="FFFFFF"/>
                </a:solidFill>
                <a:latin typeface="+mn-lt"/>
              </a:rPr>
            </a:br>
            <a:endParaRPr lang="en-US" sz="1800">
              <a:solidFill>
                <a:srgbClr val="FFFFFF"/>
              </a:solidFill>
              <a:latin typeface="+mn-lt"/>
            </a:endParaRPr>
          </a:p>
          <a:p>
            <a:pPr lvl="0"/>
            <a:r>
              <a:rPr lang="en-US" sz="1800">
                <a:solidFill>
                  <a:srgbClr val="FFFFFF"/>
                </a:solidFill>
                <a:latin typeface="+mn-lt"/>
              </a:rPr>
              <a:t>You can and have learned to flex your style to accommodate changes in your environment. </a:t>
            </a:r>
          </a:p>
          <a:p>
            <a:pPr lvl="0"/>
            <a:endParaRPr lang="en-US" sz="1800">
              <a:solidFill>
                <a:srgbClr val="FFFFFF"/>
              </a:solidFill>
              <a:latin typeface="+mn-lt"/>
            </a:endParaRPr>
          </a:p>
        </p:txBody>
      </p:sp>
    </p:spTree>
    <p:extLst>
      <p:ext uri="{BB962C8B-B14F-4D97-AF65-F5344CB8AC3E}">
        <p14:creationId xmlns:p14="http://schemas.microsoft.com/office/powerpoint/2010/main" val="341520445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id="{FD0C3928-2FE8-C04D-B494-7D8AA0EF5D20}"/>
              </a:ext>
            </a:extLst>
          </p:cNvPr>
          <p:cNvSpPr/>
          <p:nvPr/>
        </p:nvSpPr>
        <p:spPr>
          <a:xfrm>
            <a:off x="0" y="1346200"/>
            <a:ext cx="5443538" cy="4568825"/>
          </a:xfrm>
          <a:prstGeom prst="homePlate">
            <a:avLst>
              <a:gd name="adj" fmla="val 2779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C1D843-D298-B842-A858-2F0502732CA2}"/>
              </a:ext>
            </a:extLst>
          </p:cNvPr>
          <p:cNvSpPr txBox="1"/>
          <p:nvPr/>
        </p:nvSpPr>
        <p:spPr>
          <a:xfrm>
            <a:off x="1028700" y="2356983"/>
            <a:ext cx="2628900" cy="2547257"/>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600" kern="1200" dirty="0">
                <a:solidFill>
                  <a:srgbClr val="FFFFFF"/>
                </a:solidFill>
                <a:latin typeface="+mj-lt"/>
                <a:ea typeface="+mj-ea"/>
                <a:cs typeface="+mj-cs"/>
              </a:rPr>
              <a:t>Let’s Take a Closer Look at the Styles</a:t>
            </a:r>
          </a:p>
        </p:txBody>
      </p:sp>
      <p:pic>
        <p:nvPicPr>
          <p:cNvPr id="7" name="Content Placeholder 6" descr="A close-up of a card&#10;&#10;Description automatically generated with low confidence">
            <a:extLst>
              <a:ext uri="{FF2B5EF4-FFF2-40B4-BE49-F238E27FC236}">
                <a16:creationId xmlns:a16="http://schemas.microsoft.com/office/drawing/2014/main" id="{CFA2BDD4-152C-3E4E-9015-32A91B1F0EE3}"/>
              </a:ext>
            </a:extLst>
          </p:cNvPr>
          <p:cNvPicPr>
            <a:picLocks noGrp="1" noChangeAspect="1"/>
          </p:cNvPicPr>
          <p:nvPr>
            <p:ph idx="4294967295"/>
          </p:nvPr>
        </p:nvPicPr>
        <p:blipFill>
          <a:blip r:embed="rId2"/>
          <a:stretch>
            <a:fillRect/>
          </a:stretch>
        </p:blipFill>
        <p:spPr>
          <a:xfrm>
            <a:off x="6096000" y="1346200"/>
            <a:ext cx="4978400" cy="4965700"/>
          </a:xfrm>
          <a:prstGeom prst="rect">
            <a:avLst/>
          </a:prstGeom>
        </p:spPr>
      </p:pic>
    </p:spTree>
    <p:extLst>
      <p:ext uri="{BB962C8B-B14F-4D97-AF65-F5344CB8AC3E}">
        <p14:creationId xmlns:p14="http://schemas.microsoft.com/office/powerpoint/2010/main" val="58910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FEBAAB-4724-184E-8C6E-F90777CEF9AE}"/>
              </a:ext>
            </a:extLst>
          </p:cNvPr>
          <p:cNvSpPr txBox="1"/>
          <p:nvPr/>
        </p:nvSpPr>
        <p:spPr>
          <a:xfrm>
            <a:off x="272834" y="1830319"/>
            <a:ext cx="4284878" cy="2862322"/>
          </a:xfrm>
          <a:prstGeom prst="rect">
            <a:avLst/>
          </a:prstGeom>
          <a:noFill/>
        </p:spPr>
        <p:txBody>
          <a:bodyPr wrap="square" rtlCol="0">
            <a:spAutoFit/>
          </a:bodyPr>
          <a:lstStyle/>
          <a:p>
            <a:r>
              <a:rPr lang="en-US" b="1" dirty="0">
                <a:solidFill>
                  <a:schemeClr val="accent2"/>
                </a:solidFill>
              </a:rPr>
              <a:t>The D, Direct and Confident Style </a:t>
            </a:r>
            <a:r>
              <a:rPr lang="en-US" dirty="0"/>
              <a:t>focuses on </a:t>
            </a:r>
            <a:r>
              <a:rPr lang="en-US" u="sng" dirty="0"/>
              <a:t>what</a:t>
            </a:r>
            <a:r>
              <a:rPr lang="en-US" dirty="0"/>
              <a:t> needs to be done. </a:t>
            </a:r>
          </a:p>
          <a:p>
            <a:r>
              <a:rPr lang="en-US" i="1" dirty="0"/>
              <a:t>This style is characterized by being:</a:t>
            </a:r>
            <a:br>
              <a:rPr lang="en-US" i="1" dirty="0"/>
            </a:br>
            <a:endParaRPr lang="en-US" i="1" dirty="0"/>
          </a:p>
          <a:p>
            <a:pPr marL="285750" indent="-285750">
              <a:buFont typeface="Arial" panose="020B0604020202020204" pitchFamily="34" charset="0"/>
              <a:buChar char="•"/>
            </a:pPr>
            <a:r>
              <a:rPr lang="en-US" i="1" dirty="0"/>
              <a:t>Productive </a:t>
            </a:r>
          </a:p>
          <a:p>
            <a:pPr marL="285750" indent="-285750">
              <a:buFont typeface="Arial" panose="020B0604020202020204" pitchFamily="34" charset="0"/>
              <a:buChar char="•"/>
            </a:pPr>
            <a:r>
              <a:rPr lang="en-US" i="1" dirty="0"/>
              <a:t>Outgoing </a:t>
            </a:r>
          </a:p>
          <a:p>
            <a:endParaRPr lang="en-US" i="1" dirty="0"/>
          </a:p>
          <a:p>
            <a:r>
              <a:rPr lang="en-US" i="1" dirty="0"/>
              <a:t>The D style takes risks and initiate's action.  </a:t>
            </a:r>
            <a:endParaRPr lang="en-US" dirty="0"/>
          </a:p>
          <a:p>
            <a:endParaRPr lang="en-US" dirty="0"/>
          </a:p>
        </p:txBody>
      </p:sp>
      <p:pic>
        <p:nvPicPr>
          <p:cNvPr id="7" name="Content Placeholder 6" descr="A close-up of a card&#10;&#10;Description automatically generated with low confidence">
            <a:extLst>
              <a:ext uri="{FF2B5EF4-FFF2-40B4-BE49-F238E27FC236}">
                <a16:creationId xmlns:a16="http://schemas.microsoft.com/office/drawing/2014/main" id="{5B8E9DB4-540D-1C4E-A3DE-3578979E0021}"/>
              </a:ext>
            </a:extLst>
          </p:cNvPr>
          <p:cNvPicPr>
            <a:picLocks noChangeAspect="1"/>
          </p:cNvPicPr>
          <p:nvPr/>
        </p:nvPicPr>
        <p:blipFill>
          <a:blip r:embed="rId2"/>
          <a:stretch>
            <a:fillRect/>
          </a:stretch>
        </p:blipFill>
        <p:spPr>
          <a:xfrm>
            <a:off x="6096000" y="1346200"/>
            <a:ext cx="4978400" cy="4965700"/>
          </a:xfrm>
          <a:prstGeom prst="rect">
            <a:avLst/>
          </a:prstGeom>
        </p:spPr>
      </p:pic>
      <p:sp>
        <p:nvSpPr>
          <p:cNvPr id="9" name="Rectangle 8">
            <a:extLst>
              <a:ext uri="{FF2B5EF4-FFF2-40B4-BE49-F238E27FC236}">
                <a16:creationId xmlns:a16="http://schemas.microsoft.com/office/drawing/2014/main" id="{CA298257-2EFA-6F43-9D61-2573377585BE}"/>
              </a:ext>
            </a:extLst>
          </p:cNvPr>
          <p:cNvSpPr/>
          <p:nvPr/>
        </p:nvSpPr>
        <p:spPr>
          <a:xfrm>
            <a:off x="5900738" y="1185863"/>
            <a:ext cx="2714625" cy="2600325"/>
          </a:xfrm>
          <a:prstGeom prst="rect">
            <a:avLst/>
          </a:prstGeom>
          <a:noFill/>
          <a:ln w="571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77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FEBAAB-4724-184E-8C6E-F90777CEF9AE}"/>
              </a:ext>
            </a:extLst>
          </p:cNvPr>
          <p:cNvSpPr txBox="1"/>
          <p:nvPr/>
        </p:nvSpPr>
        <p:spPr>
          <a:xfrm>
            <a:off x="313379" y="1873648"/>
            <a:ext cx="5239696" cy="3139321"/>
          </a:xfrm>
          <a:prstGeom prst="rect">
            <a:avLst/>
          </a:prstGeom>
          <a:noFill/>
        </p:spPr>
        <p:txBody>
          <a:bodyPr wrap="square" rtlCol="0">
            <a:spAutoFit/>
          </a:bodyPr>
          <a:lstStyle/>
          <a:p>
            <a:r>
              <a:rPr lang="en-US" b="1" dirty="0">
                <a:solidFill>
                  <a:srgbClr val="C00000"/>
                </a:solidFill>
              </a:rPr>
              <a:t>The I, influential, Persuasive and Friendly Style </a:t>
            </a:r>
            <a:r>
              <a:rPr lang="en-US" dirty="0"/>
              <a:t>focuses on </a:t>
            </a:r>
            <a:r>
              <a:rPr lang="en-US" u="sng" dirty="0"/>
              <a:t>who</a:t>
            </a:r>
            <a:r>
              <a:rPr lang="en-US" dirty="0"/>
              <a:t> needs support.</a:t>
            </a:r>
          </a:p>
          <a:p>
            <a:r>
              <a:rPr lang="en-US" i="1" dirty="0"/>
              <a:t>This style is characterized by being:</a:t>
            </a:r>
            <a:br>
              <a:rPr lang="en-US" i="1" dirty="0"/>
            </a:br>
            <a:endParaRPr lang="en-US" i="1" dirty="0"/>
          </a:p>
          <a:p>
            <a:pPr marL="285750" indent="-285750">
              <a:buFont typeface="Arial" panose="020B0604020202020204" pitchFamily="34" charset="0"/>
              <a:buChar char="•"/>
            </a:pPr>
            <a:r>
              <a:rPr lang="en-US" i="1" dirty="0"/>
              <a:t>Outgoing</a:t>
            </a:r>
          </a:p>
          <a:p>
            <a:pPr marL="285750" indent="-285750">
              <a:buFont typeface="Arial" panose="020B0604020202020204" pitchFamily="34" charset="0"/>
              <a:buChar char="•"/>
            </a:pPr>
            <a:r>
              <a:rPr lang="en-US" i="1" dirty="0"/>
              <a:t>Friendly</a:t>
            </a:r>
          </a:p>
          <a:p>
            <a:pPr marL="285750" indent="-285750">
              <a:buFont typeface="Arial" panose="020B0604020202020204" pitchFamily="34" charset="0"/>
              <a:buChar char="•"/>
            </a:pPr>
            <a:r>
              <a:rPr lang="en-US" i="1" dirty="0"/>
              <a:t>Supportive</a:t>
            </a:r>
            <a:endParaRPr lang="en-US" dirty="0"/>
          </a:p>
          <a:p>
            <a:endParaRPr lang="en-US" i="1" dirty="0"/>
          </a:p>
          <a:p>
            <a:r>
              <a:rPr lang="en-US" i="1" dirty="0"/>
              <a:t>The I style is  enthusiastic and collaborative.  </a:t>
            </a:r>
            <a:endParaRPr lang="en-US" dirty="0"/>
          </a:p>
          <a:p>
            <a:r>
              <a:rPr lang="en-US" i="1" dirty="0"/>
              <a:t> </a:t>
            </a:r>
            <a:endParaRPr lang="en-US" dirty="0"/>
          </a:p>
          <a:p>
            <a:endParaRPr lang="en-US" b="1" dirty="0"/>
          </a:p>
        </p:txBody>
      </p:sp>
      <p:pic>
        <p:nvPicPr>
          <p:cNvPr id="7" name="Content Placeholder 6" descr="A close-up of a card&#10;&#10;Description automatically generated with low confidence">
            <a:extLst>
              <a:ext uri="{FF2B5EF4-FFF2-40B4-BE49-F238E27FC236}">
                <a16:creationId xmlns:a16="http://schemas.microsoft.com/office/drawing/2014/main" id="{3DBDACEF-E86B-F342-8B47-E32837DE15F8}"/>
              </a:ext>
            </a:extLst>
          </p:cNvPr>
          <p:cNvPicPr>
            <a:picLocks noChangeAspect="1"/>
          </p:cNvPicPr>
          <p:nvPr/>
        </p:nvPicPr>
        <p:blipFill>
          <a:blip r:embed="rId2"/>
          <a:stretch>
            <a:fillRect/>
          </a:stretch>
        </p:blipFill>
        <p:spPr>
          <a:xfrm>
            <a:off x="6096000" y="1360488"/>
            <a:ext cx="4978400" cy="4965700"/>
          </a:xfrm>
          <a:prstGeom prst="rect">
            <a:avLst/>
          </a:prstGeom>
        </p:spPr>
      </p:pic>
      <p:sp>
        <p:nvSpPr>
          <p:cNvPr id="9" name="Rectangle 8">
            <a:extLst>
              <a:ext uri="{FF2B5EF4-FFF2-40B4-BE49-F238E27FC236}">
                <a16:creationId xmlns:a16="http://schemas.microsoft.com/office/drawing/2014/main" id="{474E63BA-4D76-3F41-BD60-552FAAEA771E}"/>
              </a:ext>
            </a:extLst>
          </p:cNvPr>
          <p:cNvSpPr/>
          <p:nvPr/>
        </p:nvSpPr>
        <p:spPr>
          <a:xfrm>
            <a:off x="8585200" y="1200151"/>
            <a:ext cx="2714625" cy="2600325"/>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1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7CA30-B6D4-3C47-BF7F-E1632D6FDDE8}"/>
              </a:ext>
            </a:extLst>
          </p:cNvPr>
          <p:cNvSpPr txBox="1"/>
          <p:nvPr/>
        </p:nvSpPr>
        <p:spPr>
          <a:xfrm>
            <a:off x="486162" y="1692876"/>
            <a:ext cx="8563232" cy="1446550"/>
          </a:xfrm>
          <a:prstGeom prst="rect">
            <a:avLst/>
          </a:prstGeom>
          <a:noFill/>
        </p:spPr>
        <p:txBody>
          <a:bodyPr wrap="square" rtlCol="0">
            <a:spAutoFit/>
          </a:bodyPr>
          <a:lstStyle/>
          <a:p>
            <a:r>
              <a:rPr lang="en-US" sz="8800" dirty="0">
                <a:solidFill>
                  <a:srgbClr val="C00000"/>
                </a:solidFill>
              </a:rPr>
              <a:t>Welcome!</a:t>
            </a:r>
          </a:p>
        </p:txBody>
      </p:sp>
      <p:sp>
        <p:nvSpPr>
          <p:cNvPr id="3" name="TextBox 2">
            <a:extLst>
              <a:ext uri="{FF2B5EF4-FFF2-40B4-BE49-F238E27FC236}">
                <a16:creationId xmlns:a16="http://schemas.microsoft.com/office/drawing/2014/main" id="{0D13AB9B-0CCE-AC4E-A0DA-1C1726B638DD}"/>
              </a:ext>
            </a:extLst>
          </p:cNvPr>
          <p:cNvSpPr txBox="1"/>
          <p:nvPr/>
        </p:nvSpPr>
        <p:spPr>
          <a:xfrm>
            <a:off x="611432" y="3139426"/>
            <a:ext cx="9708906" cy="2215991"/>
          </a:xfrm>
          <a:prstGeom prst="rect">
            <a:avLst/>
          </a:prstGeom>
          <a:noFill/>
        </p:spPr>
        <p:txBody>
          <a:bodyPr wrap="square" rtlCol="0">
            <a:spAutoFit/>
          </a:bodyPr>
          <a:lstStyle/>
          <a:p>
            <a:r>
              <a:rPr lang="en-US" sz="2400" b="1" dirty="0"/>
              <a:t>About the session</a:t>
            </a:r>
          </a:p>
          <a:p>
            <a:br>
              <a:rPr lang="en-US" sz="2400" dirty="0"/>
            </a:br>
            <a:r>
              <a:rPr lang="en-US" sz="2400" b="1" dirty="0"/>
              <a:t>Minute Introductions:</a:t>
            </a:r>
            <a:br>
              <a:rPr lang="en-US" sz="2400" b="1" dirty="0"/>
            </a:br>
            <a:r>
              <a:rPr lang="en-US" sz="2400" dirty="0"/>
              <a:t>Within 60 seconds, Introduce yourself and tell us about an unusual skill, a hobby or superpower you have!</a:t>
            </a:r>
          </a:p>
          <a:p>
            <a:endParaRPr lang="en-US" dirty="0"/>
          </a:p>
        </p:txBody>
      </p:sp>
    </p:spTree>
    <p:extLst>
      <p:ext uri="{BB962C8B-B14F-4D97-AF65-F5344CB8AC3E}">
        <p14:creationId xmlns:p14="http://schemas.microsoft.com/office/powerpoint/2010/main" val="1466128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FEBAAB-4724-184E-8C6E-F90777CEF9AE}"/>
              </a:ext>
            </a:extLst>
          </p:cNvPr>
          <p:cNvSpPr txBox="1"/>
          <p:nvPr/>
        </p:nvSpPr>
        <p:spPr>
          <a:xfrm>
            <a:off x="377384" y="1941532"/>
            <a:ext cx="4423216" cy="3970318"/>
          </a:xfrm>
          <a:prstGeom prst="rect">
            <a:avLst/>
          </a:prstGeom>
          <a:noFill/>
        </p:spPr>
        <p:txBody>
          <a:bodyPr wrap="square" rtlCol="0">
            <a:spAutoFit/>
          </a:bodyPr>
          <a:lstStyle/>
          <a:p>
            <a:r>
              <a:rPr lang="en-US" b="1" dirty="0">
                <a:solidFill>
                  <a:schemeClr val="accent3"/>
                </a:solidFill>
              </a:rPr>
              <a:t>The Steady, Calm and Consistent Style </a:t>
            </a:r>
            <a:r>
              <a:rPr lang="en-US" dirty="0"/>
              <a:t>focuses on </a:t>
            </a:r>
            <a:r>
              <a:rPr lang="en-US" u="sng" dirty="0"/>
              <a:t>how </a:t>
            </a:r>
            <a:r>
              <a:rPr lang="en-US" dirty="0"/>
              <a:t>things needs to be done. The style characterized by being:  </a:t>
            </a:r>
            <a:br>
              <a:rPr lang="en-US" dirty="0"/>
            </a:br>
            <a:r>
              <a:rPr lang="en-US" dirty="0"/>
              <a:t> </a:t>
            </a:r>
          </a:p>
          <a:p>
            <a:pPr marL="285750" indent="-285750">
              <a:buFont typeface="Arial" panose="020B0604020202020204" pitchFamily="34" charset="0"/>
              <a:buChar char="•"/>
            </a:pPr>
            <a:r>
              <a:rPr lang="en-US" dirty="0"/>
              <a:t>Supportive</a:t>
            </a:r>
          </a:p>
          <a:p>
            <a:pPr marL="285750" indent="-285750">
              <a:buFont typeface="Arial" panose="020B0604020202020204" pitchFamily="34" charset="0"/>
              <a:buChar char="•"/>
            </a:pPr>
            <a:r>
              <a:rPr lang="en-US" i="1" dirty="0"/>
              <a:t>Detailed</a:t>
            </a:r>
          </a:p>
          <a:p>
            <a:endParaRPr lang="en-US" i="1" dirty="0"/>
          </a:p>
          <a:p>
            <a:r>
              <a:rPr lang="en-US" i="1" dirty="0"/>
              <a:t>The Steady Style likes to</a:t>
            </a:r>
            <a:endParaRPr lang="en-US" dirty="0"/>
          </a:p>
          <a:p>
            <a:r>
              <a:rPr lang="en-US" i="1" dirty="0"/>
              <a:t>focus on understanding how to proceed to ensure</a:t>
            </a:r>
            <a:endParaRPr lang="en-US" dirty="0"/>
          </a:p>
          <a:p>
            <a:r>
              <a:rPr lang="en-US" i="1" dirty="0"/>
              <a:t>stability and reduce risk.</a:t>
            </a:r>
            <a:endParaRPr lang="en-US" dirty="0"/>
          </a:p>
          <a:p>
            <a:endParaRPr lang="en-US" dirty="0"/>
          </a:p>
          <a:p>
            <a:endParaRPr lang="en-US" dirty="0"/>
          </a:p>
        </p:txBody>
      </p:sp>
      <p:pic>
        <p:nvPicPr>
          <p:cNvPr id="7" name="Content Placeholder 6" descr="A close-up of a card&#10;&#10;Description automatically generated with low confidence">
            <a:extLst>
              <a:ext uri="{FF2B5EF4-FFF2-40B4-BE49-F238E27FC236}">
                <a16:creationId xmlns:a16="http://schemas.microsoft.com/office/drawing/2014/main" id="{EF50DC7F-FBA2-3C41-94CB-F0389FB9F219}"/>
              </a:ext>
            </a:extLst>
          </p:cNvPr>
          <p:cNvPicPr>
            <a:picLocks noChangeAspect="1"/>
          </p:cNvPicPr>
          <p:nvPr/>
        </p:nvPicPr>
        <p:blipFill>
          <a:blip r:embed="rId3"/>
          <a:stretch>
            <a:fillRect/>
          </a:stretch>
        </p:blipFill>
        <p:spPr>
          <a:xfrm>
            <a:off x="6096000" y="1331914"/>
            <a:ext cx="4978400" cy="4965700"/>
          </a:xfrm>
          <a:prstGeom prst="rect">
            <a:avLst/>
          </a:prstGeom>
        </p:spPr>
      </p:pic>
      <p:sp>
        <p:nvSpPr>
          <p:cNvPr id="8" name="Rectangle 7">
            <a:extLst>
              <a:ext uri="{FF2B5EF4-FFF2-40B4-BE49-F238E27FC236}">
                <a16:creationId xmlns:a16="http://schemas.microsoft.com/office/drawing/2014/main" id="{4E80873B-9B01-5645-8F76-850D50A344C4}"/>
              </a:ext>
            </a:extLst>
          </p:cNvPr>
          <p:cNvSpPr/>
          <p:nvPr/>
        </p:nvSpPr>
        <p:spPr>
          <a:xfrm>
            <a:off x="8585200" y="3725864"/>
            <a:ext cx="2714625" cy="2600325"/>
          </a:xfrm>
          <a:prstGeom prst="rect">
            <a:avLst/>
          </a:prstGeom>
          <a:noFill/>
          <a:ln w="571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22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FEBAAB-4724-184E-8C6E-F90777CEF9AE}"/>
              </a:ext>
            </a:extLst>
          </p:cNvPr>
          <p:cNvSpPr txBox="1"/>
          <p:nvPr/>
        </p:nvSpPr>
        <p:spPr>
          <a:xfrm>
            <a:off x="329356" y="1945467"/>
            <a:ext cx="4728419" cy="4247317"/>
          </a:xfrm>
          <a:prstGeom prst="rect">
            <a:avLst/>
          </a:prstGeom>
          <a:noFill/>
        </p:spPr>
        <p:txBody>
          <a:bodyPr wrap="square" rtlCol="0">
            <a:spAutoFit/>
          </a:bodyPr>
          <a:lstStyle/>
          <a:p>
            <a:r>
              <a:rPr lang="en-US" b="1" dirty="0">
                <a:solidFill>
                  <a:schemeClr val="accent1"/>
                </a:solidFill>
              </a:rPr>
              <a:t>The C, Conscientious, Precise and Detailed Style  and Confident  Style </a:t>
            </a:r>
            <a:r>
              <a:rPr lang="en-US" dirty="0"/>
              <a:t>focuses on </a:t>
            </a:r>
            <a:r>
              <a:rPr lang="en-US" u="sng" dirty="0"/>
              <a:t>why </a:t>
            </a:r>
            <a:r>
              <a:rPr lang="en-US" dirty="0"/>
              <a:t>things need doing. </a:t>
            </a:r>
          </a:p>
          <a:p>
            <a:r>
              <a:rPr lang="en-US" i="1" dirty="0"/>
              <a:t>This style is characterized by being:</a:t>
            </a:r>
            <a:br>
              <a:rPr lang="en-US" i="1" dirty="0"/>
            </a:br>
            <a:endParaRPr lang="en-US" i="1" dirty="0"/>
          </a:p>
          <a:p>
            <a:pPr marL="285750" indent="-285750">
              <a:buFont typeface="Arial" panose="020B0604020202020204" pitchFamily="34" charset="0"/>
              <a:buChar char="•"/>
            </a:pPr>
            <a:r>
              <a:rPr lang="en-US" i="1" dirty="0"/>
              <a:t>Precise</a:t>
            </a:r>
          </a:p>
          <a:p>
            <a:pPr marL="285750" indent="-285750">
              <a:buFont typeface="Arial" panose="020B0604020202020204" pitchFamily="34" charset="0"/>
              <a:buChar char="•"/>
            </a:pPr>
            <a:r>
              <a:rPr lang="en-US" i="1" dirty="0"/>
              <a:t>Skeptical  </a:t>
            </a:r>
            <a:endParaRPr lang="en-US" dirty="0"/>
          </a:p>
          <a:p>
            <a:endParaRPr lang="en-US" i="1" dirty="0"/>
          </a:p>
          <a:p>
            <a:r>
              <a:rPr lang="en-US" i="1" dirty="0"/>
              <a:t>The C style works to ensure accuracy and ensures that</a:t>
            </a:r>
            <a:endParaRPr lang="en-US" dirty="0"/>
          </a:p>
          <a:p>
            <a:r>
              <a:rPr lang="en-US" i="1" dirty="0"/>
              <a:t>they know why to proceed before acting.</a:t>
            </a:r>
            <a:endParaRPr lang="en-US" dirty="0"/>
          </a:p>
          <a:p>
            <a:endParaRPr lang="en-US" dirty="0"/>
          </a:p>
          <a:p>
            <a:r>
              <a:rPr lang="en-US" i="1" dirty="0"/>
              <a:t> </a:t>
            </a:r>
            <a:endParaRPr lang="en-US" dirty="0"/>
          </a:p>
          <a:p>
            <a:endParaRPr lang="en-US" dirty="0"/>
          </a:p>
        </p:txBody>
      </p:sp>
      <p:pic>
        <p:nvPicPr>
          <p:cNvPr id="7" name="Content Placeholder 6" descr="A close-up of a card&#10;&#10;Description automatically generated with low confidence">
            <a:extLst>
              <a:ext uri="{FF2B5EF4-FFF2-40B4-BE49-F238E27FC236}">
                <a16:creationId xmlns:a16="http://schemas.microsoft.com/office/drawing/2014/main" id="{E46AD6D6-27B8-914F-AF16-5668325B8F14}"/>
              </a:ext>
            </a:extLst>
          </p:cNvPr>
          <p:cNvPicPr>
            <a:picLocks noChangeAspect="1"/>
          </p:cNvPicPr>
          <p:nvPr/>
        </p:nvPicPr>
        <p:blipFill>
          <a:blip r:embed="rId2"/>
          <a:stretch>
            <a:fillRect/>
          </a:stretch>
        </p:blipFill>
        <p:spPr>
          <a:xfrm>
            <a:off x="6096000" y="1374775"/>
            <a:ext cx="4978400" cy="4965700"/>
          </a:xfrm>
          <a:prstGeom prst="rect">
            <a:avLst/>
          </a:prstGeom>
        </p:spPr>
      </p:pic>
      <p:sp>
        <p:nvSpPr>
          <p:cNvPr id="8" name="Rectangle 7">
            <a:extLst>
              <a:ext uri="{FF2B5EF4-FFF2-40B4-BE49-F238E27FC236}">
                <a16:creationId xmlns:a16="http://schemas.microsoft.com/office/drawing/2014/main" id="{29C43AAD-EE58-354C-AB9F-23742EB4CC55}"/>
              </a:ext>
            </a:extLst>
          </p:cNvPr>
          <p:cNvSpPr/>
          <p:nvPr/>
        </p:nvSpPr>
        <p:spPr>
          <a:xfrm>
            <a:off x="5883275" y="3768725"/>
            <a:ext cx="2714625" cy="2600325"/>
          </a:xfrm>
          <a:prstGeom prst="rect">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5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
            <a:extLst>
              <a:ext uri="{FF2B5EF4-FFF2-40B4-BE49-F238E27FC236}">
                <a16:creationId xmlns:a16="http://schemas.microsoft.com/office/drawing/2014/main" id="{D6DE9D87-589B-4C13-92CC-E5E411FA1942}"/>
              </a:ext>
            </a:extLst>
          </p:cNvPr>
          <p:cNvGraphicFramePr>
            <a:graphicFrameLocks noGrp="1"/>
          </p:cNvGraphicFramePr>
          <p:nvPr>
            <p:ph idx="4294967295"/>
            <p:extLst>
              <p:ext uri="{D42A27DB-BD31-4B8C-83A1-F6EECF244321}">
                <p14:modId xmlns:p14="http://schemas.microsoft.com/office/powerpoint/2010/main" val="3350409755"/>
              </p:ext>
            </p:extLst>
          </p:nvPr>
        </p:nvGraphicFramePr>
        <p:xfrm>
          <a:off x="1600200" y="1271588"/>
          <a:ext cx="10591800" cy="4322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35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385763" y="4419600"/>
            <a:ext cx="5600700" cy="1423988"/>
          </a:xfrm>
        </p:spPr>
        <p:txBody>
          <a:bodyPr anchor="t" anchorCtr="0">
            <a:normAutofit/>
          </a:bodyPr>
          <a:lstStyle/>
          <a:p>
            <a:r>
              <a:rPr lang="en-US" sz="3200">
                <a:solidFill>
                  <a:schemeClr val="accent2">
                    <a:lumMod val="75000"/>
                  </a:schemeClr>
                </a:solidFill>
              </a:rPr>
              <a:t>Explore the </a:t>
            </a:r>
            <a:r>
              <a:rPr lang="en-US">
                <a:solidFill>
                  <a:schemeClr val="accent2">
                    <a:lumMod val="75000"/>
                  </a:schemeClr>
                </a:solidFill>
              </a:rPr>
              <a:t>D/Dominant Style</a:t>
            </a:r>
          </a:p>
        </p:txBody>
      </p:sp>
      <p:sp>
        <p:nvSpPr>
          <p:cNvPr id="3" name="Content Placeholder 2">
            <a:extLst>
              <a:ext uri="{FF2B5EF4-FFF2-40B4-BE49-F238E27FC236}">
                <a16:creationId xmlns:a16="http://schemas.microsoft.com/office/drawing/2014/main" id="{CFD98CB1-6687-CC42-96A9-EFEAE3793B38}"/>
              </a:ext>
            </a:extLst>
          </p:cNvPr>
          <p:cNvSpPr>
            <a:spLocks noGrp="1"/>
          </p:cNvSpPr>
          <p:nvPr>
            <p:ph idx="4294967295"/>
          </p:nvPr>
        </p:nvSpPr>
        <p:spPr>
          <a:xfrm>
            <a:off x="6167438" y="1871663"/>
            <a:ext cx="6024562" cy="4025900"/>
          </a:xfrm>
        </p:spPr>
        <p:txBody>
          <a:bodyPr anchor="t" anchorCtr="0">
            <a:normAutofit/>
          </a:bodyPr>
          <a:lstStyle/>
          <a:p>
            <a:pPr>
              <a:defRPr/>
            </a:pPr>
            <a:r>
              <a:rPr lang="en-US" altLang="en-US" sz="2400">
                <a:solidFill>
                  <a:schemeClr val="bg1"/>
                </a:solidFill>
                <a:ea typeface="MS PGothic" pitchFamily="34" charset="-128"/>
              </a:rPr>
              <a:t>High Self-Confidence</a:t>
            </a:r>
          </a:p>
          <a:p>
            <a:pPr>
              <a:defRPr/>
            </a:pPr>
            <a:r>
              <a:rPr lang="en-US" altLang="en-US" sz="2400">
                <a:solidFill>
                  <a:schemeClr val="bg1"/>
                </a:solidFill>
                <a:ea typeface="MS PGothic" pitchFamily="34" charset="-128"/>
              </a:rPr>
              <a:t>Courageous</a:t>
            </a:r>
          </a:p>
          <a:p>
            <a:pPr>
              <a:defRPr/>
            </a:pPr>
            <a:r>
              <a:rPr lang="en-US" altLang="en-US" sz="2400">
                <a:solidFill>
                  <a:schemeClr val="bg1"/>
                </a:solidFill>
                <a:ea typeface="MS PGothic" pitchFamily="34" charset="-128"/>
              </a:rPr>
              <a:t>Result-Oriented</a:t>
            </a:r>
          </a:p>
          <a:p>
            <a:pPr>
              <a:defRPr/>
            </a:pPr>
            <a:r>
              <a:rPr lang="en-US" altLang="en-US" sz="2400">
                <a:solidFill>
                  <a:schemeClr val="bg1"/>
                </a:solidFill>
                <a:ea typeface="MS PGothic" pitchFamily="34" charset="-128"/>
              </a:rPr>
              <a:t>Commanding</a:t>
            </a:r>
          </a:p>
          <a:p>
            <a:pPr>
              <a:defRPr/>
            </a:pPr>
            <a:r>
              <a:rPr lang="en-US" altLang="en-US" sz="2400">
                <a:solidFill>
                  <a:schemeClr val="bg1"/>
                </a:solidFill>
                <a:ea typeface="MS PGothic" pitchFamily="34" charset="-128"/>
              </a:rPr>
              <a:t>Competitive</a:t>
            </a:r>
          </a:p>
          <a:p>
            <a:pPr>
              <a:defRPr/>
            </a:pPr>
            <a:r>
              <a:rPr lang="en-US" altLang="en-US" sz="2400">
                <a:solidFill>
                  <a:schemeClr val="bg1"/>
                </a:solidFill>
                <a:ea typeface="MS PGothic" pitchFamily="34" charset="-128"/>
              </a:rPr>
              <a:t>Change-Agent</a:t>
            </a:r>
          </a:p>
          <a:p>
            <a:pPr>
              <a:defRPr/>
            </a:pPr>
            <a:r>
              <a:rPr lang="en-US" altLang="en-US" sz="2400">
                <a:solidFill>
                  <a:schemeClr val="bg1"/>
                </a:solidFill>
                <a:ea typeface="MS PGothic" pitchFamily="34" charset="-128"/>
              </a:rPr>
              <a:t>Direct</a:t>
            </a:r>
          </a:p>
          <a:p>
            <a:pPr>
              <a:defRPr/>
            </a:pPr>
            <a:r>
              <a:rPr lang="en-US" altLang="en-US" sz="2400">
                <a:solidFill>
                  <a:schemeClr val="bg1"/>
                </a:solidFill>
                <a:ea typeface="MS PGothic" pitchFamily="34" charset="-128"/>
              </a:rPr>
              <a:t>Straightforward</a:t>
            </a:r>
            <a:endParaRPr lang="en-US" sz="2400">
              <a:solidFill>
                <a:schemeClr val="bg1"/>
              </a:solidFill>
            </a:endParaRPr>
          </a:p>
        </p:txBody>
      </p:sp>
      <p:pic>
        <p:nvPicPr>
          <p:cNvPr id="9" name="Picture 8">
            <a:extLst>
              <a:ext uri="{FF2B5EF4-FFF2-40B4-BE49-F238E27FC236}">
                <a16:creationId xmlns:a16="http://schemas.microsoft.com/office/drawing/2014/main" id="{583FAA91-C676-9E4E-87FA-7CF5E506D07A}"/>
              </a:ext>
            </a:extLst>
          </p:cNvPr>
          <p:cNvPicPr>
            <a:picLocks noChangeAspect="1"/>
          </p:cNvPicPr>
          <p:nvPr/>
        </p:nvPicPr>
        <p:blipFill>
          <a:blip r:embed="rId2"/>
          <a:stretch>
            <a:fillRect/>
          </a:stretch>
        </p:blipFill>
        <p:spPr>
          <a:xfrm>
            <a:off x="667701" y="1871663"/>
            <a:ext cx="2275523" cy="2275523"/>
          </a:xfrm>
          <a:prstGeom prst="rect">
            <a:avLst/>
          </a:prstGeom>
        </p:spPr>
      </p:pic>
    </p:spTree>
    <p:extLst>
      <p:ext uri="{BB962C8B-B14F-4D97-AF65-F5344CB8AC3E}">
        <p14:creationId xmlns:p14="http://schemas.microsoft.com/office/powerpoint/2010/main" val="38996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chemeClr val="accent2">
                    <a:lumMod val="75000"/>
                  </a:schemeClr>
                </a:solidFill>
              </a:rPr>
              <a:t>Reading &amp; Understanding </a:t>
            </a:r>
            <a:r>
              <a:rPr lang="en-US">
                <a:solidFill>
                  <a:schemeClr val="accent2">
                    <a:lumMod val="75000"/>
                  </a:schemeClr>
                </a:solidFill>
              </a:rPr>
              <a:t>D/Dominant Style</a:t>
            </a:r>
          </a:p>
        </p:txBody>
      </p:sp>
      <p:pic>
        <p:nvPicPr>
          <p:cNvPr id="9" name="Picture 8">
            <a:extLst>
              <a:ext uri="{FF2B5EF4-FFF2-40B4-BE49-F238E27FC236}">
                <a16:creationId xmlns:a16="http://schemas.microsoft.com/office/drawing/2014/main" id="{583FAA91-C676-9E4E-87FA-7CF5E506D07A}"/>
              </a:ext>
            </a:extLst>
          </p:cNvPr>
          <p:cNvPicPr>
            <a:picLocks noChangeAspect="1"/>
          </p:cNvPicPr>
          <p:nvPr/>
        </p:nvPicPr>
        <p:blipFill>
          <a:blip r:embed="rId2"/>
          <a:stretch>
            <a:fillRect/>
          </a:stretch>
        </p:blipFill>
        <p:spPr>
          <a:xfrm>
            <a:off x="667701" y="1871663"/>
            <a:ext cx="2275523" cy="2275523"/>
          </a:xfrm>
          <a:prstGeom prst="rect">
            <a:avLst/>
          </a:prstGeom>
        </p:spPr>
      </p:pic>
      <p:sp>
        <p:nvSpPr>
          <p:cNvPr id="6" name="Text Box 3">
            <a:extLst>
              <a:ext uri="{FF2B5EF4-FFF2-40B4-BE49-F238E27FC236}">
                <a16:creationId xmlns:a16="http://schemas.microsoft.com/office/drawing/2014/main" id="{75D3E949-CF12-7A42-A526-352EB6F15BD5}"/>
              </a:ext>
            </a:extLst>
          </p:cNvPr>
          <p:cNvSpPr txBox="1">
            <a:spLocks noChangeArrowheads="1"/>
          </p:cNvSpPr>
          <p:nvPr/>
        </p:nvSpPr>
        <p:spPr bwMode="auto">
          <a:xfrm>
            <a:off x="6181726" y="1690234"/>
            <a:ext cx="5648325" cy="544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058" tIns="41029" rIns="82058" bIns="41029">
            <a:spAutoFit/>
          </a:bodyPr>
          <a:lstStyle>
            <a:lvl1pPr defTabSz="820738">
              <a:defRPr sz="2400">
                <a:solidFill>
                  <a:schemeClr val="tx1"/>
                </a:solidFill>
                <a:latin typeface="Arial" charset="0"/>
                <a:ea typeface="MS PGothic" charset="0"/>
                <a:cs typeface="MS PGothic" charset="0"/>
              </a:defRPr>
            </a:lvl1pPr>
            <a:lvl2pPr marL="742950" indent="-285750" defTabSz="820738">
              <a:defRPr sz="2000">
                <a:solidFill>
                  <a:schemeClr val="tx1"/>
                </a:solidFill>
                <a:latin typeface="Arial" charset="0"/>
                <a:ea typeface="MS PGothic" charset="0"/>
                <a:cs typeface="MS PGothic" charset="0"/>
              </a:defRPr>
            </a:lvl2pPr>
            <a:lvl3pPr marL="1143000" indent="-228600" defTabSz="820738">
              <a:defRPr>
                <a:solidFill>
                  <a:schemeClr val="tx1"/>
                </a:solidFill>
                <a:latin typeface="Arial" charset="0"/>
                <a:ea typeface="MS PGothic" charset="0"/>
                <a:cs typeface="MS PGothic" charset="0"/>
              </a:defRPr>
            </a:lvl3pPr>
            <a:lvl4pPr marL="1600200" indent="-228600" defTabSz="820738">
              <a:defRPr sz="1600">
                <a:solidFill>
                  <a:schemeClr val="tx1"/>
                </a:solidFill>
                <a:latin typeface="Arial" charset="0"/>
                <a:ea typeface="MS PGothic" charset="0"/>
                <a:cs typeface="MS PGothic" charset="0"/>
              </a:defRPr>
            </a:lvl4pPr>
            <a:lvl5pPr marL="2057400" indent="-228600" defTabSz="820738">
              <a:defRPr sz="1400">
                <a:solidFill>
                  <a:schemeClr val="tx1"/>
                </a:solidFill>
                <a:latin typeface="Arial" charset="0"/>
                <a:ea typeface="MS PGothic" charset="0"/>
                <a:cs typeface="MS PGothic" charset="0"/>
              </a:defRPr>
            </a:lvl5pPr>
            <a:lvl6pPr marL="25146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6pPr>
            <a:lvl7pPr marL="29718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7pPr>
            <a:lvl8pPr marL="34290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8pPr>
            <a:lvl9pPr marL="38862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9pPr>
          </a:lstStyle>
          <a:p>
            <a:pPr>
              <a:lnSpc>
                <a:spcPts val="1800"/>
              </a:lnSpc>
              <a:spcBef>
                <a:spcPct val="50000"/>
              </a:spcBef>
            </a:pPr>
            <a:r>
              <a:rPr lang="en-US" sz="1800" b="1">
                <a:solidFill>
                  <a:schemeClr val="bg1"/>
                </a:solidFill>
                <a:latin typeface="+mn-lt"/>
              </a:rPr>
              <a:t>Motivated by</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Challenge, power and taking charge</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Opportunities for individual accomplishments</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Freedom from direct control</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New and varied activities</a:t>
            </a:r>
            <a:br>
              <a:rPr lang="en-US" sz="1800">
                <a:solidFill>
                  <a:schemeClr val="bg1"/>
                </a:solidFill>
                <a:latin typeface="+mn-lt"/>
              </a:rPr>
            </a:br>
            <a:endParaRPr lang="en-US" sz="1800">
              <a:solidFill>
                <a:schemeClr val="bg1"/>
              </a:solidFill>
              <a:latin typeface="+mn-lt"/>
            </a:endParaRPr>
          </a:p>
          <a:p>
            <a:pPr>
              <a:lnSpc>
                <a:spcPts val="1800"/>
              </a:lnSpc>
              <a:spcBef>
                <a:spcPct val="50000"/>
              </a:spcBef>
            </a:pPr>
            <a:r>
              <a:rPr lang="en-US" sz="1800" b="1">
                <a:solidFill>
                  <a:schemeClr val="bg1"/>
                </a:solidFill>
                <a:latin typeface="+mn-lt"/>
              </a:rPr>
              <a:t>Fears</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Having a loss of control </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Being taken advantage of</a:t>
            </a:r>
            <a:br>
              <a:rPr lang="en-US" sz="1800">
                <a:solidFill>
                  <a:schemeClr val="bg1"/>
                </a:solidFill>
                <a:latin typeface="+mn-lt"/>
              </a:rPr>
            </a:br>
            <a:endParaRPr lang="en-US" sz="1800">
              <a:solidFill>
                <a:schemeClr val="bg1"/>
              </a:solidFill>
              <a:latin typeface="+mn-lt"/>
            </a:endParaRPr>
          </a:p>
          <a:p>
            <a:pPr>
              <a:lnSpc>
                <a:spcPts val="1800"/>
              </a:lnSpc>
              <a:spcBef>
                <a:spcPct val="50000"/>
              </a:spcBef>
            </a:pPr>
            <a:r>
              <a:rPr lang="en-US" sz="1800" b="1">
                <a:solidFill>
                  <a:schemeClr val="bg1"/>
                </a:solidFill>
                <a:latin typeface="+mn-lt"/>
              </a:rPr>
              <a:t>Challenges</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Lack of concern for others</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Impatience</a:t>
            </a:r>
          </a:p>
          <a:p>
            <a:pPr marL="342900" indent="-342900">
              <a:lnSpc>
                <a:spcPts val="1800"/>
              </a:lnSpc>
              <a:spcBef>
                <a:spcPct val="50000"/>
              </a:spcBef>
              <a:buFont typeface="Arial" panose="020B0604020202020204" pitchFamily="34" charset="0"/>
              <a:buChar char="•"/>
            </a:pPr>
            <a:r>
              <a:rPr lang="en-US" sz="1800">
                <a:solidFill>
                  <a:schemeClr val="bg1"/>
                </a:solidFill>
                <a:latin typeface="+mn-lt"/>
              </a:rPr>
              <a:t>Moving forward without considering outcomes</a:t>
            </a:r>
          </a:p>
          <a:p>
            <a:pPr>
              <a:lnSpc>
                <a:spcPts val="1800"/>
              </a:lnSpc>
              <a:spcBef>
                <a:spcPct val="50000"/>
              </a:spcBef>
            </a:pPr>
            <a:endParaRPr lang="en-US" sz="1800">
              <a:solidFill>
                <a:schemeClr val="bg1"/>
              </a:solidFill>
              <a:latin typeface="Arial Black" charset="0"/>
            </a:endParaRPr>
          </a:p>
        </p:txBody>
      </p:sp>
    </p:spTree>
    <p:extLst>
      <p:ext uri="{BB962C8B-B14F-4D97-AF65-F5344CB8AC3E}">
        <p14:creationId xmlns:p14="http://schemas.microsoft.com/office/powerpoint/2010/main" val="323432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fade">
                                      <p:cBhvr>
                                        <p:cTn id="38" dur="500"/>
                                        <p:tgtEl>
                                          <p:spTgt spid="6">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Effect transition="in" filter="fade">
                                      <p:cBhvr>
                                        <p:cTn id="43" dur="500"/>
                                        <p:tgtEl>
                                          <p:spTgt spid="6">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6">
                                            <p:txEl>
                                              <p:pRg st="9" end="9"/>
                                            </p:txEl>
                                          </p:spTgt>
                                        </p:tgtEl>
                                        <p:attrNameLst>
                                          <p:attrName>style.visibility</p:attrName>
                                        </p:attrNameLst>
                                      </p:cBhvr>
                                      <p:to>
                                        <p:strVal val="visible"/>
                                      </p:to>
                                    </p:set>
                                    <p:animEffect transition="in" filter="fade">
                                      <p:cBhvr>
                                        <p:cTn id="46" dur="500"/>
                                        <p:tgtEl>
                                          <p:spTgt spid="6">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animEffect transition="in" filter="fade">
                                      <p:cBhvr>
                                        <p:cTn id="49" dur="500"/>
                                        <p:tgtEl>
                                          <p:spTgt spid="6">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fade">
                                      <p:cBhvr>
                                        <p:cTn id="5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11024512-8940-4271-B6BD-EE1BD6E242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7" r="10074"/>
          <a:stretch/>
        </p:blipFill>
        <p:spPr bwMode="auto">
          <a:xfrm>
            <a:off x="7882822" y="1190625"/>
            <a:ext cx="2435225" cy="18383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5" descr="http://vignette1.wikia.nocookie.net/jadensadventures/images/2/27/GoodBuzz.jpg/revision/latest?cb=20131112233137">
            <a:extLst>
              <a:ext uri="{FF2B5EF4-FFF2-40B4-BE49-F238E27FC236}">
                <a16:creationId xmlns:a16="http://schemas.microsoft.com/office/drawing/2014/main" id="{6212A9EC-2928-476B-B8F9-01365DB6B6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38"/>
          <a:stretch/>
        </p:blipFill>
        <p:spPr bwMode="auto">
          <a:xfrm>
            <a:off x="10452086" y="260179"/>
            <a:ext cx="2287095" cy="2768771"/>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http://vignette4.wikia.nocookie.net/epicrapbattlesofhistory/images/3/3c/Michael_Jordan_Based_On.png/revision/latest?cb=20150823041257">
            <a:extLst>
              <a:ext uri="{FF2B5EF4-FFF2-40B4-BE49-F238E27FC236}">
                <a16:creationId xmlns:a16="http://schemas.microsoft.com/office/drawing/2014/main" id="{9AB655C6-F5B4-42BB-B117-792563075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00050"/>
            <a:ext cx="3327979" cy="3416163"/>
          </a:xfrm>
          <a:prstGeom prst="rect">
            <a:avLst/>
          </a:prstGeom>
          <a:extLst>
            <a:ext uri="{909E8E84-426E-40DD-AFC4-6F175D3DCCD1}">
              <a14:hiddenFill xmlns:a14="http://schemas.microsoft.com/office/drawing/2010/main">
                <a:solidFill>
                  <a:srgbClr val="FFFFFF"/>
                </a:solidFill>
              </a14:hiddenFill>
            </a:ext>
          </a:extLst>
        </p:spPr>
      </p:pic>
      <p:pic>
        <p:nvPicPr>
          <p:cNvPr id="7" name="Picture 12" descr="https://pmcvariety.files.wordpress.com/2013/03/barbara_walters.jpg?w=1000&amp;h=750&amp;crop=1">
            <a:extLst>
              <a:ext uri="{FF2B5EF4-FFF2-40B4-BE49-F238E27FC236}">
                <a16:creationId xmlns:a16="http://schemas.microsoft.com/office/drawing/2014/main" id="{54E7FB5F-6485-4B3B-9016-1FF1D7D286D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560" r="21636"/>
          <a:stretch/>
        </p:blipFill>
        <p:spPr bwMode="auto">
          <a:xfrm>
            <a:off x="8100508" y="3106166"/>
            <a:ext cx="2290481" cy="2723134"/>
          </a:xfrm>
          <a:prstGeom prst="rect">
            <a:avLst/>
          </a:prstGeom>
          <a:extLst>
            <a:ext uri="{909E8E84-426E-40DD-AFC4-6F175D3DCCD1}">
              <a14:hiddenFill xmlns:a14="http://schemas.microsoft.com/office/drawing/2010/main">
                <a:solidFill>
                  <a:srgbClr val="FFFFFF"/>
                </a:solidFill>
              </a14:hiddenFill>
            </a:ext>
          </a:extLst>
        </p:spPr>
      </p:pic>
      <p:pic>
        <p:nvPicPr>
          <p:cNvPr id="9" name="Picture 23" descr="http://cdn.bgr.com/2015/08/darth-vader.jpg">
            <a:extLst>
              <a:ext uri="{FF2B5EF4-FFF2-40B4-BE49-F238E27FC236}">
                <a16:creationId xmlns:a16="http://schemas.microsoft.com/office/drawing/2014/main" id="{5C32D877-CD8D-40A5-89EB-BF8044C19F4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712"/>
          <a:stretch/>
        </p:blipFill>
        <p:spPr bwMode="auto">
          <a:xfrm>
            <a:off x="3484242" y="1"/>
            <a:ext cx="4315341" cy="3017730"/>
          </a:xfrm>
          <a:prstGeom prst="rect">
            <a:avLst/>
          </a:prstGeom>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9DE7006-8B10-4D20-9323-3BEBD9743CFA}"/>
              </a:ext>
            </a:extLst>
          </p:cNvPr>
          <p:cNvSpPr/>
          <p:nvPr/>
        </p:nvSpPr>
        <p:spPr>
          <a:xfrm>
            <a:off x="3900319" y="5643899"/>
            <a:ext cx="4200189" cy="7725192"/>
          </a:xfrm>
          <a:prstGeom prst="rect">
            <a:avLst/>
          </a:prstGeom>
          <a:noFill/>
        </p:spPr>
        <p:txBody>
          <a:bodyPr wrap="none" lIns="91440" tIns="45720" rIns="91440" bIns="45720">
            <a:spAutoFit/>
          </a:bodyPr>
          <a:lstStyle/>
          <a:p>
            <a:pPr algn="ctr"/>
            <a:r>
              <a:rPr lang="en-US" sz="49600" b="1" spc="200">
                <a:ln w="29210">
                  <a:solidFill>
                    <a:schemeClr val="accent3">
                      <a:tint val="10000"/>
                    </a:schemeClr>
                  </a:solidFill>
                </a:ln>
                <a:solidFill>
                  <a:srgbClr val="92D050">
                    <a:alpha val="50000"/>
                  </a:srgbClr>
                </a:solidFill>
                <a:effectLst>
                  <a:innerShdw blurRad="50800" dist="50800" dir="8100000">
                    <a:srgbClr val="7D7D7D">
                      <a:alpha val="73000"/>
                    </a:srgbClr>
                  </a:innerShdw>
                </a:effectLst>
              </a:rPr>
              <a:t>D</a:t>
            </a:r>
            <a:endParaRPr lang="en-US" sz="34400" b="1" spc="200">
              <a:ln w="29210">
                <a:solidFill>
                  <a:schemeClr val="accent3">
                    <a:tint val="10000"/>
                  </a:schemeClr>
                </a:solidFill>
              </a:ln>
              <a:solidFill>
                <a:srgbClr val="92D050">
                  <a:alpha val="50000"/>
                </a:srgbClr>
              </a:solidFill>
              <a:effectLst>
                <a:innerShdw blurRad="50800" dist="50800" dir="8100000">
                  <a:srgbClr val="7D7D7D">
                    <a:alpha val="73000"/>
                  </a:srgbClr>
                </a:innerShdw>
              </a:effectLst>
            </a:endParaRPr>
          </a:p>
        </p:txBody>
      </p:sp>
      <p:pic>
        <p:nvPicPr>
          <p:cNvPr id="2052" name="Picture 4" descr="xmas movies, funny christmas, funny xmas">
            <a:extLst>
              <a:ext uri="{FF2B5EF4-FFF2-40B4-BE49-F238E27FC236}">
                <a16:creationId xmlns:a16="http://schemas.microsoft.com/office/drawing/2014/main" id="{9D5683D9-3F39-1C40-9C5B-DA39B409C5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619" r="50000"/>
          <a:stretch/>
        </p:blipFill>
        <p:spPr bwMode="auto">
          <a:xfrm>
            <a:off x="10003702" y="4511130"/>
            <a:ext cx="2290481" cy="23660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pload.wikimedia.org/wikipedia/commons/3/32/Lor...">
            <a:extLst>
              <a:ext uri="{FF2B5EF4-FFF2-40B4-BE49-F238E27FC236}">
                <a16:creationId xmlns:a16="http://schemas.microsoft.com/office/drawing/2014/main" id="{D9F3C0CA-053E-4E42-97EC-7E2E5A6BD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9261" y="3114781"/>
            <a:ext cx="2960322" cy="39375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s-driven thought leader&amp;#39; – the top CV cliches to avoid | CVs | The  Guardian">
            <a:extLst>
              <a:ext uri="{FF2B5EF4-FFF2-40B4-BE49-F238E27FC236}">
                <a16:creationId xmlns:a16="http://schemas.microsoft.com/office/drawing/2014/main" id="{FD77E9BC-6F44-E94D-95A8-C2A467E09A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5484"/>
          <a:stretch/>
        </p:blipFill>
        <p:spPr bwMode="auto">
          <a:xfrm>
            <a:off x="0" y="3100493"/>
            <a:ext cx="4690411" cy="3776703"/>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a:extLst>
              <a:ext uri="{FF2B5EF4-FFF2-40B4-BE49-F238E27FC236}">
                <a16:creationId xmlns:a16="http://schemas.microsoft.com/office/drawing/2014/main" id="{F973F359-E8CE-7741-B43C-A2C4718EAD07}"/>
              </a:ext>
            </a:extLst>
          </p:cNvPr>
          <p:cNvSpPr/>
          <p:nvPr/>
        </p:nvSpPr>
        <p:spPr>
          <a:xfrm>
            <a:off x="-271463" y="2946209"/>
            <a:ext cx="13044488" cy="314432"/>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61099C-FA29-7A42-81BB-B423808A6662}"/>
              </a:ext>
            </a:extLst>
          </p:cNvPr>
          <p:cNvPicPr>
            <a:picLocks noChangeAspect="1"/>
          </p:cNvPicPr>
          <p:nvPr/>
        </p:nvPicPr>
        <p:blipFill>
          <a:blip r:embed="rId11"/>
          <a:stretch>
            <a:fillRect/>
          </a:stretch>
        </p:blipFill>
        <p:spPr>
          <a:xfrm>
            <a:off x="667701" y="1871663"/>
            <a:ext cx="2275523" cy="2275523"/>
          </a:xfrm>
          <a:prstGeom prst="rect">
            <a:avLst/>
          </a:prstGeom>
        </p:spPr>
      </p:pic>
    </p:spTree>
    <p:extLst>
      <p:ext uri="{BB962C8B-B14F-4D97-AF65-F5344CB8AC3E}">
        <p14:creationId xmlns:p14="http://schemas.microsoft.com/office/powerpoint/2010/main" val="42494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 screenshot of a website&#10;&#10;Description automatically generated with low confidence">
            <a:extLst>
              <a:ext uri="{FF2B5EF4-FFF2-40B4-BE49-F238E27FC236}">
                <a16:creationId xmlns:a16="http://schemas.microsoft.com/office/drawing/2014/main" id="{477FD5ED-2BF7-9E4B-AB9B-A22BA59EE417}"/>
              </a:ext>
            </a:extLst>
          </p:cNvPr>
          <p:cNvPicPr>
            <a:picLocks noChangeAspect="1"/>
          </p:cNvPicPr>
          <p:nvPr/>
        </p:nvPicPr>
        <p:blipFill rotWithShape="1">
          <a:blip r:embed="rId2"/>
          <a:srcRect l="16762" t="1380" r="28714" b="82340"/>
          <a:stretch/>
        </p:blipFill>
        <p:spPr>
          <a:xfrm>
            <a:off x="2660160" y="2463126"/>
            <a:ext cx="7735328" cy="1235676"/>
          </a:xfrm>
          <a:prstGeom prst="rect">
            <a:avLst/>
          </a:prstGeom>
        </p:spPr>
      </p:pic>
      <p:sp>
        <p:nvSpPr>
          <p:cNvPr id="7" name="Content Placeholder 2">
            <a:extLst>
              <a:ext uri="{FF2B5EF4-FFF2-40B4-BE49-F238E27FC236}">
                <a16:creationId xmlns:a16="http://schemas.microsoft.com/office/drawing/2014/main" id="{705505F9-AD61-384D-B15B-999C3A78E6AC}"/>
              </a:ext>
            </a:extLst>
          </p:cNvPr>
          <p:cNvSpPr txBox="1">
            <a:spLocks/>
          </p:cNvSpPr>
          <p:nvPr/>
        </p:nvSpPr>
        <p:spPr>
          <a:xfrm>
            <a:off x="1325347" y="4052000"/>
            <a:ext cx="6987037" cy="1811654"/>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r>
              <a:rPr lang="en-US" sz="2400" b="1">
                <a:solidFill>
                  <a:schemeClr val="tx1">
                    <a:lumMod val="50000"/>
                    <a:lumOff val="50000"/>
                  </a:schemeClr>
                </a:solidFill>
              </a:rPr>
              <a:t>Discussion</a:t>
            </a:r>
          </a:p>
          <a:p>
            <a:pPr marL="0" indent="0" algn="r">
              <a:buNone/>
              <a:defRPr/>
            </a:pPr>
            <a:r>
              <a:rPr lang="en-US" sz="2400">
                <a:solidFill>
                  <a:schemeClr val="tx1">
                    <a:lumMod val="50000"/>
                    <a:lumOff val="50000"/>
                  </a:schemeClr>
                </a:solidFill>
              </a:rPr>
              <a:t>How is the D style useful?</a:t>
            </a:r>
          </a:p>
          <a:p>
            <a:pPr marL="0" indent="0" algn="r">
              <a:buNone/>
              <a:defRPr/>
            </a:pPr>
            <a:r>
              <a:rPr lang="en-US" sz="2400">
                <a:solidFill>
                  <a:schemeClr val="tx1">
                    <a:lumMod val="50000"/>
                    <a:lumOff val="50000"/>
                  </a:schemeClr>
                </a:solidFill>
              </a:rPr>
              <a:t>How can the D style create challenges?   </a:t>
            </a:r>
          </a:p>
        </p:txBody>
      </p:sp>
      <p:pic>
        <p:nvPicPr>
          <p:cNvPr id="9" name="Picture 8">
            <a:extLst>
              <a:ext uri="{FF2B5EF4-FFF2-40B4-BE49-F238E27FC236}">
                <a16:creationId xmlns:a16="http://schemas.microsoft.com/office/drawing/2014/main" id="{D8820D42-7B24-2D45-9046-F4C38D022E10}"/>
              </a:ext>
            </a:extLst>
          </p:cNvPr>
          <p:cNvPicPr>
            <a:picLocks noChangeAspect="1"/>
          </p:cNvPicPr>
          <p:nvPr/>
        </p:nvPicPr>
        <p:blipFill>
          <a:blip r:embed="rId3"/>
          <a:stretch>
            <a:fillRect/>
          </a:stretch>
        </p:blipFill>
        <p:spPr>
          <a:xfrm>
            <a:off x="667701" y="1871663"/>
            <a:ext cx="2275523" cy="2275523"/>
          </a:xfrm>
          <a:prstGeom prst="rect">
            <a:avLst/>
          </a:prstGeom>
        </p:spPr>
      </p:pic>
    </p:spTree>
    <p:extLst>
      <p:ext uri="{BB962C8B-B14F-4D97-AF65-F5344CB8AC3E}">
        <p14:creationId xmlns:p14="http://schemas.microsoft.com/office/powerpoint/2010/main" val="2556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chemeClr val="accent2">
                    <a:lumMod val="75000"/>
                  </a:schemeClr>
                </a:solidFill>
              </a:rPr>
              <a:t>Supporting the</a:t>
            </a:r>
            <a:br>
              <a:rPr lang="en-US" sz="3200">
                <a:solidFill>
                  <a:schemeClr val="accent2">
                    <a:lumMod val="75000"/>
                  </a:schemeClr>
                </a:solidFill>
              </a:rPr>
            </a:br>
            <a:r>
              <a:rPr lang="en-US">
                <a:solidFill>
                  <a:schemeClr val="accent2">
                    <a:lumMod val="75000"/>
                  </a:schemeClr>
                </a:solidFill>
              </a:rPr>
              <a:t>D/Dominant Style</a:t>
            </a:r>
          </a:p>
        </p:txBody>
      </p:sp>
      <p:pic>
        <p:nvPicPr>
          <p:cNvPr id="9" name="Picture 8">
            <a:extLst>
              <a:ext uri="{FF2B5EF4-FFF2-40B4-BE49-F238E27FC236}">
                <a16:creationId xmlns:a16="http://schemas.microsoft.com/office/drawing/2014/main" id="{583FAA91-C676-9E4E-87FA-7CF5E506D07A}"/>
              </a:ext>
            </a:extLst>
          </p:cNvPr>
          <p:cNvPicPr>
            <a:picLocks noChangeAspect="1"/>
          </p:cNvPicPr>
          <p:nvPr/>
        </p:nvPicPr>
        <p:blipFill>
          <a:blip r:embed="rId2"/>
          <a:stretch>
            <a:fillRect/>
          </a:stretch>
        </p:blipFill>
        <p:spPr>
          <a:xfrm>
            <a:off x="667701" y="1871663"/>
            <a:ext cx="2275523" cy="2275523"/>
          </a:xfrm>
          <a:prstGeom prst="rect">
            <a:avLst/>
          </a:prstGeom>
        </p:spPr>
      </p:pic>
      <p:sp>
        <p:nvSpPr>
          <p:cNvPr id="6" name="Text Box 3">
            <a:extLst>
              <a:ext uri="{FF2B5EF4-FFF2-40B4-BE49-F238E27FC236}">
                <a16:creationId xmlns:a16="http://schemas.microsoft.com/office/drawing/2014/main" id="{75D3E949-CF12-7A42-A526-352EB6F15BD5}"/>
              </a:ext>
            </a:extLst>
          </p:cNvPr>
          <p:cNvSpPr txBox="1">
            <a:spLocks noChangeArrowheads="1"/>
          </p:cNvSpPr>
          <p:nvPr/>
        </p:nvSpPr>
        <p:spPr bwMode="auto">
          <a:xfrm>
            <a:off x="6181726" y="1690234"/>
            <a:ext cx="5443536" cy="4043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defRPr sz="2400">
                <a:solidFill>
                  <a:schemeClr val="tx1"/>
                </a:solidFill>
                <a:latin typeface="Arial" charset="0"/>
                <a:ea typeface="MS PGothic" charset="0"/>
                <a:cs typeface="MS PGothic" charset="0"/>
              </a:defRPr>
            </a:lvl1pPr>
            <a:lvl2pPr marL="742950" indent="-285750" defTabSz="820738">
              <a:defRPr sz="2000">
                <a:solidFill>
                  <a:schemeClr val="tx1"/>
                </a:solidFill>
                <a:latin typeface="Arial" charset="0"/>
                <a:ea typeface="MS PGothic" charset="0"/>
                <a:cs typeface="MS PGothic" charset="0"/>
              </a:defRPr>
            </a:lvl2pPr>
            <a:lvl3pPr marL="1143000" indent="-228600" defTabSz="820738">
              <a:defRPr>
                <a:solidFill>
                  <a:schemeClr val="tx1"/>
                </a:solidFill>
                <a:latin typeface="Arial" charset="0"/>
                <a:ea typeface="MS PGothic" charset="0"/>
                <a:cs typeface="MS PGothic" charset="0"/>
              </a:defRPr>
            </a:lvl3pPr>
            <a:lvl4pPr marL="1600200" indent="-228600" defTabSz="820738">
              <a:defRPr sz="1600">
                <a:solidFill>
                  <a:schemeClr val="tx1"/>
                </a:solidFill>
                <a:latin typeface="Arial" charset="0"/>
                <a:ea typeface="MS PGothic" charset="0"/>
                <a:cs typeface="MS PGothic" charset="0"/>
              </a:defRPr>
            </a:lvl4pPr>
            <a:lvl5pPr marL="2057400" indent="-228600" defTabSz="820738">
              <a:defRPr sz="1400">
                <a:solidFill>
                  <a:schemeClr val="tx1"/>
                </a:solidFill>
                <a:latin typeface="Arial" charset="0"/>
                <a:ea typeface="MS PGothic" charset="0"/>
                <a:cs typeface="MS PGothic" charset="0"/>
              </a:defRPr>
            </a:lvl5pPr>
            <a:lvl6pPr marL="25146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6pPr>
            <a:lvl7pPr marL="29718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7pPr>
            <a:lvl8pPr marL="34290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8pPr>
            <a:lvl9pPr marL="3886200" indent="-228600" defTabSz="820738" eaLnBrk="0" fontAlgn="base" hangingPunct="0">
              <a:spcAft>
                <a:spcPct val="0"/>
              </a:spcAft>
              <a:buSzPct val="100000"/>
              <a:buFont typeface="Arial" charset="0"/>
              <a:defRPr sz="1400">
                <a:solidFill>
                  <a:schemeClr val="tx1"/>
                </a:solidFill>
                <a:latin typeface="Arial" charset="0"/>
                <a:ea typeface="MS PGothic" charset="0"/>
                <a:cs typeface="MS PGothic" charset="0"/>
              </a:defRPr>
            </a:lvl9pPr>
          </a:lstStyle>
          <a:p>
            <a:pPr marL="285750" indent="-228600">
              <a:lnSpc>
                <a:spcPct val="90000"/>
              </a:lnSpc>
              <a:buFont typeface="Arial" panose="020B0604020202020204" pitchFamily="34" charset="0"/>
              <a:buChar char="•"/>
            </a:pPr>
            <a:r>
              <a:rPr lang="en-US" sz="2200">
                <a:solidFill>
                  <a:schemeClr val="bg1"/>
                </a:solidFill>
                <a:latin typeface="Century Gothic" panose="020B0502020202020204" pitchFamily="34" charset="0"/>
              </a:rPr>
              <a:t>Use an assertive approach – </a:t>
            </a:r>
            <a:br>
              <a:rPr lang="en-US" sz="2200">
                <a:solidFill>
                  <a:schemeClr val="bg1"/>
                </a:solidFill>
                <a:latin typeface="Century Gothic" panose="020B0502020202020204" pitchFamily="34" charset="0"/>
              </a:rPr>
            </a:br>
            <a:r>
              <a:rPr lang="en-US" sz="2200">
                <a:solidFill>
                  <a:schemeClr val="bg1"/>
                </a:solidFill>
                <a:latin typeface="Century Gothic" panose="020B0502020202020204" pitchFamily="34" charset="0"/>
              </a:rPr>
              <a:t>you are supporting a speeding bullet</a:t>
            </a:r>
            <a:br>
              <a:rPr lang="en-US" sz="2200">
                <a:solidFill>
                  <a:schemeClr val="bg1"/>
                </a:solidFill>
                <a:latin typeface="Century Gothic" panose="020B0502020202020204" pitchFamily="34" charset="0"/>
              </a:rPr>
            </a:br>
            <a:endParaRPr lang="en-US" sz="2200">
              <a:solidFill>
                <a:schemeClr val="bg1"/>
              </a:solidFill>
              <a:latin typeface="Century Gothic" panose="020B0502020202020204" pitchFamily="34" charset="0"/>
            </a:endParaRPr>
          </a:p>
          <a:p>
            <a:pPr marL="285750" indent="-228600">
              <a:lnSpc>
                <a:spcPct val="90000"/>
              </a:lnSpc>
              <a:buFont typeface="Arial" panose="020B0604020202020204" pitchFamily="34" charset="0"/>
              <a:buChar char="•"/>
            </a:pPr>
            <a:r>
              <a:rPr lang="en-US" sz="2200">
                <a:solidFill>
                  <a:schemeClr val="bg1"/>
                </a:solidFill>
                <a:latin typeface="Century Gothic" panose="020B0502020202020204" pitchFamily="34" charset="0"/>
              </a:rPr>
              <a:t>Slow them down and focus on detail</a:t>
            </a:r>
            <a:br>
              <a:rPr lang="en-US" sz="2200">
                <a:solidFill>
                  <a:schemeClr val="bg1"/>
                </a:solidFill>
                <a:latin typeface="Century Gothic" panose="020B0502020202020204" pitchFamily="34" charset="0"/>
              </a:rPr>
            </a:br>
            <a:endParaRPr lang="en-US" sz="2200">
              <a:solidFill>
                <a:schemeClr val="bg1"/>
              </a:solidFill>
              <a:latin typeface="Century Gothic" panose="020B0502020202020204" pitchFamily="34" charset="0"/>
            </a:endParaRPr>
          </a:p>
          <a:p>
            <a:pPr marL="285750" indent="-228600">
              <a:lnSpc>
                <a:spcPct val="90000"/>
              </a:lnSpc>
              <a:buFont typeface="Arial" panose="020B0604020202020204" pitchFamily="34" charset="0"/>
              <a:buChar char="•"/>
            </a:pPr>
            <a:r>
              <a:rPr lang="en-US" sz="2200">
                <a:solidFill>
                  <a:schemeClr val="bg1"/>
                </a:solidFill>
                <a:latin typeface="Century Gothic" panose="020B0502020202020204" pitchFamily="34" charset="0"/>
              </a:rPr>
              <a:t>Keeping them active during</a:t>
            </a:r>
            <a:br>
              <a:rPr lang="en-US" sz="2200">
                <a:solidFill>
                  <a:schemeClr val="bg1"/>
                </a:solidFill>
                <a:latin typeface="Century Gothic" panose="020B0502020202020204" pitchFamily="34" charset="0"/>
              </a:rPr>
            </a:br>
            <a:r>
              <a:rPr lang="en-US" sz="2200">
                <a:solidFill>
                  <a:schemeClr val="bg1"/>
                </a:solidFill>
                <a:latin typeface="Century Gothic" panose="020B0502020202020204" pitchFamily="34" charset="0"/>
              </a:rPr>
              <a:t>the whole project – </a:t>
            </a:r>
            <a:br>
              <a:rPr lang="en-US" sz="2200">
                <a:solidFill>
                  <a:schemeClr val="bg1"/>
                </a:solidFill>
                <a:latin typeface="Century Gothic" panose="020B0502020202020204" pitchFamily="34" charset="0"/>
              </a:rPr>
            </a:br>
            <a:r>
              <a:rPr lang="en-US" sz="2200">
                <a:solidFill>
                  <a:schemeClr val="bg1"/>
                </a:solidFill>
                <a:latin typeface="Century Gothic" panose="020B0502020202020204" pitchFamily="34" charset="0"/>
              </a:rPr>
              <a:t>not just the beginning</a:t>
            </a:r>
            <a:br>
              <a:rPr lang="en-US" sz="2200">
                <a:solidFill>
                  <a:schemeClr val="bg1"/>
                </a:solidFill>
                <a:latin typeface="Century Gothic" panose="020B0502020202020204" pitchFamily="34" charset="0"/>
              </a:rPr>
            </a:br>
            <a:endParaRPr lang="en-US" sz="2200">
              <a:solidFill>
                <a:schemeClr val="bg1"/>
              </a:solidFill>
              <a:latin typeface="Century Gothic" panose="020B0502020202020204" pitchFamily="34" charset="0"/>
            </a:endParaRPr>
          </a:p>
          <a:p>
            <a:pPr marL="285750" indent="-228600">
              <a:lnSpc>
                <a:spcPct val="90000"/>
              </a:lnSpc>
              <a:buFont typeface="Arial" panose="020B0604020202020204" pitchFamily="34" charset="0"/>
              <a:buChar char="•"/>
            </a:pPr>
            <a:r>
              <a:rPr lang="en-US" sz="2200">
                <a:solidFill>
                  <a:schemeClr val="bg1"/>
                </a:solidFill>
                <a:latin typeface="Century Gothic" panose="020B0502020202020204" pitchFamily="34" charset="0"/>
              </a:rPr>
              <a:t>Push back on bluntness </a:t>
            </a:r>
            <a:br>
              <a:rPr lang="en-US" sz="2200">
                <a:solidFill>
                  <a:schemeClr val="bg1"/>
                </a:solidFill>
                <a:latin typeface="Century Gothic" panose="020B0502020202020204" pitchFamily="34" charset="0"/>
              </a:rPr>
            </a:br>
            <a:r>
              <a:rPr lang="en-US" sz="2200">
                <a:solidFill>
                  <a:schemeClr val="bg1"/>
                </a:solidFill>
                <a:latin typeface="Century Gothic" panose="020B0502020202020204" pitchFamily="34" charset="0"/>
              </a:rPr>
              <a:t>and insensitivity</a:t>
            </a:r>
            <a:br>
              <a:rPr lang="en-US" sz="2200">
                <a:solidFill>
                  <a:schemeClr val="bg1"/>
                </a:solidFill>
                <a:latin typeface="Century Gothic" panose="020B0502020202020204" pitchFamily="34" charset="0"/>
              </a:rPr>
            </a:br>
            <a:endParaRPr lang="en-US" sz="2200">
              <a:solidFill>
                <a:schemeClr val="bg1"/>
              </a:solidFill>
              <a:latin typeface="Century Gothic" panose="020B0502020202020204" pitchFamily="34" charset="0"/>
            </a:endParaRPr>
          </a:p>
          <a:p>
            <a:pPr marL="285750" indent="-228600">
              <a:lnSpc>
                <a:spcPct val="90000"/>
              </a:lnSpc>
              <a:buFont typeface="Arial" panose="020B0604020202020204" pitchFamily="34" charset="0"/>
              <a:buChar char="•"/>
            </a:pPr>
            <a:r>
              <a:rPr lang="en-US" sz="2200">
                <a:solidFill>
                  <a:schemeClr val="bg1"/>
                </a:solidFill>
                <a:latin typeface="Century Gothic" panose="020B0502020202020204" pitchFamily="34" charset="0"/>
              </a:rPr>
              <a:t>Help them value people’s needs</a:t>
            </a:r>
          </a:p>
        </p:txBody>
      </p:sp>
    </p:spTree>
    <p:extLst>
      <p:ext uri="{BB962C8B-B14F-4D97-AF65-F5344CB8AC3E}">
        <p14:creationId xmlns:p14="http://schemas.microsoft.com/office/powerpoint/2010/main" val="186437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2311231700"/>
              </p:ext>
            </p:extLst>
          </p:nvPr>
        </p:nvGraphicFramePr>
        <p:xfrm>
          <a:off x="0" y="2283881"/>
          <a:ext cx="12191999" cy="2960472"/>
        </p:xfrm>
        <a:graphic>
          <a:graphicData uri="http://schemas.openxmlformats.org/drawingml/2006/table">
            <a:tbl>
              <a:tblPr firstRow="1" bandRow="1">
                <a:tableStyleId>{85BE263C-DBD7-4A20-BB59-AAB30ACAA65A}</a:tableStyleId>
              </a:tblPr>
              <a:tblGrid>
                <a:gridCol w="12191999">
                  <a:extLst>
                    <a:ext uri="{9D8B030D-6E8A-4147-A177-3AD203B41FA5}">
                      <a16:colId xmlns:a16="http://schemas.microsoft.com/office/drawing/2014/main" val="1605827653"/>
                    </a:ext>
                  </a:extLst>
                </a:gridCol>
              </a:tblGrid>
              <a:tr h="986824">
                <a:tc>
                  <a:txBody>
                    <a:bodyPr/>
                    <a:lstStyle/>
                    <a:p>
                      <a:r>
                        <a:rPr lang="en-US" sz="4800" b="0" dirty="0"/>
                        <a:t>True or False </a:t>
                      </a:r>
                    </a:p>
                  </a:txBody>
                  <a:tcPr>
                    <a:lnL>
                      <a:noFill/>
                    </a:lnL>
                    <a:lnR>
                      <a:noFill/>
                    </a:lnR>
                    <a:lnT w="25400" cmpd="sng">
                      <a:noFill/>
                    </a:lnT>
                    <a:lnB w="25400" cmpd="sng">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62988965"/>
                  </a:ext>
                </a:extLst>
              </a:tr>
              <a:tr h="986824">
                <a:tc>
                  <a:txBody>
                    <a:bodyPr/>
                    <a:lstStyle/>
                    <a:p>
                      <a:endParaRPr lang="en-US" sz="2400" dirty="0"/>
                    </a:p>
                    <a:p>
                      <a:r>
                        <a:rPr lang="en-US" sz="2400" dirty="0"/>
                        <a:t>1.  The D, Dominant Style prefers a fast-paced environment </a:t>
                      </a:r>
                    </a:p>
                  </a:txBody>
                  <a:tcPr>
                    <a:lnT w="25400" cmpd="sng">
                      <a:noFill/>
                    </a:lnT>
                  </a:tcPr>
                </a:tc>
                <a:extLst>
                  <a:ext uri="{0D108BD9-81ED-4DB2-BD59-A6C34878D82A}">
                    <a16:rowId xmlns:a16="http://schemas.microsoft.com/office/drawing/2014/main" val="2709870240"/>
                  </a:ext>
                </a:extLst>
              </a:tr>
              <a:tr h="986824">
                <a:tc>
                  <a:txBody>
                    <a:bodyPr/>
                    <a:lstStyle/>
                    <a:p>
                      <a:endParaRPr lang="en-US" sz="2400" dirty="0"/>
                    </a:p>
                    <a:p>
                      <a:r>
                        <a:rPr lang="en-US" sz="2400" dirty="0"/>
                        <a:t>2.  The D, Dominant Style considers options and details before moving forward</a:t>
                      </a:r>
                    </a:p>
                  </a:txBody>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260818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13BBA-CD5D-A54D-B09C-CAB946E8913F}"/>
              </a:ext>
            </a:extLst>
          </p:cNvPr>
          <p:cNvPicPr>
            <a:picLocks noChangeAspect="1"/>
          </p:cNvPicPr>
          <p:nvPr/>
        </p:nvPicPr>
        <p:blipFill>
          <a:blip r:embed="rId2"/>
          <a:stretch>
            <a:fillRect/>
          </a:stretch>
        </p:blipFill>
        <p:spPr>
          <a:xfrm>
            <a:off x="667702" y="1871663"/>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rgbClr val="C00000"/>
                </a:solidFill>
              </a:rPr>
              <a:t>Explore the </a:t>
            </a:r>
            <a:br>
              <a:rPr lang="en-US" sz="3200">
                <a:solidFill>
                  <a:srgbClr val="C00000"/>
                </a:solidFill>
              </a:rPr>
            </a:br>
            <a:r>
              <a:rPr lang="en-US">
                <a:solidFill>
                  <a:srgbClr val="C00000"/>
                </a:solidFill>
              </a:rPr>
              <a:t>I/Influential Style</a:t>
            </a:r>
          </a:p>
        </p:txBody>
      </p:sp>
      <p:sp>
        <p:nvSpPr>
          <p:cNvPr id="3" name="Content Placeholder 2">
            <a:extLst>
              <a:ext uri="{FF2B5EF4-FFF2-40B4-BE49-F238E27FC236}">
                <a16:creationId xmlns:a16="http://schemas.microsoft.com/office/drawing/2014/main" id="{CFD98CB1-6687-CC42-96A9-EFEAE3793B38}"/>
              </a:ext>
            </a:extLst>
          </p:cNvPr>
          <p:cNvSpPr>
            <a:spLocks noGrp="1"/>
          </p:cNvSpPr>
          <p:nvPr>
            <p:ph idx="4294967295"/>
          </p:nvPr>
        </p:nvSpPr>
        <p:spPr>
          <a:xfrm>
            <a:off x="6167438" y="1871663"/>
            <a:ext cx="6024562" cy="4025900"/>
          </a:xfrm>
        </p:spPr>
        <p:txBody>
          <a:bodyPr anchor="t" anchorCtr="0">
            <a:normAutofit/>
          </a:bodyPr>
          <a:lstStyle/>
          <a:p>
            <a:pPr>
              <a:spcBef>
                <a:spcPct val="50000"/>
              </a:spcBef>
              <a:defRPr/>
            </a:pPr>
            <a:r>
              <a:rPr lang="en-US" altLang="en-US" sz="2400">
                <a:solidFill>
                  <a:schemeClr val="bg1"/>
                </a:solidFill>
                <a:ea typeface="MS PGothic" pitchFamily="34" charset="-128"/>
              </a:rPr>
              <a:t>People-Oriented</a:t>
            </a:r>
          </a:p>
          <a:p>
            <a:pPr>
              <a:spcBef>
                <a:spcPct val="50000"/>
              </a:spcBef>
              <a:defRPr/>
            </a:pPr>
            <a:r>
              <a:rPr lang="en-US" altLang="en-US" sz="2400">
                <a:solidFill>
                  <a:schemeClr val="bg1"/>
                </a:solidFill>
                <a:ea typeface="MS PGothic" pitchFamily="34" charset="-128"/>
              </a:rPr>
              <a:t>Emotional</a:t>
            </a:r>
          </a:p>
          <a:p>
            <a:pPr>
              <a:spcBef>
                <a:spcPct val="50000"/>
              </a:spcBef>
              <a:defRPr/>
            </a:pPr>
            <a:r>
              <a:rPr lang="en-US" altLang="en-US" sz="2400">
                <a:solidFill>
                  <a:schemeClr val="bg1"/>
                </a:solidFill>
                <a:ea typeface="MS PGothic" pitchFamily="34" charset="-128"/>
              </a:rPr>
              <a:t>Talkative</a:t>
            </a:r>
          </a:p>
          <a:p>
            <a:pPr>
              <a:spcBef>
                <a:spcPct val="50000"/>
              </a:spcBef>
              <a:defRPr/>
            </a:pPr>
            <a:r>
              <a:rPr lang="en-US" altLang="en-US" sz="2400">
                <a:solidFill>
                  <a:schemeClr val="bg1"/>
                </a:solidFill>
                <a:ea typeface="MS PGothic" pitchFamily="34" charset="-128"/>
              </a:rPr>
              <a:t>Fun Loving</a:t>
            </a:r>
          </a:p>
          <a:p>
            <a:pPr>
              <a:spcBef>
                <a:spcPct val="50000"/>
              </a:spcBef>
              <a:defRPr/>
            </a:pPr>
            <a:r>
              <a:rPr lang="en-US" altLang="en-US" sz="2400">
                <a:solidFill>
                  <a:schemeClr val="bg1"/>
                </a:solidFill>
                <a:ea typeface="MS PGothic" pitchFamily="34" charset="-128"/>
              </a:rPr>
              <a:t>Optimistic</a:t>
            </a:r>
          </a:p>
          <a:p>
            <a:pPr>
              <a:spcBef>
                <a:spcPct val="50000"/>
              </a:spcBef>
              <a:defRPr/>
            </a:pPr>
            <a:r>
              <a:rPr lang="en-US" altLang="en-US" sz="2400">
                <a:solidFill>
                  <a:schemeClr val="bg1"/>
                </a:solidFill>
                <a:ea typeface="MS PGothic" pitchFamily="34" charset="-128"/>
              </a:rPr>
              <a:t>Spontaneous</a:t>
            </a:r>
          </a:p>
          <a:p>
            <a:pPr>
              <a:spcBef>
                <a:spcPct val="50000"/>
              </a:spcBef>
              <a:defRPr/>
            </a:pPr>
            <a:r>
              <a:rPr lang="en-US" altLang="en-US" sz="2400">
                <a:solidFill>
                  <a:schemeClr val="bg1"/>
                </a:solidFill>
                <a:ea typeface="MS PGothic" pitchFamily="34" charset="-128"/>
              </a:rPr>
              <a:t>Seek Social Acceptance and Applause</a:t>
            </a:r>
          </a:p>
          <a:p>
            <a:pPr marL="0" indent="0">
              <a:buNone/>
              <a:defRPr/>
            </a:pPr>
            <a:endParaRPr lang="en-US" sz="2400">
              <a:solidFill>
                <a:schemeClr val="bg1"/>
              </a:solidFill>
            </a:endParaRPr>
          </a:p>
        </p:txBody>
      </p:sp>
    </p:spTree>
    <p:extLst>
      <p:ext uri="{BB962C8B-B14F-4D97-AF65-F5344CB8AC3E}">
        <p14:creationId xmlns:p14="http://schemas.microsoft.com/office/powerpoint/2010/main" val="358241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08D6-D1F1-5646-B6A1-EF1C6BB28129}"/>
              </a:ext>
            </a:extLst>
          </p:cNvPr>
          <p:cNvSpPr>
            <a:spLocks noGrp="1"/>
          </p:cNvSpPr>
          <p:nvPr>
            <p:ph type="title" idx="4294967295"/>
          </p:nvPr>
        </p:nvSpPr>
        <p:spPr>
          <a:xfrm>
            <a:off x="399666" y="1714500"/>
            <a:ext cx="3408363" cy="2743200"/>
          </a:xfrm>
        </p:spPr>
        <p:txBody>
          <a:bodyPr anchor="t">
            <a:normAutofit/>
          </a:bodyPr>
          <a:lstStyle/>
          <a:p>
            <a:r>
              <a:rPr lang="en-US" sz="4800" dirty="0">
                <a:solidFill>
                  <a:srgbClr val="C00000"/>
                </a:solidFill>
              </a:rPr>
              <a:t>Today’s Learning Outcomes</a:t>
            </a:r>
          </a:p>
        </p:txBody>
      </p:sp>
      <p:sp>
        <p:nvSpPr>
          <p:cNvPr id="5" name="TextBox 4">
            <a:extLst>
              <a:ext uri="{FF2B5EF4-FFF2-40B4-BE49-F238E27FC236}">
                <a16:creationId xmlns:a16="http://schemas.microsoft.com/office/drawing/2014/main" id="{FBB3FEB9-7DE9-1D47-87C4-2EFCE4955EBE}"/>
              </a:ext>
            </a:extLst>
          </p:cNvPr>
          <p:cNvSpPr txBox="1"/>
          <p:nvPr/>
        </p:nvSpPr>
        <p:spPr>
          <a:xfrm>
            <a:off x="3143251" y="1584759"/>
            <a:ext cx="8886826" cy="3779111"/>
          </a:xfrm>
          <a:prstGeom prst="rect">
            <a:avLst/>
          </a:prstGeom>
          <a:noFill/>
        </p:spPr>
        <p:txBody>
          <a:bodyPr wrap="square" rtlCol="0">
            <a:spAutoFit/>
          </a:bodyPr>
          <a:lstStyle/>
          <a:p>
            <a:pPr marL="1257300" lvl="2" indent="-342900">
              <a:lnSpc>
                <a:spcPct val="150000"/>
              </a:lnSpc>
              <a:buClr>
                <a:schemeClr val="accent1">
                  <a:lumMod val="75000"/>
                </a:schemeClr>
              </a:buClr>
              <a:buFont typeface="Arial" panose="020B0604020202020204" pitchFamily="34" charset="0"/>
              <a:buChar char="•"/>
            </a:pPr>
            <a:r>
              <a:rPr lang="en-US" sz="2400" dirty="0"/>
              <a:t> Learn about the history of the DISC Model</a:t>
            </a:r>
          </a:p>
          <a:p>
            <a:pPr marL="1257300" lvl="2" indent="-342900">
              <a:lnSpc>
                <a:spcPct val="150000"/>
              </a:lnSpc>
              <a:buFont typeface="Arial" panose="020B0604020202020204" pitchFamily="34" charset="0"/>
              <a:buChar char="•"/>
            </a:pPr>
            <a:r>
              <a:rPr lang="en-US" sz="2400" dirty="0"/>
              <a:t> Learn about DISC theory</a:t>
            </a:r>
          </a:p>
          <a:p>
            <a:pPr marL="1257300" lvl="2" indent="-342900">
              <a:lnSpc>
                <a:spcPct val="150000"/>
              </a:lnSpc>
              <a:buFont typeface="Arial" panose="020B0604020202020204" pitchFamily="34" charset="0"/>
              <a:buChar char="•"/>
            </a:pPr>
            <a:r>
              <a:rPr lang="en-US" sz="2400" dirty="0"/>
              <a:t> Understand your role as a DISC facilitator</a:t>
            </a:r>
          </a:p>
          <a:p>
            <a:pPr marL="1257300" lvl="2" indent="-342900">
              <a:lnSpc>
                <a:spcPct val="150000"/>
              </a:lnSpc>
              <a:buFont typeface="Arial" panose="020B0604020202020204" pitchFamily="34" charset="0"/>
              <a:buChar char="•"/>
            </a:pPr>
            <a:r>
              <a:rPr lang="en-US" sz="2400" dirty="0"/>
              <a:t> Tips for improving tour facilitation impact</a:t>
            </a:r>
          </a:p>
          <a:p>
            <a:pPr marL="1257300" lvl="2" indent="-342900">
              <a:lnSpc>
                <a:spcPct val="150000"/>
              </a:lnSpc>
              <a:buFont typeface="Arial" panose="020B0604020202020204" pitchFamily="34" charset="0"/>
              <a:buChar char="•"/>
            </a:pPr>
            <a:r>
              <a:rPr lang="en-US" sz="2400" dirty="0"/>
              <a:t> Read through the DISC facilitator script</a:t>
            </a:r>
          </a:p>
          <a:p>
            <a:pPr marL="1257300" lvl="2" indent="-342900">
              <a:lnSpc>
                <a:spcPct val="150000"/>
              </a:lnSpc>
              <a:buFont typeface="Arial" panose="020B0604020202020204" pitchFamily="34" charset="0"/>
              <a:buChar char="•"/>
            </a:pPr>
            <a:r>
              <a:rPr lang="en-US" sz="2400" dirty="0"/>
              <a:t>Take the quiz</a:t>
            </a:r>
          </a:p>
          <a:p>
            <a:pPr marL="285750" indent="-28575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1310393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13BBA-CD5D-A54D-B09C-CAB946E8913F}"/>
              </a:ext>
            </a:extLst>
          </p:cNvPr>
          <p:cNvPicPr>
            <a:picLocks noChangeAspect="1"/>
          </p:cNvPicPr>
          <p:nvPr/>
        </p:nvPicPr>
        <p:blipFill>
          <a:blip r:embed="rId2"/>
          <a:stretch>
            <a:fillRect/>
          </a:stretch>
        </p:blipFill>
        <p:spPr>
          <a:xfrm>
            <a:off x="667702" y="1871663"/>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rgbClr val="C00000"/>
                </a:solidFill>
              </a:rPr>
              <a:t>Reading &amp; Understanding</a:t>
            </a:r>
            <a:br>
              <a:rPr lang="en-US" sz="3200">
                <a:solidFill>
                  <a:srgbClr val="C00000"/>
                </a:solidFill>
              </a:rPr>
            </a:br>
            <a:r>
              <a:rPr lang="en-US">
                <a:solidFill>
                  <a:srgbClr val="C00000"/>
                </a:solidFill>
              </a:rPr>
              <a:t>I/Influential 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013324"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50000"/>
              </a:spcBef>
              <a:buFont typeface="Arial" panose="020B0604020202020204" pitchFamily="34" charset="0"/>
              <a:buNone/>
            </a:pPr>
            <a:r>
              <a:rPr lang="en-US" sz="2200" b="1">
                <a:solidFill>
                  <a:schemeClr val="bg1"/>
                </a:solidFill>
              </a:rPr>
              <a:t>Motivated by</a:t>
            </a:r>
          </a:p>
          <a:p>
            <a:pPr>
              <a:spcBef>
                <a:spcPct val="50000"/>
              </a:spcBef>
            </a:pPr>
            <a:r>
              <a:rPr lang="en-US" sz="2200">
                <a:solidFill>
                  <a:schemeClr val="bg1"/>
                </a:solidFill>
              </a:rPr>
              <a:t>Social recognition</a:t>
            </a:r>
          </a:p>
          <a:p>
            <a:pPr>
              <a:spcBef>
                <a:spcPct val="50000"/>
              </a:spcBef>
            </a:pPr>
            <a:r>
              <a:rPr lang="en-US" sz="2200">
                <a:solidFill>
                  <a:schemeClr val="bg1"/>
                </a:solidFill>
              </a:rPr>
              <a:t>Group activities</a:t>
            </a:r>
          </a:p>
          <a:p>
            <a:pPr>
              <a:spcBef>
                <a:spcPct val="50000"/>
              </a:spcBef>
            </a:pPr>
            <a:r>
              <a:rPr lang="en-US" sz="2200">
                <a:solidFill>
                  <a:schemeClr val="bg1"/>
                </a:solidFill>
              </a:rPr>
              <a:t> Relationships</a:t>
            </a:r>
          </a:p>
          <a:p>
            <a:pPr>
              <a:spcBef>
                <a:spcPct val="50000"/>
              </a:spcBef>
            </a:pPr>
            <a:r>
              <a:rPr lang="en-US" sz="2200">
                <a:solidFill>
                  <a:schemeClr val="bg1"/>
                </a:solidFill>
              </a:rPr>
              <a:t>Freedom of expression</a:t>
            </a:r>
          </a:p>
          <a:p>
            <a:pPr marL="0" indent="0">
              <a:spcBef>
                <a:spcPct val="50000"/>
              </a:spcBef>
              <a:buFont typeface="Arial" panose="020B0604020202020204" pitchFamily="34" charset="0"/>
              <a:buNone/>
            </a:pPr>
            <a:r>
              <a:rPr lang="en-US" sz="2200" b="1">
                <a:solidFill>
                  <a:schemeClr val="bg1"/>
                </a:solidFill>
              </a:rPr>
              <a:t>Fears</a:t>
            </a:r>
          </a:p>
          <a:p>
            <a:pPr>
              <a:spcBef>
                <a:spcPct val="50000"/>
              </a:spcBef>
            </a:pPr>
            <a:r>
              <a:rPr lang="en-US" sz="2200">
                <a:solidFill>
                  <a:schemeClr val="bg1"/>
                </a:solidFill>
              </a:rPr>
              <a:t>Social rejection, disapproval, </a:t>
            </a:r>
            <a:br>
              <a:rPr lang="en-US" sz="2200">
                <a:solidFill>
                  <a:schemeClr val="bg1"/>
                </a:solidFill>
              </a:rPr>
            </a:br>
            <a:r>
              <a:rPr lang="en-US" sz="2200">
                <a:solidFill>
                  <a:schemeClr val="bg1"/>
                </a:solidFill>
              </a:rPr>
              <a:t>loss of influence</a:t>
            </a:r>
          </a:p>
          <a:p>
            <a:pPr marL="0" indent="0">
              <a:spcBef>
                <a:spcPct val="50000"/>
              </a:spcBef>
              <a:buFont typeface="Arial" panose="020B0604020202020204" pitchFamily="34" charset="0"/>
              <a:buNone/>
            </a:pPr>
            <a:r>
              <a:rPr lang="en-US" sz="2200" b="1">
                <a:solidFill>
                  <a:schemeClr val="bg1"/>
                </a:solidFill>
              </a:rPr>
              <a:t>Challenges</a:t>
            </a:r>
          </a:p>
          <a:p>
            <a:pPr>
              <a:spcBef>
                <a:spcPct val="50000"/>
              </a:spcBef>
            </a:pPr>
            <a:r>
              <a:rPr lang="en-US" sz="2200">
                <a:solidFill>
                  <a:schemeClr val="bg1"/>
                </a:solidFill>
              </a:rPr>
              <a:t>Impulsiveness, disorganization, lack of follow through</a:t>
            </a:r>
          </a:p>
          <a:p>
            <a:endParaRPr lang="en-US" sz="2200">
              <a:solidFill>
                <a:schemeClr val="bg1"/>
              </a:solidFill>
            </a:endParaRPr>
          </a:p>
        </p:txBody>
      </p:sp>
    </p:spTree>
    <p:extLst>
      <p:ext uri="{BB962C8B-B14F-4D97-AF65-F5344CB8AC3E}">
        <p14:creationId xmlns:p14="http://schemas.microsoft.com/office/powerpoint/2010/main" val="59031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fade">
                                      <p:cBhvr>
                                        <p:cTn id="40" dur="500"/>
                                        <p:tgtEl>
                                          <p:spTgt spid="8">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algemeiner.com/wp-content/uploads/2015/08/oprah1.jpeg">
            <a:extLst>
              <a:ext uri="{FF2B5EF4-FFF2-40B4-BE49-F238E27FC236}">
                <a16:creationId xmlns:a16="http://schemas.microsoft.com/office/drawing/2014/main" id="{0FFB701E-0DD0-44A0-BAF4-EE9B890FE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001219" cy="3001219"/>
          </a:xfrm>
          <a:prstGeom prst="rect">
            <a:avLst/>
          </a:prstGeom>
          <a:extLst>
            <a:ext uri="{909E8E84-426E-40DD-AFC4-6F175D3DCCD1}">
              <a14:hiddenFill xmlns:a14="http://schemas.microsoft.com/office/drawing/2010/main">
                <a:solidFill>
                  <a:srgbClr val="FFFFFF"/>
                </a:solidFill>
              </a14:hiddenFill>
            </a:ext>
          </a:extLst>
        </p:spPr>
      </p:pic>
      <p:pic>
        <p:nvPicPr>
          <p:cNvPr id="6" name="Picture 24" descr="http://www.hdwallpapersfreedownload.com/uploads/large/cartoons/toy-story-woody-wallpaper.jpg">
            <a:extLst>
              <a:ext uri="{FF2B5EF4-FFF2-40B4-BE49-F238E27FC236}">
                <a16:creationId xmlns:a16="http://schemas.microsoft.com/office/drawing/2014/main" id="{098DAF66-2828-4113-BFC7-7574BDD52B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64"/>
          <a:stretch/>
        </p:blipFill>
        <p:spPr bwMode="auto">
          <a:xfrm>
            <a:off x="9305881" y="1343025"/>
            <a:ext cx="2821001" cy="1606074"/>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http://static1.squarespace.com/static/5428b372e4b05b9e44ae1761/t/55ea05e7e4b09601852ace83/1441400296639/">
            <a:extLst>
              <a:ext uri="{FF2B5EF4-FFF2-40B4-BE49-F238E27FC236}">
                <a16:creationId xmlns:a16="http://schemas.microsoft.com/office/drawing/2014/main" id="{92E11D9A-999A-40D9-AC05-122DCB722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221" y="3002806"/>
            <a:ext cx="3225800" cy="4295775"/>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http://s3.amazonaws.com/digitaltrends-uploads-prod/2012/11/han-solo.jpeg">
            <a:extLst>
              <a:ext uri="{FF2B5EF4-FFF2-40B4-BE49-F238E27FC236}">
                <a16:creationId xmlns:a16="http://schemas.microsoft.com/office/drawing/2014/main" id="{D8466CD1-5060-40D9-9FAF-B2C3D6E45F2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36" r="24061"/>
          <a:stretch/>
        </p:blipFill>
        <p:spPr bwMode="auto">
          <a:xfrm>
            <a:off x="3114888" y="-36815"/>
            <a:ext cx="2722021" cy="3039621"/>
          </a:xfrm>
          <a:prstGeom prst="rect">
            <a:avLst/>
          </a:prstGeom>
          <a:extLst>
            <a:ext uri="{909E8E84-426E-40DD-AFC4-6F175D3DCCD1}">
              <a14:hiddenFill xmlns:a14="http://schemas.microsoft.com/office/drawing/2010/main">
                <a:solidFill>
                  <a:srgbClr val="FFFFFF"/>
                </a:solidFill>
              </a14:hiddenFill>
            </a:ext>
          </a:extLst>
        </p:spPr>
      </p:pic>
      <p:pic>
        <p:nvPicPr>
          <p:cNvPr id="11" name="Picture 2" descr="10 Things You Might Not Know About Steve Martin | Mental Floss">
            <a:extLst>
              <a:ext uri="{FF2B5EF4-FFF2-40B4-BE49-F238E27FC236}">
                <a16:creationId xmlns:a16="http://schemas.microsoft.com/office/drawing/2014/main" id="{AEA970BD-8B39-4FD6-A719-CAD4E0F31E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215" r="18144"/>
          <a:stretch/>
        </p:blipFill>
        <p:spPr bwMode="auto">
          <a:xfrm>
            <a:off x="5944251" y="-58842"/>
            <a:ext cx="3225800" cy="3025882"/>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Jason Sudeikis: 'Ted Lasso isn't a show, it's a vibe' | TV comedy | The  Guardian">
            <a:extLst>
              <a:ext uri="{FF2B5EF4-FFF2-40B4-BE49-F238E27FC236}">
                <a16:creationId xmlns:a16="http://schemas.microsoft.com/office/drawing/2014/main" id="{77A7A9B6-AB94-A34A-B81D-0553D34912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8013" y="326064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nce Harry and Oprah Release a First Look at Their Star-Studded Mental  Health Documentary | Vanity Fair">
            <a:extLst>
              <a:ext uri="{FF2B5EF4-FFF2-40B4-BE49-F238E27FC236}">
                <a16:creationId xmlns:a16="http://schemas.microsoft.com/office/drawing/2014/main" id="{1C0A350D-B614-EE4B-9481-66B43BC49C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32" y="3182345"/>
            <a:ext cx="4234273" cy="3091180"/>
          </a:xfrm>
          <a:prstGeom prst="rect">
            <a:avLst/>
          </a:prstGeom>
          <a:noFill/>
          <a:extLst>
            <a:ext uri="{909E8E84-426E-40DD-AFC4-6F175D3DCCD1}">
              <a14:hiddenFill xmlns:a14="http://schemas.microsoft.com/office/drawing/2010/main">
                <a:solidFill>
                  <a:srgbClr val="FFFFFF"/>
                </a:solidFill>
              </a14:hiddenFill>
            </a:ext>
          </a:extLst>
        </p:spPr>
      </p:pic>
      <p:sp>
        <p:nvSpPr>
          <p:cNvPr id="12" name="Pentagon 11">
            <a:extLst>
              <a:ext uri="{FF2B5EF4-FFF2-40B4-BE49-F238E27FC236}">
                <a16:creationId xmlns:a16="http://schemas.microsoft.com/office/drawing/2014/main" id="{3689BCBB-C19F-D34A-8B28-4B96D3BEBB15}"/>
              </a:ext>
            </a:extLst>
          </p:cNvPr>
          <p:cNvSpPr/>
          <p:nvPr/>
        </p:nvSpPr>
        <p:spPr>
          <a:xfrm>
            <a:off x="-271463" y="2946209"/>
            <a:ext cx="13044488" cy="31443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6CF45E7-0FB8-5C4A-80AE-09CF3B1BAF2A}"/>
              </a:ext>
            </a:extLst>
          </p:cNvPr>
          <p:cNvPicPr>
            <a:picLocks noChangeAspect="1"/>
          </p:cNvPicPr>
          <p:nvPr/>
        </p:nvPicPr>
        <p:blipFill>
          <a:blip r:embed="rId9"/>
          <a:stretch>
            <a:fillRect/>
          </a:stretch>
        </p:blipFill>
        <p:spPr>
          <a:xfrm>
            <a:off x="667702" y="1871663"/>
            <a:ext cx="2275522" cy="2275522"/>
          </a:xfrm>
          <a:prstGeom prst="rect">
            <a:avLst/>
          </a:prstGeom>
        </p:spPr>
      </p:pic>
      <p:pic>
        <p:nvPicPr>
          <p:cNvPr id="3" name="Picture 10" descr="http://a1.files.biography.com/image/upload/c_fit,cs_srgb,dpr_1.0,h_1200,q_80,w_1200/MTE4MDAzNDEwNzQzMTY2NDc4.jpg">
            <a:extLst>
              <a:ext uri="{FF2B5EF4-FFF2-40B4-BE49-F238E27FC236}">
                <a16:creationId xmlns:a16="http://schemas.microsoft.com/office/drawing/2014/main" id="{EB071979-A482-4823-8837-04EF4B77CF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21876" y="4545012"/>
            <a:ext cx="2312988" cy="23129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4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3E4FB-9F5D-AD43-B134-E7A529D6F726}"/>
              </a:ext>
            </a:extLst>
          </p:cNvPr>
          <p:cNvPicPr>
            <a:picLocks noChangeAspect="1"/>
          </p:cNvPicPr>
          <p:nvPr/>
        </p:nvPicPr>
        <p:blipFill>
          <a:blip r:embed="rId2"/>
          <a:stretch>
            <a:fillRect/>
          </a:stretch>
        </p:blipFill>
        <p:spPr>
          <a:xfrm>
            <a:off x="667702" y="1871663"/>
            <a:ext cx="2275522" cy="2275522"/>
          </a:xfrm>
          <a:prstGeom prst="rect">
            <a:avLst/>
          </a:prstGeom>
        </p:spPr>
      </p:pic>
      <p:pic>
        <p:nvPicPr>
          <p:cNvPr id="4" name="Content Placeholder 7" descr="A screenshot of a website&#10;&#10;Description automatically generated with low confidence">
            <a:extLst>
              <a:ext uri="{FF2B5EF4-FFF2-40B4-BE49-F238E27FC236}">
                <a16:creationId xmlns:a16="http://schemas.microsoft.com/office/drawing/2014/main" id="{D8FE65BC-1179-4545-8D39-6300F6E93D7B}"/>
              </a:ext>
            </a:extLst>
          </p:cNvPr>
          <p:cNvPicPr>
            <a:picLocks noChangeAspect="1"/>
          </p:cNvPicPr>
          <p:nvPr/>
        </p:nvPicPr>
        <p:blipFill rotWithShape="1">
          <a:blip r:embed="rId3"/>
          <a:srcRect l="17313" t="18106" r="31854" b="65830"/>
          <a:stretch/>
        </p:blipFill>
        <p:spPr>
          <a:xfrm>
            <a:off x="2729942" y="2459252"/>
            <a:ext cx="7041677" cy="1219200"/>
          </a:xfrm>
          <a:prstGeom prst="rect">
            <a:avLst/>
          </a:prstGeom>
        </p:spPr>
      </p:pic>
      <p:sp>
        <p:nvSpPr>
          <p:cNvPr id="6" name="Content Placeholder 2">
            <a:extLst>
              <a:ext uri="{FF2B5EF4-FFF2-40B4-BE49-F238E27FC236}">
                <a16:creationId xmlns:a16="http://schemas.microsoft.com/office/drawing/2014/main" id="{AC544C2B-C29D-8E42-9FF9-D636F51A542D}"/>
              </a:ext>
            </a:extLst>
          </p:cNvPr>
          <p:cNvSpPr txBox="1">
            <a:spLocks/>
          </p:cNvSpPr>
          <p:nvPr/>
        </p:nvSpPr>
        <p:spPr>
          <a:xfrm>
            <a:off x="1170574" y="4042082"/>
            <a:ext cx="6987037" cy="180460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r>
              <a:rPr lang="en-US" sz="2400">
                <a:solidFill>
                  <a:schemeClr val="tx1">
                    <a:lumMod val="50000"/>
                    <a:lumOff val="50000"/>
                  </a:schemeClr>
                </a:solidFill>
              </a:rPr>
              <a:t> </a:t>
            </a:r>
            <a:r>
              <a:rPr lang="en-US" sz="2400" b="1">
                <a:solidFill>
                  <a:schemeClr val="tx1">
                    <a:lumMod val="50000"/>
                    <a:lumOff val="50000"/>
                  </a:schemeClr>
                </a:solidFill>
              </a:rPr>
              <a:t>Discussion</a:t>
            </a:r>
          </a:p>
          <a:p>
            <a:pPr marL="0" indent="0" algn="r">
              <a:buNone/>
              <a:defRPr/>
            </a:pPr>
            <a:r>
              <a:rPr lang="en-US" sz="2400">
                <a:solidFill>
                  <a:schemeClr val="tx1">
                    <a:lumMod val="50000"/>
                    <a:lumOff val="50000"/>
                  </a:schemeClr>
                </a:solidFill>
              </a:rPr>
              <a:t>How is the I style useful?</a:t>
            </a:r>
          </a:p>
          <a:p>
            <a:pPr marL="0" indent="0" algn="r">
              <a:buNone/>
              <a:defRPr/>
            </a:pPr>
            <a:r>
              <a:rPr lang="en-US" sz="2400">
                <a:solidFill>
                  <a:schemeClr val="tx1">
                    <a:lumMod val="50000"/>
                    <a:lumOff val="50000"/>
                  </a:schemeClr>
                </a:solidFill>
              </a:rPr>
              <a:t>How can the I style create challenges?   </a:t>
            </a:r>
          </a:p>
        </p:txBody>
      </p:sp>
    </p:spTree>
    <p:extLst>
      <p:ext uri="{BB962C8B-B14F-4D97-AF65-F5344CB8AC3E}">
        <p14:creationId xmlns:p14="http://schemas.microsoft.com/office/powerpoint/2010/main" val="181987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additive="base">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13BBA-CD5D-A54D-B09C-CAB946E8913F}"/>
              </a:ext>
            </a:extLst>
          </p:cNvPr>
          <p:cNvPicPr>
            <a:picLocks noChangeAspect="1"/>
          </p:cNvPicPr>
          <p:nvPr/>
        </p:nvPicPr>
        <p:blipFill>
          <a:blip r:embed="rId2"/>
          <a:stretch>
            <a:fillRect/>
          </a:stretch>
        </p:blipFill>
        <p:spPr>
          <a:xfrm>
            <a:off x="667702" y="1871663"/>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rgbClr val="C00000"/>
                </a:solidFill>
              </a:rPr>
              <a:t>Supporting</a:t>
            </a:r>
            <a:br>
              <a:rPr lang="en-US" sz="3200">
                <a:solidFill>
                  <a:srgbClr val="C00000"/>
                </a:solidFill>
              </a:rPr>
            </a:br>
            <a:r>
              <a:rPr lang="en-US">
                <a:solidFill>
                  <a:srgbClr val="C00000"/>
                </a:solidFill>
              </a:rPr>
              <a:t>I/Influential 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013324"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2400">
                <a:solidFill>
                  <a:schemeClr val="bg1"/>
                </a:solidFill>
              </a:rPr>
              <a:t>Build your relationship before approaching tasks</a:t>
            </a:r>
            <a:br>
              <a:rPr lang="en-US" sz="2400">
                <a:solidFill>
                  <a:schemeClr val="bg1"/>
                </a:solidFill>
              </a:rPr>
            </a:br>
            <a:endParaRPr lang="en-US" sz="2400">
              <a:solidFill>
                <a:schemeClr val="bg1"/>
              </a:solidFill>
            </a:endParaRPr>
          </a:p>
          <a:p>
            <a:pPr marL="285750"/>
            <a:r>
              <a:rPr lang="en-US" sz="2400">
                <a:solidFill>
                  <a:schemeClr val="bg1"/>
                </a:solidFill>
              </a:rPr>
              <a:t>Focus them on task details</a:t>
            </a:r>
            <a:br>
              <a:rPr lang="en-US" sz="2400">
                <a:solidFill>
                  <a:schemeClr val="bg1"/>
                </a:solidFill>
              </a:rPr>
            </a:br>
            <a:endParaRPr lang="en-US" sz="2400">
              <a:solidFill>
                <a:schemeClr val="bg1"/>
              </a:solidFill>
            </a:endParaRPr>
          </a:p>
          <a:p>
            <a:pPr marL="285750"/>
            <a:r>
              <a:rPr lang="en-US" sz="2400">
                <a:solidFill>
                  <a:schemeClr val="bg1"/>
                </a:solidFill>
              </a:rPr>
              <a:t> Ensure they have opportunities to collaborate</a:t>
            </a:r>
            <a:br>
              <a:rPr lang="en-US" sz="2400">
                <a:solidFill>
                  <a:schemeClr val="bg1"/>
                </a:solidFill>
              </a:rPr>
            </a:br>
            <a:endParaRPr lang="en-US" sz="2400">
              <a:solidFill>
                <a:schemeClr val="bg1"/>
              </a:solidFill>
            </a:endParaRPr>
          </a:p>
          <a:p>
            <a:pPr marL="285750"/>
            <a:r>
              <a:rPr lang="en-US" sz="2400">
                <a:solidFill>
                  <a:schemeClr val="bg1"/>
                </a:solidFill>
              </a:rPr>
              <a:t>Help them focus on their own needs</a:t>
            </a:r>
          </a:p>
        </p:txBody>
      </p:sp>
    </p:spTree>
    <p:extLst>
      <p:ext uri="{BB962C8B-B14F-4D97-AF65-F5344CB8AC3E}">
        <p14:creationId xmlns:p14="http://schemas.microsoft.com/office/powerpoint/2010/main" val="14712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3297323103"/>
              </p:ext>
            </p:extLst>
          </p:nvPr>
        </p:nvGraphicFramePr>
        <p:xfrm>
          <a:off x="0" y="2283881"/>
          <a:ext cx="12191999" cy="3162368"/>
        </p:xfrm>
        <a:graphic>
          <a:graphicData uri="http://schemas.openxmlformats.org/drawingml/2006/table">
            <a:tbl>
              <a:tblPr firstRow="1" bandRow="1">
                <a:tableStyleId>{2A488322-F2BA-4B5B-9748-0D474271808F}</a:tableStyleId>
              </a:tblPr>
              <a:tblGrid>
                <a:gridCol w="12191999">
                  <a:extLst>
                    <a:ext uri="{9D8B030D-6E8A-4147-A177-3AD203B41FA5}">
                      <a16:colId xmlns:a16="http://schemas.microsoft.com/office/drawing/2014/main" val="1605827653"/>
                    </a:ext>
                  </a:extLst>
                </a:gridCol>
              </a:tblGrid>
              <a:tr h="986824">
                <a:tc>
                  <a:txBody>
                    <a:bodyPr/>
                    <a:lstStyle/>
                    <a:p>
                      <a:r>
                        <a:rPr lang="en-US" sz="4800" b="0" dirty="0"/>
                        <a:t>True or False </a:t>
                      </a:r>
                    </a:p>
                  </a:txBody>
                  <a:tcPr marL="1097280">
                    <a:lnL>
                      <a:noFill/>
                    </a:lnL>
                    <a:lnR>
                      <a:noFill/>
                    </a:lnR>
                    <a:lnT w="25400" cmpd="sng">
                      <a:noFill/>
                    </a:lnT>
                    <a:lnB w="254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62988965"/>
                  </a:ext>
                </a:extLst>
              </a:tr>
              <a:tr h="986824">
                <a:tc>
                  <a:txBody>
                    <a:bodyPr/>
                    <a:lstStyle/>
                    <a:p>
                      <a:endParaRPr lang="en-US" sz="2400" dirty="0"/>
                    </a:p>
                    <a:p>
                      <a:r>
                        <a:rPr lang="en-US" sz="2400" dirty="0"/>
                        <a:t>1.  The I, Influential Style likes to help others</a:t>
                      </a:r>
                    </a:p>
                  </a:txBody>
                  <a:tcPr marL="109728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9870240"/>
                  </a:ext>
                </a:extLst>
              </a:tr>
              <a:tr h="986824">
                <a:tc>
                  <a:txBody>
                    <a:bodyPr/>
                    <a:lstStyle/>
                    <a:p>
                      <a:endParaRPr lang="en-US" sz="2400" dirty="0"/>
                    </a:p>
                    <a:p>
                      <a:r>
                        <a:rPr lang="en-US" sz="2400" dirty="0"/>
                        <a:t>2.  The I, Influential Style may look erratic as they rush about, trying to please everyone</a:t>
                      </a:r>
                    </a:p>
                  </a:txBody>
                  <a:tcPr marL="109728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3455860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BE7EF-2199-F045-AB87-043152197BC7}"/>
              </a:ext>
            </a:extLst>
          </p:cNvPr>
          <p:cNvPicPr>
            <a:picLocks noChangeAspect="1"/>
          </p:cNvPicPr>
          <p:nvPr/>
        </p:nvPicPr>
        <p:blipFill>
          <a:blip r:embed="rId2"/>
          <a:stretch>
            <a:fillRect/>
          </a:stretch>
        </p:blipFill>
        <p:spPr>
          <a:xfrm>
            <a:off x="667702" y="1879303"/>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chemeClr val="accent3"/>
                </a:solidFill>
              </a:rPr>
              <a:t>Explore the</a:t>
            </a:r>
            <a:br>
              <a:rPr lang="en-US" sz="3200">
                <a:solidFill>
                  <a:schemeClr val="accent3"/>
                </a:solidFill>
              </a:rPr>
            </a:br>
            <a:r>
              <a:rPr lang="en-US">
                <a:solidFill>
                  <a:schemeClr val="accent3"/>
                </a:solidFill>
              </a:rPr>
              <a:t>S/Steady 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013324"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buNone/>
            </a:pPr>
            <a:endParaRPr lang="en-US" sz="2400">
              <a:solidFill>
                <a:schemeClr val="bg1"/>
              </a:solidFill>
            </a:endParaRPr>
          </a:p>
        </p:txBody>
      </p:sp>
      <p:sp>
        <p:nvSpPr>
          <p:cNvPr id="6" name="Content Placeholder 2">
            <a:extLst>
              <a:ext uri="{FF2B5EF4-FFF2-40B4-BE49-F238E27FC236}">
                <a16:creationId xmlns:a16="http://schemas.microsoft.com/office/drawing/2014/main" id="{67396EF7-E248-5B42-A833-CAF203092FC3}"/>
              </a:ext>
            </a:extLst>
          </p:cNvPr>
          <p:cNvSpPr txBox="1">
            <a:spLocks/>
          </p:cNvSpPr>
          <p:nvPr/>
        </p:nvSpPr>
        <p:spPr>
          <a:xfrm>
            <a:off x="6483351" y="2308348"/>
            <a:ext cx="5315189" cy="353508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defRPr/>
            </a:pPr>
            <a:r>
              <a:rPr lang="en-US" altLang="en-US" sz="2400">
                <a:solidFill>
                  <a:schemeClr val="bg1"/>
                </a:solidFill>
                <a:ea typeface="MS PGothic" pitchFamily="34" charset="-128"/>
              </a:rPr>
              <a:t>Loyal</a:t>
            </a:r>
          </a:p>
          <a:p>
            <a:pPr>
              <a:spcBef>
                <a:spcPct val="50000"/>
              </a:spcBef>
              <a:defRPr/>
            </a:pPr>
            <a:r>
              <a:rPr lang="en-US" altLang="en-US" sz="2400">
                <a:solidFill>
                  <a:schemeClr val="bg1"/>
                </a:solidFill>
                <a:ea typeface="MS PGothic" pitchFamily="34" charset="-128"/>
              </a:rPr>
              <a:t>Team Player</a:t>
            </a:r>
          </a:p>
          <a:p>
            <a:pPr>
              <a:spcBef>
                <a:spcPct val="50000"/>
              </a:spcBef>
              <a:defRPr/>
            </a:pPr>
            <a:r>
              <a:rPr lang="en-US" altLang="en-US" sz="2400">
                <a:solidFill>
                  <a:schemeClr val="bg1"/>
                </a:solidFill>
                <a:ea typeface="MS PGothic" pitchFamily="34" charset="-128"/>
              </a:rPr>
              <a:t>Prefer Familiarity</a:t>
            </a:r>
          </a:p>
          <a:p>
            <a:pPr>
              <a:spcBef>
                <a:spcPct val="50000"/>
              </a:spcBef>
              <a:defRPr/>
            </a:pPr>
            <a:r>
              <a:rPr lang="en-US" altLang="en-US" sz="2400">
                <a:solidFill>
                  <a:schemeClr val="bg1"/>
                </a:solidFill>
                <a:ea typeface="MS PGothic" pitchFamily="34" charset="-128"/>
              </a:rPr>
              <a:t>Render Service</a:t>
            </a:r>
          </a:p>
          <a:p>
            <a:pPr>
              <a:spcBef>
                <a:spcPct val="50000"/>
              </a:spcBef>
              <a:defRPr/>
            </a:pPr>
            <a:r>
              <a:rPr lang="en-US" altLang="en-US" sz="2400">
                <a:solidFill>
                  <a:schemeClr val="bg1"/>
                </a:solidFill>
                <a:ea typeface="MS PGothic" pitchFamily="34" charset="-128"/>
              </a:rPr>
              <a:t>Humble</a:t>
            </a:r>
          </a:p>
          <a:p>
            <a:pPr>
              <a:spcBef>
                <a:spcPct val="50000"/>
              </a:spcBef>
              <a:defRPr/>
            </a:pPr>
            <a:r>
              <a:rPr lang="en-US" altLang="en-US" sz="2400">
                <a:solidFill>
                  <a:schemeClr val="bg1"/>
                </a:solidFill>
                <a:ea typeface="MS PGothic" pitchFamily="34" charset="-128"/>
              </a:rPr>
              <a:t>Committed To People</a:t>
            </a:r>
          </a:p>
          <a:p>
            <a:pPr>
              <a:spcBef>
                <a:spcPct val="50000"/>
              </a:spcBef>
              <a:defRPr/>
            </a:pPr>
            <a:r>
              <a:rPr lang="en-US" altLang="en-US" sz="2400">
                <a:solidFill>
                  <a:schemeClr val="bg1"/>
                </a:solidFill>
                <a:ea typeface="MS PGothic" pitchFamily="34" charset="-128"/>
              </a:rPr>
              <a:t>Pragmatic</a:t>
            </a:r>
          </a:p>
          <a:p>
            <a:endParaRPr lang="en-US" sz="2000"/>
          </a:p>
        </p:txBody>
      </p:sp>
    </p:spTree>
    <p:extLst>
      <p:ext uri="{BB962C8B-B14F-4D97-AF65-F5344CB8AC3E}">
        <p14:creationId xmlns:p14="http://schemas.microsoft.com/office/powerpoint/2010/main" val="8061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nodePh="1">
                                  <p:stCondLst>
                                    <p:cond delay="0"/>
                                  </p:stCondLst>
                                  <p:endCondLst>
                                    <p:cond evt="begin" delay="0">
                                      <p:tn val="18"/>
                                    </p:cond>
                                  </p:end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BE7EF-2199-F045-AB87-043152197BC7}"/>
              </a:ext>
            </a:extLst>
          </p:cNvPr>
          <p:cNvPicPr>
            <a:picLocks noChangeAspect="1"/>
          </p:cNvPicPr>
          <p:nvPr/>
        </p:nvPicPr>
        <p:blipFill>
          <a:blip r:embed="rId2"/>
          <a:stretch>
            <a:fillRect/>
          </a:stretch>
        </p:blipFill>
        <p:spPr>
          <a:xfrm>
            <a:off x="667702" y="1879303"/>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chemeClr val="accent3"/>
                </a:solidFill>
              </a:rPr>
              <a:t>Reading &amp; Understanding</a:t>
            </a:r>
            <a:br>
              <a:rPr lang="en-US" sz="3200">
                <a:solidFill>
                  <a:schemeClr val="accent3"/>
                </a:solidFill>
              </a:rPr>
            </a:br>
            <a:r>
              <a:rPr lang="en-US">
                <a:solidFill>
                  <a:schemeClr val="accent3"/>
                </a:solidFill>
              </a:rPr>
              <a:t>S/Steady 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013324"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ct val="50000"/>
              </a:spcBef>
              <a:buNone/>
            </a:pPr>
            <a:r>
              <a:rPr lang="en-US" sz="1900" b="1">
                <a:solidFill>
                  <a:schemeClr val="bg1"/>
                </a:solidFill>
              </a:rPr>
              <a:t>Motivated by</a:t>
            </a:r>
          </a:p>
          <a:p>
            <a:pPr marL="342900" indent="-342900">
              <a:lnSpc>
                <a:spcPts val="1800"/>
              </a:lnSpc>
              <a:spcBef>
                <a:spcPct val="50000"/>
              </a:spcBef>
            </a:pPr>
            <a:r>
              <a:rPr lang="en-US" sz="1900">
                <a:solidFill>
                  <a:schemeClr val="bg1"/>
                </a:solidFill>
              </a:rPr>
              <a:t>Stability</a:t>
            </a:r>
          </a:p>
          <a:p>
            <a:pPr marL="342900" indent="-342900">
              <a:lnSpc>
                <a:spcPts val="1800"/>
              </a:lnSpc>
              <a:spcBef>
                <a:spcPct val="50000"/>
              </a:spcBef>
            </a:pPr>
            <a:r>
              <a:rPr lang="en-US" sz="1900">
                <a:solidFill>
                  <a:schemeClr val="bg1"/>
                </a:solidFill>
              </a:rPr>
              <a:t>Sincere appreciation</a:t>
            </a:r>
          </a:p>
          <a:p>
            <a:pPr marL="342900" indent="-342900">
              <a:lnSpc>
                <a:spcPts val="1800"/>
              </a:lnSpc>
              <a:spcBef>
                <a:spcPct val="50000"/>
              </a:spcBef>
            </a:pPr>
            <a:r>
              <a:rPr lang="en-US" sz="1900">
                <a:solidFill>
                  <a:schemeClr val="bg1"/>
                </a:solidFill>
              </a:rPr>
              <a:t>Cooperation</a:t>
            </a:r>
          </a:p>
          <a:p>
            <a:pPr marL="342900" indent="-342900">
              <a:lnSpc>
                <a:spcPts val="1800"/>
              </a:lnSpc>
              <a:spcBef>
                <a:spcPct val="50000"/>
              </a:spcBef>
            </a:pPr>
            <a:r>
              <a:rPr lang="en-US" sz="1900">
                <a:solidFill>
                  <a:schemeClr val="bg1"/>
                </a:solidFill>
              </a:rPr>
              <a:t>Using traditional methods</a:t>
            </a:r>
          </a:p>
          <a:p>
            <a:pPr marL="0" indent="0">
              <a:lnSpc>
                <a:spcPts val="1800"/>
              </a:lnSpc>
              <a:spcBef>
                <a:spcPct val="50000"/>
              </a:spcBef>
              <a:buNone/>
            </a:pPr>
            <a:r>
              <a:rPr lang="en-US" sz="1900" b="1">
                <a:solidFill>
                  <a:schemeClr val="bg1"/>
                </a:solidFill>
              </a:rPr>
              <a:t>Fears</a:t>
            </a:r>
          </a:p>
          <a:p>
            <a:pPr marL="285750" indent="-285750">
              <a:lnSpc>
                <a:spcPts val="1800"/>
              </a:lnSpc>
              <a:spcBef>
                <a:spcPct val="50000"/>
              </a:spcBef>
            </a:pPr>
            <a:r>
              <a:rPr lang="en-US" sz="1900">
                <a:solidFill>
                  <a:schemeClr val="bg1"/>
                </a:solidFill>
              </a:rPr>
              <a:t>Loss of stability</a:t>
            </a:r>
          </a:p>
          <a:p>
            <a:pPr marL="285750" indent="-285750">
              <a:lnSpc>
                <a:spcPts val="1800"/>
              </a:lnSpc>
              <a:spcBef>
                <a:spcPct val="50000"/>
              </a:spcBef>
            </a:pPr>
            <a:r>
              <a:rPr lang="en-US" sz="1900">
                <a:solidFill>
                  <a:schemeClr val="bg1"/>
                </a:solidFill>
              </a:rPr>
              <a:t>Sudden change</a:t>
            </a:r>
          </a:p>
          <a:p>
            <a:pPr marL="285750" indent="-285750">
              <a:lnSpc>
                <a:spcPts val="1800"/>
              </a:lnSpc>
              <a:spcBef>
                <a:spcPct val="50000"/>
              </a:spcBef>
            </a:pPr>
            <a:r>
              <a:rPr lang="en-US" sz="1900">
                <a:solidFill>
                  <a:schemeClr val="bg1"/>
                </a:solidFill>
              </a:rPr>
              <a:t>Unpredictability</a:t>
            </a:r>
          </a:p>
          <a:p>
            <a:pPr marL="0" indent="0">
              <a:lnSpc>
                <a:spcPts val="1800"/>
              </a:lnSpc>
              <a:spcBef>
                <a:spcPct val="50000"/>
              </a:spcBef>
              <a:buNone/>
            </a:pPr>
            <a:r>
              <a:rPr lang="en-US" sz="1900" b="1">
                <a:solidFill>
                  <a:schemeClr val="bg1"/>
                </a:solidFill>
              </a:rPr>
              <a:t>Challenges</a:t>
            </a:r>
          </a:p>
          <a:p>
            <a:pPr marL="285750" indent="-285750">
              <a:lnSpc>
                <a:spcPts val="1800"/>
              </a:lnSpc>
              <a:spcBef>
                <a:spcPct val="50000"/>
              </a:spcBef>
            </a:pPr>
            <a:r>
              <a:rPr lang="en-US" sz="1900">
                <a:solidFill>
                  <a:schemeClr val="bg1"/>
                </a:solidFill>
              </a:rPr>
              <a:t>Resistance to positive change</a:t>
            </a:r>
          </a:p>
          <a:p>
            <a:pPr marL="285750" indent="-285750">
              <a:lnSpc>
                <a:spcPts val="1800"/>
              </a:lnSpc>
              <a:spcBef>
                <a:spcPct val="50000"/>
              </a:spcBef>
            </a:pPr>
            <a:r>
              <a:rPr lang="en-US" sz="1900">
                <a:solidFill>
                  <a:schemeClr val="bg1"/>
                </a:solidFill>
              </a:rPr>
              <a:t>Responding to urgent timelines</a:t>
            </a:r>
          </a:p>
          <a:p>
            <a:pPr marL="285750" indent="-285750">
              <a:lnSpc>
                <a:spcPts val="1800"/>
              </a:lnSpc>
              <a:spcBef>
                <a:spcPct val="50000"/>
              </a:spcBef>
            </a:pPr>
            <a:r>
              <a:rPr lang="en-US" sz="1900">
                <a:solidFill>
                  <a:schemeClr val="bg1"/>
                </a:solidFill>
              </a:rPr>
              <a:t>Setting bottom lines </a:t>
            </a:r>
          </a:p>
        </p:txBody>
      </p:sp>
    </p:spTree>
    <p:extLst>
      <p:ext uri="{BB962C8B-B14F-4D97-AF65-F5344CB8AC3E}">
        <p14:creationId xmlns:p14="http://schemas.microsoft.com/office/powerpoint/2010/main" val="393636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500"/>
                                        <p:tgtEl>
                                          <p:spTgt spid="8">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500"/>
                                        <p:tgtEl>
                                          <p:spTgt spid="8">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
                                            <p:txEl>
                                              <p:pRg st="11" end="11"/>
                                            </p:txEl>
                                          </p:spTgt>
                                        </p:tgtEl>
                                        <p:attrNameLst>
                                          <p:attrName>style.visibility</p:attrName>
                                        </p:attrNameLst>
                                      </p:cBhvr>
                                      <p:to>
                                        <p:strVal val="visible"/>
                                      </p:to>
                                    </p:set>
                                    <p:animEffect transition="in" filter="fade">
                                      <p:cBhvr>
                                        <p:cTn id="52" dur="500"/>
                                        <p:tgtEl>
                                          <p:spTgt spid="8">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animEffect transition="in" filter="fade">
                                      <p:cBhvr>
                                        <p:cTn id="55"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https://upload.wikimedia.org/wikipedia/commons/5/5a/JimmyCarterPortrait2.jpg">
            <a:extLst>
              <a:ext uri="{FF2B5EF4-FFF2-40B4-BE49-F238E27FC236}">
                <a16:creationId xmlns:a16="http://schemas.microsoft.com/office/drawing/2014/main" id="{4CBCDCA0-DC3D-44BE-8BD9-12EB2616A8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316" y="3205856"/>
            <a:ext cx="2955095" cy="3652144"/>
          </a:xfrm>
          <a:prstGeom prst="rect">
            <a:avLst/>
          </a:prstGeom>
          <a:extLst>
            <a:ext uri="{909E8E84-426E-40DD-AFC4-6F175D3DCCD1}">
              <a14:hiddenFill xmlns:a14="http://schemas.microsoft.com/office/drawing/2010/main">
                <a:solidFill>
                  <a:srgbClr val="FFFFFF"/>
                </a:solidFill>
              </a14:hiddenFill>
            </a:ext>
          </a:extLst>
        </p:spPr>
      </p:pic>
      <p:pic>
        <p:nvPicPr>
          <p:cNvPr id="6" name="Picture 8" descr="http://i.dailymail.co.uk/i/pix/2014/05/14/article-2627410-1DD4C9AD00000578-792_634x783.jpg">
            <a:extLst>
              <a:ext uri="{FF2B5EF4-FFF2-40B4-BE49-F238E27FC236}">
                <a16:creationId xmlns:a16="http://schemas.microsoft.com/office/drawing/2014/main" id="{1004E3C4-C9D9-4003-9771-41C9E13D47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6276" y="3190369"/>
            <a:ext cx="2955094" cy="3674453"/>
          </a:xfrm>
          <a:prstGeom prst="rect">
            <a:avLst/>
          </a:prstGeom>
          <a:extLst>
            <a:ext uri="{909E8E84-426E-40DD-AFC4-6F175D3DCCD1}">
              <a14:hiddenFill xmlns:a14="http://schemas.microsoft.com/office/drawing/2010/main">
                <a:solidFill>
                  <a:srgbClr val="FFFFFF"/>
                </a:solidFill>
              </a14:hiddenFill>
            </a:ext>
          </a:extLst>
        </p:spPr>
      </p:pic>
      <p:pic>
        <p:nvPicPr>
          <p:cNvPr id="11" name="Picture 6" descr="Martin Luther King Jr. - Biography - NobelPrize.org">
            <a:extLst>
              <a:ext uri="{FF2B5EF4-FFF2-40B4-BE49-F238E27FC236}">
                <a16:creationId xmlns:a16="http://schemas.microsoft.com/office/drawing/2014/main" id="{15B35E49-6CE7-463B-A1A2-1C1D84EC1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908" y="3189200"/>
            <a:ext cx="2411092" cy="3666341"/>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Jimmy Fallon Shares Adorable Family Photo With Wife and Daughters ...">
            <a:extLst>
              <a:ext uri="{FF2B5EF4-FFF2-40B4-BE49-F238E27FC236}">
                <a16:creationId xmlns:a16="http://schemas.microsoft.com/office/drawing/2014/main" id="{298BDDE0-B892-433B-9805-E3E9267CB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800" y="1735221"/>
            <a:ext cx="2389188" cy="1308100"/>
          </a:xfrm>
          <a:prstGeom prst="rect">
            <a:avLst/>
          </a:prstGeom>
          <a:extLst>
            <a:ext uri="{909E8E84-426E-40DD-AFC4-6F175D3DCCD1}">
              <a14:hiddenFill xmlns:a14="http://schemas.microsoft.com/office/drawing/2010/main">
                <a:solidFill>
                  <a:srgbClr val="FFFFFF"/>
                </a:solidFill>
              </a14:hiddenFill>
            </a:ext>
          </a:extLst>
        </p:spPr>
      </p:pic>
      <p:pic>
        <p:nvPicPr>
          <p:cNvPr id="2" name="Picture 15" descr="http://www.disney.co.uk/sites/default/files/Star%20Wars/In%20page%20assets/sw_cutout_luke-skywalker.jpg">
            <a:extLst>
              <a:ext uri="{FF2B5EF4-FFF2-40B4-BE49-F238E27FC236}">
                <a16:creationId xmlns:a16="http://schemas.microsoft.com/office/drawing/2014/main" id="{84AF4F55-D1CB-4091-A4B8-40DB1E956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6513" y="47626"/>
            <a:ext cx="1729643" cy="2893504"/>
          </a:xfrm>
          <a:prstGeom prst="rect">
            <a:avLst/>
          </a:prstGeom>
          <a:extLst>
            <a:ext uri="{909E8E84-426E-40DD-AFC4-6F175D3DCCD1}">
              <a14:hiddenFill xmlns:a14="http://schemas.microsoft.com/office/drawing/2010/main">
                <a:solidFill>
                  <a:srgbClr val="FFFFFF"/>
                </a:solidFill>
              </a14:hiddenFill>
            </a:ext>
          </a:extLst>
        </p:spPr>
      </p:pic>
      <p:sp>
        <p:nvSpPr>
          <p:cNvPr id="14" name="Pentagon 13">
            <a:extLst>
              <a:ext uri="{FF2B5EF4-FFF2-40B4-BE49-F238E27FC236}">
                <a16:creationId xmlns:a16="http://schemas.microsoft.com/office/drawing/2014/main" id="{C66B67D5-A99E-2B40-8513-E6A5A5D3248A}"/>
              </a:ext>
            </a:extLst>
          </p:cNvPr>
          <p:cNvSpPr/>
          <p:nvPr/>
        </p:nvSpPr>
        <p:spPr>
          <a:xfrm>
            <a:off x="-271463" y="2946209"/>
            <a:ext cx="13044488" cy="31443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7" descr="https://beesbohemianblog.files.wordpress.com/2013/04/rex.jpg">
            <a:extLst>
              <a:ext uri="{FF2B5EF4-FFF2-40B4-BE49-F238E27FC236}">
                <a16:creationId xmlns:a16="http://schemas.microsoft.com/office/drawing/2014/main" id="{F66385AD-5881-47AA-8580-A4DE230EC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13" y="3636962"/>
            <a:ext cx="2857500" cy="2857500"/>
          </a:xfrm>
          <a:prstGeom prst="rect">
            <a:avLst/>
          </a:prstGeom>
          <a:extLst>
            <a:ext uri="{909E8E84-426E-40DD-AFC4-6F175D3DCCD1}">
              <a14:hiddenFill xmlns:a14="http://schemas.microsoft.com/office/drawing/2010/main">
                <a:solidFill>
                  <a:srgbClr val="FFFFFF"/>
                </a:solidFill>
              </a14:hiddenFill>
            </a:ext>
          </a:extLst>
        </p:spPr>
      </p:pic>
      <p:pic>
        <p:nvPicPr>
          <p:cNvPr id="4" name="Picture 11">
            <a:extLst>
              <a:ext uri="{FF2B5EF4-FFF2-40B4-BE49-F238E27FC236}">
                <a16:creationId xmlns:a16="http://schemas.microsoft.com/office/drawing/2014/main" id="{F5FCBE14-0F19-4E41-866B-1D457874D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800" y="-38103"/>
            <a:ext cx="1963738" cy="16605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9" descr="https://christianmommameditations.files.wordpress.com/2014/10/mr-rogers.jpg">
            <a:extLst>
              <a:ext uri="{FF2B5EF4-FFF2-40B4-BE49-F238E27FC236}">
                <a16:creationId xmlns:a16="http://schemas.microsoft.com/office/drawing/2014/main" id="{4F59E952-3191-4188-9A48-79D69E1A3D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123" y="2940"/>
            <a:ext cx="2987821" cy="2938189"/>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http://a2.files.biography.com/image/upload/c_fit,cs_srgb,dpr_1.0,h_1200,q_80,w_1200/MTE5NDg0MDU0ODEyNzIyNzAz.jpg">
            <a:extLst>
              <a:ext uri="{FF2B5EF4-FFF2-40B4-BE49-F238E27FC236}">
                <a16:creationId xmlns:a16="http://schemas.microsoft.com/office/drawing/2014/main" id="{F0BDBEBC-D8CF-4EC0-88B2-18901708A8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73766" y="-2179638"/>
            <a:ext cx="1963738" cy="1963738"/>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descr="Michelle Obama - Bio, Net Worth, Height | Famous Births Deaths">
            <a:extLst>
              <a:ext uri="{FF2B5EF4-FFF2-40B4-BE49-F238E27FC236}">
                <a16:creationId xmlns:a16="http://schemas.microsoft.com/office/drawing/2014/main" id="{92E46EE6-26ED-5B49-B173-26934711E4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276" y="-460334"/>
            <a:ext cx="3406543" cy="3406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D926953-7228-BB4F-BA3E-AB2A5738B051}"/>
              </a:ext>
            </a:extLst>
          </p:cNvPr>
          <p:cNvPicPr>
            <a:picLocks noChangeAspect="1"/>
          </p:cNvPicPr>
          <p:nvPr/>
        </p:nvPicPr>
        <p:blipFill>
          <a:blip r:embed="rId12"/>
          <a:stretch>
            <a:fillRect/>
          </a:stretch>
        </p:blipFill>
        <p:spPr>
          <a:xfrm>
            <a:off x="667702" y="1879303"/>
            <a:ext cx="2275522" cy="2275522"/>
          </a:xfrm>
          <a:prstGeom prst="rect">
            <a:avLst/>
          </a:prstGeom>
        </p:spPr>
      </p:pic>
    </p:spTree>
    <p:extLst>
      <p:ext uri="{BB962C8B-B14F-4D97-AF65-F5344CB8AC3E}">
        <p14:creationId xmlns:p14="http://schemas.microsoft.com/office/powerpoint/2010/main" val="419325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 screenshot of a website&#10;&#10;Description automatically generated with low confidence">
            <a:extLst>
              <a:ext uri="{FF2B5EF4-FFF2-40B4-BE49-F238E27FC236}">
                <a16:creationId xmlns:a16="http://schemas.microsoft.com/office/drawing/2014/main" id="{28815AF2-9B86-6C44-95EA-1ECFF8286358}"/>
              </a:ext>
            </a:extLst>
          </p:cNvPr>
          <p:cNvPicPr>
            <a:picLocks noChangeAspect="1"/>
          </p:cNvPicPr>
          <p:nvPr/>
        </p:nvPicPr>
        <p:blipFill rotWithShape="1">
          <a:blip r:embed="rId2"/>
          <a:srcRect l="18229" t="33979" r="30959" b="50971"/>
          <a:stretch/>
        </p:blipFill>
        <p:spPr>
          <a:xfrm>
            <a:off x="2671204" y="2547525"/>
            <a:ext cx="7208520" cy="1142280"/>
          </a:xfrm>
          <a:prstGeom prst="rect">
            <a:avLst/>
          </a:prstGeom>
        </p:spPr>
      </p:pic>
      <p:sp>
        <p:nvSpPr>
          <p:cNvPr id="7" name="TextBox 6">
            <a:extLst>
              <a:ext uri="{FF2B5EF4-FFF2-40B4-BE49-F238E27FC236}">
                <a16:creationId xmlns:a16="http://schemas.microsoft.com/office/drawing/2014/main" id="{35F3112E-922D-7442-86BD-675EE8B7F568}"/>
              </a:ext>
            </a:extLst>
          </p:cNvPr>
          <p:cNvSpPr txBox="1"/>
          <p:nvPr/>
        </p:nvSpPr>
        <p:spPr>
          <a:xfrm>
            <a:off x="1597571" y="4154825"/>
            <a:ext cx="6568966" cy="1938992"/>
          </a:xfrm>
          <a:prstGeom prst="rect">
            <a:avLst/>
          </a:prstGeom>
          <a:noFill/>
        </p:spPr>
        <p:txBody>
          <a:bodyPr wrap="square" rtlCol="0">
            <a:spAutoFit/>
          </a:bodyPr>
          <a:lstStyle/>
          <a:p>
            <a:pPr algn="r">
              <a:defRPr/>
            </a:pPr>
            <a:r>
              <a:rPr lang="en-US" sz="2400" b="1">
                <a:solidFill>
                  <a:schemeClr val="tx1">
                    <a:lumMod val="50000"/>
                    <a:lumOff val="50000"/>
                  </a:schemeClr>
                </a:solidFill>
              </a:rPr>
              <a:t>Discussion</a:t>
            </a:r>
          </a:p>
          <a:p>
            <a:pPr algn="r">
              <a:lnSpc>
                <a:spcPct val="150000"/>
              </a:lnSpc>
              <a:defRPr/>
            </a:pPr>
            <a:r>
              <a:rPr lang="en-US" sz="2400">
                <a:solidFill>
                  <a:schemeClr val="tx1">
                    <a:lumMod val="50000"/>
                    <a:lumOff val="50000"/>
                  </a:schemeClr>
                </a:solidFill>
              </a:rPr>
              <a:t>How is the S style useful?</a:t>
            </a:r>
          </a:p>
          <a:p>
            <a:pPr algn="r">
              <a:lnSpc>
                <a:spcPct val="150000"/>
              </a:lnSpc>
              <a:defRPr/>
            </a:pPr>
            <a:r>
              <a:rPr lang="en-US" sz="2400">
                <a:solidFill>
                  <a:schemeClr val="tx1">
                    <a:lumMod val="50000"/>
                    <a:lumOff val="50000"/>
                  </a:schemeClr>
                </a:solidFill>
              </a:rPr>
              <a:t>How can the S style create challenges?</a:t>
            </a:r>
          </a:p>
          <a:p>
            <a:pPr algn="r"/>
            <a:endParaRPr lang="en-US" sz="2400">
              <a:solidFill>
                <a:schemeClr val="tx1">
                  <a:lumMod val="50000"/>
                  <a:lumOff val="50000"/>
                </a:schemeClr>
              </a:solidFill>
            </a:endParaRPr>
          </a:p>
        </p:txBody>
      </p:sp>
      <p:pic>
        <p:nvPicPr>
          <p:cNvPr id="8" name="Picture 7">
            <a:extLst>
              <a:ext uri="{FF2B5EF4-FFF2-40B4-BE49-F238E27FC236}">
                <a16:creationId xmlns:a16="http://schemas.microsoft.com/office/drawing/2014/main" id="{FDD8D30B-DD5E-3F4D-AD33-D57099C43674}"/>
              </a:ext>
            </a:extLst>
          </p:cNvPr>
          <p:cNvPicPr>
            <a:picLocks noChangeAspect="1"/>
          </p:cNvPicPr>
          <p:nvPr/>
        </p:nvPicPr>
        <p:blipFill>
          <a:blip r:embed="rId3"/>
          <a:stretch>
            <a:fillRect/>
          </a:stretch>
        </p:blipFill>
        <p:spPr>
          <a:xfrm>
            <a:off x="667702" y="1879303"/>
            <a:ext cx="2275522" cy="2275522"/>
          </a:xfrm>
          <a:prstGeom prst="rect">
            <a:avLst/>
          </a:prstGeom>
        </p:spPr>
      </p:pic>
    </p:spTree>
    <p:extLst>
      <p:ext uri="{BB962C8B-B14F-4D97-AF65-F5344CB8AC3E}">
        <p14:creationId xmlns:p14="http://schemas.microsoft.com/office/powerpoint/2010/main" val="5467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BE7EF-2199-F045-AB87-043152197BC7}"/>
              </a:ext>
            </a:extLst>
          </p:cNvPr>
          <p:cNvPicPr>
            <a:picLocks noChangeAspect="1"/>
          </p:cNvPicPr>
          <p:nvPr/>
        </p:nvPicPr>
        <p:blipFill>
          <a:blip r:embed="rId2"/>
          <a:stretch>
            <a:fillRect/>
          </a:stretch>
        </p:blipFill>
        <p:spPr>
          <a:xfrm>
            <a:off x="667702" y="1879303"/>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1"/>
            <a:ext cx="5600700" cy="1423670"/>
          </a:xfrm>
        </p:spPr>
        <p:txBody>
          <a:bodyPr anchor="t" anchorCtr="0">
            <a:normAutofit/>
          </a:bodyPr>
          <a:lstStyle/>
          <a:p>
            <a:r>
              <a:rPr lang="en-US" sz="3200">
                <a:solidFill>
                  <a:schemeClr val="accent3"/>
                </a:solidFill>
              </a:rPr>
              <a:t>Supporting</a:t>
            </a:r>
            <a:br>
              <a:rPr lang="en-US" sz="3200">
                <a:solidFill>
                  <a:schemeClr val="accent3"/>
                </a:solidFill>
              </a:rPr>
            </a:br>
            <a:r>
              <a:rPr lang="en-US">
                <a:solidFill>
                  <a:schemeClr val="accent3"/>
                </a:solidFill>
              </a:rPr>
              <a:t>S/Steady 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013324"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Bef>
                <a:spcPts val="0"/>
              </a:spcBef>
            </a:pPr>
            <a:r>
              <a:rPr lang="en-US" sz="2400">
                <a:solidFill>
                  <a:schemeClr val="bg1"/>
                </a:solidFill>
              </a:rPr>
              <a:t>Help them face conflicts without giving in</a:t>
            </a:r>
            <a:br>
              <a:rPr lang="en-US" sz="2400">
                <a:solidFill>
                  <a:schemeClr val="bg1"/>
                </a:solidFill>
              </a:rPr>
            </a:br>
            <a:endParaRPr lang="en-US" sz="2400">
              <a:solidFill>
                <a:schemeClr val="bg1"/>
              </a:solidFill>
            </a:endParaRPr>
          </a:p>
          <a:p>
            <a:pPr marL="342900">
              <a:spcBef>
                <a:spcPts val="0"/>
              </a:spcBef>
            </a:pPr>
            <a:r>
              <a:rPr lang="en-US" sz="2400">
                <a:solidFill>
                  <a:schemeClr val="bg1"/>
                </a:solidFill>
              </a:rPr>
              <a:t>Help them take a stand</a:t>
            </a:r>
            <a:br>
              <a:rPr lang="en-US" sz="2400">
                <a:solidFill>
                  <a:schemeClr val="bg1"/>
                </a:solidFill>
              </a:rPr>
            </a:br>
            <a:endParaRPr lang="en-US" sz="2400">
              <a:solidFill>
                <a:schemeClr val="bg1"/>
              </a:solidFill>
            </a:endParaRPr>
          </a:p>
          <a:p>
            <a:pPr marL="342900">
              <a:spcBef>
                <a:spcPts val="0"/>
              </a:spcBef>
            </a:pPr>
            <a:r>
              <a:rPr lang="en-US" sz="2400">
                <a:solidFill>
                  <a:schemeClr val="bg1"/>
                </a:solidFill>
              </a:rPr>
              <a:t>Encourage speaking up</a:t>
            </a:r>
            <a:br>
              <a:rPr lang="en-US" sz="2400">
                <a:solidFill>
                  <a:schemeClr val="bg1"/>
                </a:solidFill>
              </a:rPr>
            </a:br>
            <a:endParaRPr lang="en-US" sz="2400">
              <a:solidFill>
                <a:schemeClr val="bg1"/>
              </a:solidFill>
            </a:endParaRPr>
          </a:p>
          <a:p>
            <a:pPr marL="342900">
              <a:spcBef>
                <a:spcPts val="0"/>
              </a:spcBef>
            </a:pPr>
            <a:r>
              <a:rPr lang="en-US" sz="2400">
                <a:solidFill>
                  <a:schemeClr val="bg1"/>
                </a:solidFill>
              </a:rPr>
              <a:t>Allow them time to think </a:t>
            </a:r>
          </a:p>
          <a:p>
            <a:pPr marL="114300" indent="0">
              <a:spcBef>
                <a:spcPts val="0"/>
              </a:spcBef>
              <a:buNone/>
            </a:pPr>
            <a:br>
              <a:rPr lang="en-US" sz="2400">
                <a:solidFill>
                  <a:schemeClr val="bg1"/>
                </a:solidFill>
              </a:rPr>
            </a:br>
            <a:endParaRPr lang="en-US" sz="2400">
              <a:solidFill>
                <a:schemeClr val="bg1"/>
              </a:solidFill>
            </a:endParaRPr>
          </a:p>
        </p:txBody>
      </p:sp>
    </p:spTree>
    <p:extLst>
      <p:ext uri="{BB962C8B-B14F-4D97-AF65-F5344CB8AC3E}">
        <p14:creationId xmlns:p14="http://schemas.microsoft.com/office/powerpoint/2010/main" val="31306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6960D2-43C9-C64A-B23E-230EAB7B71E5}"/>
              </a:ext>
            </a:extLst>
          </p:cNvPr>
          <p:cNvPicPr>
            <a:picLocks noChangeAspect="1"/>
          </p:cNvPicPr>
          <p:nvPr/>
        </p:nvPicPr>
        <p:blipFill rotWithShape="1">
          <a:blip r:embed="rId2"/>
          <a:srcRect r="74966" b="-1585"/>
          <a:stretch/>
        </p:blipFill>
        <p:spPr>
          <a:xfrm>
            <a:off x="357185" y="1456485"/>
            <a:ext cx="2147363" cy="2269369"/>
          </a:xfrm>
          <a:prstGeom prst="rect">
            <a:avLst/>
          </a:prstGeom>
        </p:spPr>
      </p:pic>
      <p:sp>
        <p:nvSpPr>
          <p:cNvPr id="7" name="Title 1">
            <a:extLst>
              <a:ext uri="{FF2B5EF4-FFF2-40B4-BE49-F238E27FC236}">
                <a16:creationId xmlns:a16="http://schemas.microsoft.com/office/drawing/2014/main" id="{FF8AEA78-1241-8447-ADCF-E8BDA2F7BFDF}"/>
              </a:ext>
            </a:extLst>
          </p:cNvPr>
          <p:cNvSpPr txBox="1">
            <a:spLocks/>
          </p:cNvSpPr>
          <p:nvPr/>
        </p:nvSpPr>
        <p:spPr>
          <a:xfrm>
            <a:off x="457201" y="2958264"/>
            <a:ext cx="4672012"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800" dirty="0">
                <a:solidFill>
                  <a:srgbClr val="C00000"/>
                </a:solidFill>
              </a:rPr>
            </a:br>
            <a:r>
              <a:rPr lang="en-US" sz="4800" dirty="0">
                <a:solidFill>
                  <a:srgbClr val="C00000"/>
                </a:solidFill>
              </a:rPr>
              <a:t>History</a:t>
            </a:r>
            <a:br>
              <a:rPr lang="en-US" sz="4800" dirty="0">
                <a:solidFill>
                  <a:srgbClr val="C00000"/>
                </a:solidFill>
              </a:rPr>
            </a:br>
            <a:r>
              <a:rPr lang="en-US" sz="4800" dirty="0">
                <a:solidFill>
                  <a:srgbClr val="C00000"/>
                </a:solidFill>
              </a:rPr>
              <a:t>of the</a:t>
            </a:r>
            <a:br>
              <a:rPr lang="en-US" sz="4800" dirty="0">
                <a:solidFill>
                  <a:srgbClr val="C00000"/>
                </a:solidFill>
              </a:rPr>
            </a:br>
            <a:r>
              <a:rPr lang="en-US" sz="4800" dirty="0">
                <a:solidFill>
                  <a:srgbClr val="C00000"/>
                </a:solidFill>
              </a:rPr>
              <a:t>DISC Model</a:t>
            </a:r>
          </a:p>
        </p:txBody>
      </p:sp>
      <p:sp>
        <p:nvSpPr>
          <p:cNvPr id="9" name="TextBox 8">
            <a:extLst>
              <a:ext uri="{FF2B5EF4-FFF2-40B4-BE49-F238E27FC236}">
                <a16:creationId xmlns:a16="http://schemas.microsoft.com/office/drawing/2014/main" id="{4F01F811-C02F-8543-A209-9D98F469971B}"/>
              </a:ext>
            </a:extLst>
          </p:cNvPr>
          <p:cNvSpPr txBox="1"/>
          <p:nvPr/>
        </p:nvSpPr>
        <p:spPr>
          <a:xfrm>
            <a:off x="4514849" y="1577127"/>
            <a:ext cx="7515227" cy="4524315"/>
          </a:xfrm>
          <a:prstGeom prst="rect">
            <a:avLst/>
          </a:prstGeom>
          <a:noFill/>
        </p:spPr>
        <p:txBody>
          <a:bodyPr wrap="square" rtlCol="0">
            <a:spAutoFit/>
          </a:bodyPr>
          <a:lstStyle/>
          <a:p>
            <a:pPr lvl="0"/>
            <a:r>
              <a:rPr lang="en-US" sz="2400" dirty="0"/>
              <a:t>The DISC is a behavioral assessment tool was created by Psychologist William Moulton Marston. </a:t>
            </a:r>
          </a:p>
          <a:p>
            <a:pPr lvl="0"/>
            <a:endParaRPr lang="en-US" sz="2400" dirty="0"/>
          </a:p>
          <a:p>
            <a:pPr lvl="0"/>
            <a:r>
              <a:rPr lang="en-US" sz="2400" dirty="0"/>
              <a:t>Marston’s theory was developed into the four-quadrant model we are now familiar with, which includes: Dominant, Influential, Steady, and Conscientious behaviors. Most of us area combination of styles.</a:t>
            </a:r>
            <a:br>
              <a:rPr lang="en-US" sz="2400" dirty="0"/>
            </a:br>
            <a:endParaRPr lang="en-US" sz="2400" dirty="0"/>
          </a:p>
          <a:p>
            <a:pPr lvl="0"/>
            <a:r>
              <a:rPr lang="en-US" sz="2400" b="1" dirty="0"/>
              <a:t>The DISC is a learning tool that helps identify your preferences, not your abilities, and your style strengths and challenges</a:t>
            </a:r>
            <a:r>
              <a:rPr lang="en-US" sz="2400" dirty="0"/>
              <a:t>.</a:t>
            </a:r>
          </a:p>
        </p:txBody>
      </p:sp>
    </p:spTree>
    <p:extLst>
      <p:ext uri="{BB962C8B-B14F-4D97-AF65-F5344CB8AC3E}">
        <p14:creationId xmlns:p14="http://schemas.microsoft.com/office/powerpoint/2010/main" val="773306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4208558160"/>
              </p:ext>
            </p:extLst>
          </p:nvPr>
        </p:nvGraphicFramePr>
        <p:xfrm>
          <a:off x="0" y="2283881"/>
          <a:ext cx="12191999" cy="3162368"/>
        </p:xfrm>
        <a:graphic>
          <a:graphicData uri="http://schemas.openxmlformats.org/drawingml/2006/table">
            <a:tbl>
              <a:tblPr firstRow="1" bandRow="1">
                <a:tableStyleId>{74C1A8A3-306A-4EB7-A6B1-4F7E0EB9C5D6}</a:tableStyleId>
              </a:tblPr>
              <a:tblGrid>
                <a:gridCol w="12191999">
                  <a:extLst>
                    <a:ext uri="{9D8B030D-6E8A-4147-A177-3AD203B41FA5}">
                      <a16:colId xmlns:a16="http://schemas.microsoft.com/office/drawing/2014/main" val="1605827653"/>
                    </a:ext>
                  </a:extLst>
                </a:gridCol>
              </a:tblGrid>
              <a:tr h="986824">
                <a:tc>
                  <a:txBody>
                    <a:bodyPr/>
                    <a:lstStyle/>
                    <a:p>
                      <a:r>
                        <a:rPr lang="en-US" sz="4800" b="0" dirty="0"/>
                        <a:t>True or False </a:t>
                      </a:r>
                    </a:p>
                  </a:txBody>
                  <a:tcPr marL="109728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62988965"/>
                  </a:ext>
                </a:extLst>
              </a:tr>
              <a:tr h="986824">
                <a:tc>
                  <a:txBody>
                    <a:bodyPr/>
                    <a:lstStyle/>
                    <a:p>
                      <a:endParaRPr lang="en-US" sz="2400" dirty="0"/>
                    </a:p>
                    <a:p>
                      <a:r>
                        <a:rPr lang="en-US" sz="2400" dirty="0"/>
                        <a:t>1. The S, Steady Style likes to collaborate</a:t>
                      </a:r>
                    </a:p>
                  </a:txBody>
                  <a:tcPr marL="109728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9870240"/>
                  </a:ext>
                </a:extLst>
              </a:tr>
              <a:tr h="986824">
                <a:tc>
                  <a:txBody>
                    <a:bodyPr/>
                    <a:lstStyle/>
                    <a:p>
                      <a:endParaRPr lang="en-US" sz="2400" dirty="0"/>
                    </a:p>
                    <a:p>
                      <a:r>
                        <a:rPr lang="en-US" sz="2400" dirty="0"/>
                        <a:t>2.  The S, Steady Style like to take in as much information as possible to avoid unnecessary risks</a:t>
                      </a:r>
                    </a:p>
                  </a:txBody>
                  <a:tcPr marL="109728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2331990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0D7FE-A23F-0743-B2FD-B845B7FDCF53}"/>
              </a:ext>
            </a:extLst>
          </p:cNvPr>
          <p:cNvPicPr>
            <a:picLocks noChangeAspect="1"/>
          </p:cNvPicPr>
          <p:nvPr/>
        </p:nvPicPr>
        <p:blipFill>
          <a:blip r:embed="rId2"/>
          <a:stretch>
            <a:fillRect/>
          </a:stretch>
        </p:blipFill>
        <p:spPr>
          <a:xfrm>
            <a:off x="667702" y="1903988"/>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0"/>
            <a:ext cx="5600700" cy="1580989"/>
          </a:xfrm>
        </p:spPr>
        <p:txBody>
          <a:bodyPr anchor="t" anchorCtr="0">
            <a:normAutofit fontScale="90000"/>
          </a:bodyPr>
          <a:lstStyle/>
          <a:p>
            <a:r>
              <a:rPr lang="en-US" sz="3200">
                <a:solidFill>
                  <a:srgbClr val="00B0F0"/>
                </a:solidFill>
              </a:rPr>
              <a:t>Explore the</a:t>
            </a:r>
            <a:br>
              <a:rPr lang="en-US" sz="3200">
                <a:solidFill>
                  <a:srgbClr val="00B0F0"/>
                </a:solidFill>
              </a:rPr>
            </a:br>
            <a:r>
              <a:rPr lang="en-US">
                <a:solidFill>
                  <a:srgbClr val="00B0F0"/>
                </a:solidFill>
              </a:rPr>
              <a:t>C/Conscientious</a:t>
            </a:r>
            <a:br>
              <a:rPr lang="en-US">
                <a:solidFill>
                  <a:srgbClr val="00B0F0"/>
                </a:solidFill>
              </a:rPr>
            </a:br>
            <a:r>
              <a:rPr lang="en-US">
                <a:solidFill>
                  <a:srgbClr val="00B0F0"/>
                </a:solidFill>
              </a:rPr>
              <a:t>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013324"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ct val="50000"/>
              </a:spcBef>
            </a:pPr>
            <a:r>
              <a:rPr lang="en-US" sz="2400">
                <a:solidFill>
                  <a:schemeClr val="bg1"/>
                </a:solidFill>
              </a:rPr>
              <a:t>Maintains High Standards</a:t>
            </a:r>
          </a:p>
          <a:p>
            <a:pPr marL="342900" indent="-342900">
              <a:spcBef>
                <a:spcPct val="50000"/>
              </a:spcBef>
            </a:pPr>
            <a:r>
              <a:rPr lang="en-US" sz="2400">
                <a:solidFill>
                  <a:schemeClr val="bg1"/>
                </a:solidFill>
              </a:rPr>
              <a:t>Attentive to Key Details</a:t>
            </a:r>
          </a:p>
          <a:p>
            <a:pPr marL="342900" indent="-342900">
              <a:spcBef>
                <a:spcPct val="50000"/>
              </a:spcBef>
            </a:pPr>
            <a:r>
              <a:rPr lang="en-US" sz="2400">
                <a:solidFill>
                  <a:schemeClr val="bg1"/>
                </a:solidFill>
              </a:rPr>
              <a:t>Self-Disciplined</a:t>
            </a:r>
          </a:p>
          <a:p>
            <a:pPr marL="342900" indent="-342900">
              <a:spcBef>
                <a:spcPct val="50000"/>
              </a:spcBef>
            </a:pPr>
            <a:r>
              <a:rPr lang="en-US" sz="2400">
                <a:solidFill>
                  <a:schemeClr val="bg1"/>
                </a:solidFill>
              </a:rPr>
              <a:t>Cautious</a:t>
            </a:r>
          </a:p>
          <a:p>
            <a:pPr marL="342900" indent="-342900">
              <a:spcBef>
                <a:spcPct val="50000"/>
              </a:spcBef>
            </a:pPr>
            <a:r>
              <a:rPr lang="en-US" sz="2400">
                <a:solidFill>
                  <a:schemeClr val="bg1"/>
                </a:solidFill>
              </a:rPr>
              <a:t>Analytical</a:t>
            </a:r>
          </a:p>
          <a:p>
            <a:pPr marL="342900" indent="-342900">
              <a:spcBef>
                <a:spcPct val="50000"/>
              </a:spcBef>
            </a:pPr>
            <a:r>
              <a:rPr lang="en-US" sz="2400">
                <a:solidFill>
                  <a:schemeClr val="bg1"/>
                </a:solidFill>
              </a:rPr>
              <a:t>Highly Intuitive</a:t>
            </a:r>
          </a:p>
          <a:p>
            <a:pPr marL="342900" indent="-342900">
              <a:spcBef>
                <a:spcPct val="50000"/>
              </a:spcBef>
            </a:pPr>
            <a:r>
              <a:rPr lang="en-US" sz="2400">
                <a:solidFill>
                  <a:schemeClr val="bg1"/>
                </a:solidFill>
              </a:rPr>
              <a:t>Does Things the “Right Way”</a:t>
            </a:r>
          </a:p>
        </p:txBody>
      </p:sp>
    </p:spTree>
    <p:extLst>
      <p:ext uri="{BB962C8B-B14F-4D97-AF65-F5344CB8AC3E}">
        <p14:creationId xmlns:p14="http://schemas.microsoft.com/office/powerpoint/2010/main" val="313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0D7FE-A23F-0743-B2FD-B845B7FDCF53}"/>
              </a:ext>
            </a:extLst>
          </p:cNvPr>
          <p:cNvPicPr>
            <a:picLocks noChangeAspect="1"/>
          </p:cNvPicPr>
          <p:nvPr/>
        </p:nvPicPr>
        <p:blipFill>
          <a:blip r:embed="rId2"/>
          <a:stretch>
            <a:fillRect/>
          </a:stretch>
        </p:blipFill>
        <p:spPr>
          <a:xfrm>
            <a:off x="667702" y="1903988"/>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0"/>
            <a:ext cx="5600700" cy="1580989"/>
          </a:xfrm>
        </p:spPr>
        <p:txBody>
          <a:bodyPr anchor="t" anchorCtr="0">
            <a:normAutofit fontScale="90000"/>
          </a:bodyPr>
          <a:lstStyle/>
          <a:p>
            <a:r>
              <a:rPr lang="en-US" sz="3200">
                <a:solidFill>
                  <a:srgbClr val="00B0F0"/>
                </a:solidFill>
              </a:rPr>
              <a:t>Reading the</a:t>
            </a:r>
            <a:br>
              <a:rPr lang="en-US" sz="3200">
                <a:solidFill>
                  <a:srgbClr val="00B0F0"/>
                </a:solidFill>
              </a:rPr>
            </a:br>
            <a:r>
              <a:rPr lang="en-US">
                <a:solidFill>
                  <a:srgbClr val="00B0F0"/>
                </a:solidFill>
              </a:rPr>
              <a:t>C/Conscientious</a:t>
            </a:r>
            <a:br>
              <a:rPr lang="en-US">
                <a:solidFill>
                  <a:srgbClr val="00B0F0"/>
                </a:solidFill>
              </a:rPr>
            </a:br>
            <a:r>
              <a:rPr lang="en-US">
                <a:solidFill>
                  <a:srgbClr val="00B0F0"/>
                </a:solidFill>
              </a:rPr>
              <a:t>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322886"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ct val="50000"/>
              </a:spcBef>
              <a:buNone/>
            </a:pPr>
            <a:r>
              <a:rPr lang="en-US" sz="1800" b="1">
                <a:solidFill>
                  <a:schemeClr val="bg1"/>
                </a:solidFill>
              </a:rPr>
              <a:t>Motivated by</a:t>
            </a:r>
          </a:p>
          <a:p>
            <a:pPr marL="342900" indent="-342900">
              <a:lnSpc>
                <a:spcPts val="1800"/>
              </a:lnSpc>
              <a:spcBef>
                <a:spcPct val="50000"/>
              </a:spcBef>
            </a:pPr>
            <a:r>
              <a:rPr lang="en-US" sz="1800">
                <a:solidFill>
                  <a:schemeClr val="bg1"/>
                </a:solidFill>
              </a:rPr>
              <a:t>Clearly defined performance expectations</a:t>
            </a:r>
          </a:p>
          <a:p>
            <a:pPr marL="342900" indent="-342900">
              <a:lnSpc>
                <a:spcPts val="1800"/>
              </a:lnSpc>
              <a:spcBef>
                <a:spcPct val="50000"/>
              </a:spcBef>
            </a:pPr>
            <a:r>
              <a:rPr lang="en-US" sz="1800">
                <a:solidFill>
                  <a:schemeClr val="bg1"/>
                </a:solidFill>
              </a:rPr>
              <a:t>Quality and accuracy</a:t>
            </a:r>
          </a:p>
          <a:p>
            <a:pPr marL="342900" indent="-342900">
              <a:lnSpc>
                <a:spcPts val="1800"/>
              </a:lnSpc>
              <a:spcBef>
                <a:spcPct val="50000"/>
              </a:spcBef>
            </a:pPr>
            <a:r>
              <a:rPr lang="en-US" sz="1800">
                <a:solidFill>
                  <a:schemeClr val="bg1"/>
                </a:solidFill>
              </a:rPr>
              <a:t>Reserved atmosphere</a:t>
            </a:r>
          </a:p>
          <a:p>
            <a:pPr marL="342900" indent="-342900">
              <a:lnSpc>
                <a:spcPts val="1800"/>
              </a:lnSpc>
              <a:spcBef>
                <a:spcPct val="50000"/>
              </a:spcBef>
            </a:pPr>
            <a:r>
              <a:rPr lang="en-US" sz="1800">
                <a:solidFill>
                  <a:schemeClr val="bg1"/>
                </a:solidFill>
              </a:rPr>
              <a:t>High standards</a:t>
            </a:r>
          </a:p>
          <a:p>
            <a:pPr marL="0" indent="0">
              <a:lnSpc>
                <a:spcPts val="1800"/>
              </a:lnSpc>
              <a:spcBef>
                <a:spcPct val="50000"/>
              </a:spcBef>
              <a:buNone/>
            </a:pPr>
            <a:r>
              <a:rPr lang="en-US" sz="1800" b="1">
                <a:solidFill>
                  <a:schemeClr val="bg1"/>
                </a:solidFill>
              </a:rPr>
              <a:t>Fears</a:t>
            </a:r>
          </a:p>
          <a:p>
            <a:pPr marL="285750" indent="-285750">
              <a:lnSpc>
                <a:spcPts val="1800"/>
              </a:lnSpc>
              <a:spcBef>
                <a:spcPct val="50000"/>
              </a:spcBef>
            </a:pPr>
            <a:r>
              <a:rPr lang="en-US" sz="1800">
                <a:solidFill>
                  <a:schemeClr val="bg1"/>
                </a:solidFill>
              </a:rPr>
              <a:t> Criticism of their work</a:t>
            </a:r>
          </a:p>
          <a:p>
            <a:pPr marL="285750" indent="-285750">
              <a:lnSpc>
                <a:spcPts val="1800"/>
              </a:lnSpc>
              <a:spcBef>
                <a:spcPct val="50000"/>
              </a:spcBef>
            </a:pPr>
            <a:r>
              <a:rPr lang="en-US" sz="1800">
                <a:solidFill>
                  <a:schemeClr val="bg1"/>
                </a:solidFill>
              </a:rPr>
              <a:t>Slipshod methods</a:t>
            </a:r>
          </a:p>
          <a:p>
            <a:pPr marL="285750" indent="-285750">
              <a:lnSpc>
                <a:spcPts val="1800"/>
              </a:lnSpc>
              <a:spcBef>
                <a:spcPct val="50000"/>
              </a:spcBef>
            </a:pPr>
            <a:r>
              <a:rPr lang="en-US" sz="1800">
                <a:solidFill>
                  <a:schemeClr val="bg1"/>
                </a:solidFill>
              </a:rPr>
              <a:t>Situations emotionally out of control</a:t>
            </a:r>
          </a:p>
          <a:p>
            <a:pPr marL="0" indent="0">
              <a:lnSpc>
                <a:spcPts val="1800"/>
              </a:lnSpc>
              <a:spcBef>
                <a:spcPct val="50000"/>
              </a:spcBef>
              <a:buNone/>
            </a:pPr>
            <a:r>
              <a:rPr lang="en-US" sz="1800" b="1">
                <a:solidFill>
                  <a:schemeClr val="bg1"/>
                </a:solidFill>
              </a:rPr>
              <a:t>Challenges</a:t>
            </a:r>
          </a:p>
          <a:p>
            <a:pPr marL="285750" indent="-285750">
              <a:lnSpc>
                <a:spcPts val="1800"/>
              </a:lnSpc>
              <a:spcBef>
                <a:spcPct val="50000"/>
              </a:spcBef>
            </a:pPr>
            <a:r>
              <a:rPr lang="en-US" sz="1800">
                <a:solidFill>
                  <a:schemeClr val="bg1"/>
                </a:solidFill>
              </a:rPr>
              <a:t>Overly critical of themselves and others</a:t>
            </a:r>
          </a:p>
          <a:p>
            <a:pPr marL="285750" indent="-285750">
              <a:lnSpc>
                <a:spcPts val="1800"/>
              </a:lnSpc>
              <a:spcBef>
                <a:spcPct val="50000"/>
              </a:spcBef>
            </a:pPr>
            <a:r>
              <a:rPr lang="en-US" sz="1800">
                <a:solidFill>
                  <a:schemeClr val="bg1"/>
                </a:solidFill>
              </a:rPr>
              <a:t>Indecision due to analyzing  too much data  </a:t>
            </a:r>
          </a:p>
          <a:p>
            <a:pPr marL="285750" indent="-285750">
              <a:lnSpc>
                <a:spcPts val="1800"/>
              </a:lnSpc>
              <a:spcBef>
                <a:spcPct val="50000"/>
              </a:spcBef>
            </a:pPr>
            <a:r>
              <a:rPr lang="en-US" sz="1800">
                <a:solidFill>
                  <a:schemeClr val="bg1"/>
                </a:solidFill>
              </a:rPr>
              <a:t>Creativity hampered by following the rules </a:t>
            </a:r>
          </a:p>
        </p:txBody>
      </p:sp>
    </p:spTree>
    <p:extLst>
      <p:ext uri="{BB962C8B-B14F-4D97-AF65-F5344CB8AC3E}">
        <p14:creationId xmlns:p14="http://schemas.microsoft.com/office/powerpoint/2010/main" val="128133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500"/>
                                        <p:tgtEl>
                                          <p:spTgt spid="8">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500"/>
                                        <p:tgtEl>
                                          <p:spTgt spid="8">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
                                            <p:txEl>
                                              <p:pRg st="11" end="11"/>
                                            </p:txEl>
                                          </p:spTgt>
                                        </p:tgtEl>
                                        <p:attrNameLst>
                                          <p:attrName>style.visibility</p:attrName>
                                        </p:attrNameLst>
                                      </p:cBhvr>
                                      <p:to>
                                        <p:strVal val="visible"/>
                                      </p:to>
                                    </p:set>
                                    <p:animEffect transition="in" filter="fade">
                                      <p:cBhvr>
                                        <p:cTn id="52" dur="500"/>
                                        <p:tgtEl>
                                          <p:spTgt spid="8">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animEffect transition="in" filter="fade">
                                      <p:cBhvr>
                                        <p:cTn id="55"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C8708B1-4552-4024-846C-7A8910555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3" y="-180023"/>
            <a:ext cx="4257998" cy="31264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3" descr="https://upload.wikimedia.org/wikipedia/en/5/5c/C-3PO_droid.png">
            <a:extLst>
              <a:ext uri="{FF2B5EF4-FFF2-40B4-BE49-F238E27FC236}">
                <a16:creationId xmlns:a16="http://schemas.microsoft.com/office/drawing/2014/main" id="{C39A747F-221B-4D09-8D22-DDED192CA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6519" y="3428999"/>
            <a:ext cx="1587090" cy="3110697"/>
          </a:xfrm>
          <a:prstGeom prst="rect">
            <a:avLst/>
          </a:prstGeom>
          <a:extLst>
            <a:ext uri="{909E8E84-426E-40DD-AFC4-6F175D3DCCD1}">
              <a14:hiddenFill xmlns:a14="http://schemas.microsoft.com/office/drawing/2010/main">
                <a:solidFill>
                  <a:srgbClr val="FFFFFF"/>
                </a:solidFill>
              </a14:hiddenFill>
            </a:ext>
          </a:extLst>
        </p:spPr>
      </p:pic>
      <p:pic>
        <p:nvPicPr>
          <p:cNvPr id="5" name="Picture 15" descr="http://gardendesk.typepad.com/.a/6a00e54efed40888340133f4a255ef970b-pi">
            <a:extLst>
              <a:ext uri="{FF2B5EF4-FFF2-40B4-BE49-F238E27FC236}">
                <a16:creationId xmlns:a16="http://schemas.microsoft.com/office/drawing/2014/main" id="{E1D5BD16-AF22-4674-A51A-93A592548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052762"/>
            <a:ext cx="2942012" cy="3805237"/>
          </a:xfrm>
          <a:prstGeom prst="rect">
            <a:avLst/>
          </a:prstGeom>
          <a:extLst>
            <a:ext uri="{909E8E84-426E-40DD-AFC4-6F175D3DCCD1}">
              <a14:hiddenFill xmlns:a14="http://schemas.microsoft.com/office/drawing/2010/main">
                <a:solidFill>
                  <a:srgbClr val="FFFFFF"/>
                </a:solidFill>
              </a14:hiddenFill>
            </a:ext>
          </a:extLst>
        </p:spPr>
      </p:pic>
      <p:pic>
        <p:nvPicPr>
          <p:cNvPr id="6" name="Picture 7" descr="http://images6.fanpop.com/image/photos/34400000/jackie-kennedy-onassis-jacqueline-kennedy-onassis-34414933-480-320.jpg">
            <a:extLst>
              <a:ext uri="{FF2B5EF4-FFF2-40B4-BE49-F238E27FC236}">
                <a16:creationId xmlns:a16="http://schemas.microsoft.com/office/drawing/2014/main" id="{8F638145-9371-4D72-8624-94786F1171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94" r="16702"/>
          <a:stretch/>
        </p:blipFill>
        <p:spPr bwMode="auto">
          <a:xfrm>
            <a:off x="3472097" y="3213136"/>
            <a:ext cx="2986088" cy="3195638"/>
          </a:xfrm>
          <a:prstGeom prst="rect">
            <a:avLst/>
          </a:prstGeom>
          <a:extLst>
            <a:ext uri="{909E8E84-426E-40DD-AFC4-6F175D3DCCD1}">
              <a14:hiddenFill xmlns:a14="http://schemas.microsoft.com/office/drawing/2010/main">
                <a:solidFill>
                  <a:srgbClr val="FFFFFF"/>
                </a:solidFill>
              </a14:hiddenFill>
            </a:ext>
          </a:extLst>
        </p:spPr>
      </p:pic>
      <p:pic>
        <p:nvPicPr>
          <p:cNvPr id="7" name="Picture 2" descr="http://www.proactiverisk.com/wp-content/uploads/2015/09/stevejobsbig.jpg">
            <a:extLst>
              <a:ext uri="{FF2B5EF4-FFF2-40B4-BE49-F238E27FC236}">
                <a16:creationId xmlns:a16="http://schemas.microsoft.com/office/drawing/2014/main" id="{FFAA0498-DA48-402E-97AD-6569A4C0A9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88" y="-3082982"/>
            <a:ext cx="1905000" cy="2448872"/>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A short, heartwarming story about Vijay Singh. No, seriously ...">
            <a:extLst>
              <a:ext uri="{FF2B5EF4-FFF2-40B4-BE49-F238E27FC236}">
                <a16:creationId xmlns:a16="http://schemas.microsoft.com/office/drawing/2014/main" id="{F5CB32DA-139B-4EFD-9C12-847A37FCD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4961" y="7187257"/>
            <a:ext cx="2986088" cy="1963738"/>
          </a:xfrm>
          <a:prstGeom prst="rect">
            <a:avLst/>
          </a:prstGeom>
          <a:extLst>
            <a:ext uri="{909E8E84-426E-40DD-AFC4-6F175D3DCCD1}">
              <a14:hiddenFill xmlns:a14="http://schemas.microsoft.com/office/drawing/2010/main">
                <a:solidFill>
                  <a:srgbClr val="FFFFFF"/>
                </a:solidFill>
              </a14:hiddenFill>
            </a:ext>
          </a:extLst>
        </p:spPr>
      </p:pic>
      <p:pic>
        <p:nvPicPr>
          <p:cNvPr id="11" name="Picture 6" descr="Clint Eastwood Movies: A Guide to Films He Starred In and Directed">
            <a:extLst>
              <a:ext uri="{FF2B5EF4-FFF2-40B4-BE49-F238E27FC236}">
                <a16:creationId xmlns:a16="http://schemas.microsoft.com/office/drawing/2014/main" id="{65F1A2F4-B967-457C-A4DE-28A35A48B1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6703" y="-225737"/>
            <a:ext cx="2080890" cy="3234050"/>
          </a:xfrm>
          <a:prstGeom prst="rect">
            <a:avLst/>
          </a:prstGeom>
          <a:extLst>
            <a:ext uri="{909E8E84-426E-40DD-AFC4-6F175D3DCCD1}">
              <a14:hiddenFill xmlns:a14="http://schemas.microsoft.com/office/drawing/2010/main">
                <a:solidFill>
                  <a:srgbClr val="FFFFFF"/>
                </a:solidFill>
              </a14:hiddenFill>
            </a:ext>
          </a:extLst>
        </p:spPr>
      </p:pic>
      <p:pic>
        <p:nvPicPr>
          <p:cNvPr id="4098" name="Picture 2" descr="Queen Elizabeth Pays Tribute to Prince Philip in Reflective COP26 Video |  PEOPLE.com">
            <a:extLst>
              <a:ext uri="{FF2B5EF4-FFF2-40B4-BE49-F238E27FC236}">
                <a16:creationId xmlns:a16="http://schemas.microsoft.com/office/drawing/2014/main" id="{6BB96D5B-4ED3-8E4A-8893-C3D9782134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401" t="4845"/>
          <a:stretch/>
        </p:blipFill>
        <p:spPr bwMode="auto">
          <a:xfrm>
            <a:off x="698594" y="4291287"/>
            <a:ext cx="2679684" cy="2101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eta Thunberg - Speech, Quotes &amp;amp; Activism - Biography">
            <a:extLst>
              <a:ext uri="{FF2B5EF4-FFF2-40B4-BE49-F238E27FC236}">
                <a16:creationId xmlns:a16="http://schemas.microsoft.com/office/drawing/2014/main" id="{B1E72877-03C7-8F4D-8D45-8CF8D1009F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3710" y="810228"/>
            <a:ext cx="2135981" cy="213598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Hold On. Let Me Overthink This.">
            <a:extLst>
              <a:ext uri="{FF2B5EF4-FFF2-40B4-BE49-F238E27FC236}">
                <a16:creationId xmlns:a16="http://schemas.microsoft.com/office/drawing/2014/main" id="{79DB9213-32DD-A048-AB26-2D65F50B45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Hold On. Let Me Overthink This.">
            <a:extLst>
              <a:ext uri="{FF2B5EF4-FFF2-40B4-BE49-F238E27FC236}">
                <a16:creationId xmlns:a16="http://schemas.microsoft.com/office/drawing/2014/main" id="{9BA9D54D-104E-D149-BBE3-21B22588FAF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7357B163-3836-C745-8022-56DF8B652F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39691" y="518162"/>
            <a:ext cx="2428047" cy="2428047"/>
          </a:xfrm>
          <a:prstGeom prst="rect">
            <a:avLst/>
          </a:prstGeom>
          <a:noFill/>
          <a:extLst>
            <a:ext uri="{909E8E84-426E-40DD-AFC4-6F175D3DCCD1}">
              <a14:hiddenFill xmlns:a14="http://schemas.microsoft.com/office/drawing/2010/main">
                <a:solidFill>
                  <a:srgbClr val="FFFFFF"/>
                </a:solidFill>
              </a14:hiddenFill>
            </a:ext>
          </a:extLst>
        </p:spPr>
      </p:pic>
      <p:sp>
        <p:nvSpPr>
          <p:cNvPr id="15" name="Pentagon 14">
            <a:extLst>
              <a:ext uri="{FF2B5EF4-FFF2-40B4-BE49-F238E27FC236}">
                <a16:creationId xmlns:a16="http://schemas.microsoft.com/office/drawing/2014/main" id="{9D6A38FC-A472-A54B-A3D3-F8C0247B54A5}"/>
              </a:ext>
            </a:extLst>
          </p:cNvPr>
          <p:cNvSpPr/>
          <p:nvPr/>
        </p:nvSpPr>
        <p:spPr>
          <a:xfrm>
            <a:off x="-271463" y="2946209"/>
            <a:ext cx="13044488" cy="31443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BA1DD84-F461-2147-83CB-EC4D6370AEE2}"/>
              </a:ext>
            </a:extLst>
          </p:cNvPr>
          <p:cNvPicPr>
            <a:picLocks noChangeAspect="1"/>
          </p:cNvPicPr>
          <p:nvPr/>
        </p:nvPicPr>
        <p:blipFill>
          <a:blip r:embed="rId12"/>
          <a:stretch>
            <a:fillRect/>
          </a:stretch>
        </p:blipFill>
        <p:spPr>
          <a:xfrm>
            <a:off x="667702" y="1903988"/>
            <a:ext cx="2275522" cy="2275522"/>
          </a:xfrm>
          <a:prstGeom prst="rect">
            <a:avLst/>
          </a:prstGeom>
        </p:spPr>
      </p:pic>
    </p:spTree>
    <p:extLst>
      <p:ext uri="{BB962C8B-B14F-4D97-AF65-F5344CB8AC3E}">
        <p14:creationId xmlns:p14="http://schemas.microsoft.com/office/powerpoint/2010/main" val="12985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63505-3DE2-814B-9ED3-6E419E4824A2}"/>
              </a:ext>
            </a:extLst>
          </p:cNvPr>
          <p:cNvPicPr>
            <a:picLocks noChangeAspect="1"/>
          </p:cNvPicPr>
          <p:nvPr/>
        </p:nvPicPr>
        <p:blipFill>
          <a:blip r:embed="rId2"/>
          <a:stretch>
            <a:fillRect/>
          </a:stretch>
        </p:blipFill>
        <p:spPr>
          <a:xfrm>
            <a:off x="667702" y="1903988"/>
            <a:ext cx="2256532" cy="2256532"/>
          </a:xfrm>
          <a:prstGeom prst="rect">
            <a:avLst/>
          </a:prstGeom>
        </p:spPr>
      </p:pic>
      <p:pic>
        <p:nvPicPr>
          <p:cNvPr id="4" name="Content Placeholder 7" descr="A screenshot of a website&#10;&#10;Description automatically generated with low confidence">
            <a:extLst>
              <a:ext uri="{FF2B5EF4-FFF2-40B4-BE49-F238E27FC236}">
                <a16:creationId xmlns:a16="http://schemas.microsoft.com/office/drawing/2014/main" id="{78D97920-F82D-A445-9411-5364F89E7B49}"/>
              </a:ext>
            </a:extLst>
          </p:cNvPr>
          <p:cNvPicPr>
            <a:picLocks noChangeAspect="1"/>
          </p:cNvPicPr>
          <p:nvPr/>
        </p:nvPicPr>
        <p:blipFill rotWithShape="1">
          <a:blip r:embed="rId3"/>
          <a:srcRect l="17146" t="49468" r="32411" b="33302"/>
          <a:stretch/>
        </p:blipFill>
        <p:spPr>
          <a:xfrm>
            <a:off x="2702572" y="2378405"/>
            <a:ext cx="7156131" cy="1307697"/>
          </a:xfrm>
          <a:prstGeom prst="rect">
            <a:avLst/>
          </a:prstGeom>
        </p:spPr>
      </p:pic>
      <p:sp>
        <p:nvSpPr>
          <p:cNvPr id="6" name="TextBox 5">
            <a:extLst>
              <a:ext uri="{FF2B5EF4-FFF2-40B4-BE49-F238E27FC236}">
                <a16:creationId xmlns:a16="http://schemas.microsoft.com/office/drawing/2014/main" id="{11A2C401-1234-DA45-AAEB-ADBE83686C5F}"/>
              </a:ext>
            </a:extLst>
          </p:cNvPr>
          <p:cNvSpPr txBox="1"/>
          <p:nvPr/>
        </p:nvSpPr>
        <p:spPr>
          <a:xfrm>
            <a:off x="1795968" y="3924456"/>
            <a:ext cx="6522720" cy="1499449"/>
          </a:xfrm>
          <a:prstGeom prst="rect">
            <a:avLst/>
          </a:prstGeom>
          <a:noFill/>
        </p:spPr>
        <p:txBody>
          <a:bodyPr wrap="square">
            <a:spAutoFit/>
          </a:bodyPr>
          <a:lstStyle/>
          <a:p>
            <a:pPr marL="0" indent="0" algn="r">
              <a:defRPr/>
            </a:pPr>
            <a:r>
              <a:rPr lang="en-US" sz="2400" b="1">
                <a:solidFill>
                  <a:schemeClr val="tx1">
                    <a:lumMod val="50000"/>
                    <a:lumOff val="50000"/>
                  </a:schemeClr>
                </a:solidFill>
              </a:rPr>
              <a:t>Discussion</a:t>
            </a:r>
          </a:p>
          <a:p>
            <a:pPr algn="r">
              <a:lnSpc>
                <a:spcPct val="150000"/>
              </a:lnSpc>
              <a:defRPr/>
            </a:pPr>
            <a:r>
              <a:rPr lang="en-US" sz="2400">
                <a:solidFill>
                  <a:schemeClr val="tx1">
                    <a:lumMod val="50000"/>
                    <a:lumOff val="50000"/>
                  </a:schemeClr>
                </a:solidFill>
              </a:rPr>
              <a:t>How is the C style useful?</a:t>
            </a:r>
          </a:p>
          <a:p>
            <a:pPr algn="r">
              <a:lnSpc>
                <a:spcPct val="150000"/>
              </a:lnSpc>
              <a:defRPr/>
            </a:pPr>
            <a:r>
              <a:rPr lang="en-US" sz="2400">
                <a:solidFill>
                  <a:schemeClr val="tx1">
                    <a:lumMod val="50000"/>
                    <a:lumOff val="50000"/>
                  </a:schemeClr>
                </a:solidFill>
              </a:rPr>
              <a:t>How can the C style create challenges?</a:t>
            </a:r>
          </a:p>
        </p:txBody>
      </p:sp>
    </p:spTree>
    <p:extLst>
      <p:ext uri="{BB962C8B-B14F-4D97-AF65-F5344CB8AC3E}">
        <p14:creationId xmlns:p14="http://schemas.microsoft.com/office/powerpoint/2010/main" val="110948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0D7FE-A23F-0743-B2FD-B845B7FDCF53}"/>
              </a:ext>
            </a:extLst>
          </p:cNvPr>
          <p:cNvPicPr>
            <a:picLocks noChangeAspect="1"/>
          </p:cNvPicPr>
          <p:nvPr/>
        </p:nvPicPr>
        <p:blipFill>
          <a:blip r:embed="rId2"/>
          <a:stretch>
            <a:fillRect/>
          </a:stretch>
        </p:blipFill>
        <p:spPr>
          <a:xfrm>
            <a:off x="667702" y="1903988"/>
            <a:ext cx="2275522" cy="2275522"/>
          </a:xfrm>
          <a:prstGeom prst="rect">
            <a:avLst/>
          </a:prstGeom>
        </p:spPr>
      </p:pic>
      <p:sp>
        <p:nvSpPr>
          <p:cNvPr id="4" name="Rectangle 3">
            <a:extLst>
              <a:ext uri="{FF2B5EF4-FFF2-40B4-BE49-F238E27FC236}">
                <a16:creationId xmlns:a16="http://schemas.microsoft.com/office/drawing/2014/main" id="{B4F6A01B-B285-8A4F-A8F7-378ECBE37A65}"/>
              </a:ext>
            </a:extLst>
          </p:cNvPr>
          <p:cNvSpPr/>
          <p:nvPr/>
        </p:nvSpPr>
        <p:spPr>
          <a:xfrm>
            <a:off x="5986463" y="1528763"/>
            <a:ext cx="5829300" cy="5329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 name="Title 1">
            <a:extLst>
              <a:ext uri="{FF2B5EF4-FFF2-40B4-BE49-F238E27FC236}">
                <a16:creationId xmlns:a16="http://schemas.microsoft.com/office/drawing/2014/main" id="{E5915C85-92B8-EF44-991A-861F5F2904A3}"/>
              </a:ext>
            </a:extLst>
          </p:cNvPr>
          <p:cNvSpPr>
            <a:spLocks noGrp="1"/>
          </p:cNvSpPr>
          <p:nvPr>
            <p:ph type="title" idx="4294967295"/>
          </p:nvPr>
        </p:nvSpPr>
        <p:spPr>
          <a:xfrm>
            <a:off x="566738" y="4419760"/>
            <a:ext cx="5600700" cy="1580989"/>
          </a:xfrm>
        </p:spPr>
        <p:txBody>
          <a:bodyPr anchor="t" anchorCtr="0">
            <a:normAutofit fontScale="90000"/>
          </a:bodyPr>
          <a:lstStyle/>
          <a:p>
            <a:r>
              <a:rPr lang="en-US" sz="3200">
                <a:solidFill>
                  <a:srgbClr val="00B0F0"/>
                </a:solidFill>
              </a:rPr>
              <a:t>Supporting</a:t>
            </a:r>
            <a:br>
              <a:rPr lang="en-US" sz="3200">
                <a:solidFill>
                  <a:srgbClr val="00B0F0"/>
                </a:solidFill>
              </a:rPr>
            </a:br>
            <a:r>
              <a:rPr lang="en-US">
                <a:solidFill>
                  <a:srgbClr val="00B0F0"/>
                </a:solidFill>
              </a:rPr>
              <a:t>C/Conscientious</a:t>
            </a:r>
            <a:br>
              <a:rPr lang="en-US">
                <a:solidFill>
                  <a:srgbClr val="00B0F0"/>
                </a:solidFill>
              </a:rPr>
            </a:br>
            <a:r>
              <a:rPr lang="en-US">
                <a:solidFill>
                  <a:srgbClr val="00B0F0"/>
                </a:solidFill>
              </a:rPr>
              <a:t>Style</a:t>
            </a:r>
          </a:p>
        </p:txBody>
      </p:sp>
      <p:sp>
        <p:nvSpPr>
          <p:cNvPr id="8" name="Content Placeholder 2">
            <a:extLst>
              <a:ext uri="{FF2B5EF4-FFF2-40B4-BE49-F238E27FC236}">
                <a16:creationId xmlns:a16="http://schemas.microsoft.com/office/drawing/2014/main" id="{510BB077-AB6C-F742-AE18-8FCBAF833543}"/>
              </a:ext>
            </a:extLst>
          </p:cNvPr>
          <p:cNvSpPr txBox="1">
            <a:spLocks/>
          </p:cNvSpPr>
          <p:nvPr/>
        </p:nvSpPr>
        <p:spPr>
          <a:xfrm>
            <a:off x="6302376" y="1773381"/>
            <a:ext cx="5322886" cy="474760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pPr>
            <a:r>
              <a:rPr lang="en-US" sz="2400">
                <a:solidFill>
                  <a:schemeClr val="bg1"/>
                </a:solidFill>
              </a:rPr>
              <a:t>Pushing them to join the </a:t>
            </a:r>
            <a:br>
              <a:rPr lang="en-US" sz="2400">
                <a:solidFill>
                  <a:schemeClr val="bg1"/>
                </a:solidFill>
              </a:rPr>
            </a:br>
            <a:r>
              <a:rPr lang="en-US" sz="2400">
                <a:solidFill>
                  <a:schemeClr val="bg1"/>
                </a:solidFill>
              </a:rPr>
              <a:t>group early in the decision-making  process</a:t>
            </a:r>
            <a:br>
              <a:rPr lang="en-US" sz="2400">
                <a:solidFill>
                  <a:schemeClr val="bg1"/>
                </a:solidFill>
              </a:rPr>
            </a:br>
            <a:endParaRPr lang="en-US" sz="2400">
              <a:solidFill>
                <a:schemeClr val="bg1"/>
              </a:solidFill>
            </a:endParaRPr>
          </a:p>
          <a:p>
            <a:pPr marL="285750" indent="-285750">
              <a:spcBef>
                <a:spcPts val="0"/>
              </a:spcBef>
            </a:pPr>
            <a:r>
              <a:rPr lang="en-US" sz="2400">
                <a:solidFill>
                  <a:schemeClr val="bg1"/>
                </a:solidFill>
              </a:rPr>
              <a:t>Exposing their thoughts and ideas</a:t>
            </a:r>
            <a:br>
              <a:rPr lang="en-US" sz="2400">
                <a:solidFill>
                  <a:schemeClr val="bg1"/>
                </a:solidFill>
              </a:rPr>
            </a:br>
            <a:endParaRPr lang="en-US" sz="2400">
              <a:solidFill>
                <a:schemeClr val="bg1"/>
              </a:solidFill>
            </a:endParaRPr>
          </a:p>
          <a:p>
            <a:pPr marL="285750" indent="-285750">
              <a:spcBef>
                <a:spcPts val="0"/>
              </a:spcBef>
            </a:pPr>
            <a:r>
              <a:rPr lang="en-US" sz="2400">
                <a:solidFill>
                  <a:schemeClr val="bg1"/>
                </a:solidFill>
              </a:rPr>
              <a:t>Supporting them to stay involved instead of withdrawing </a:t>
            </a:r>
          </a:p>
        </p:txBody>
      </p:sp>
    </p:spTree>
    <p:extLst>
      <p:ext uri="{BB962C8B-B14F-4D97-AF65-F5344CB8AC3E}">
        <p14:creationId xmlns:p14="http://schemas.microsoft.com/office/powerpoint/2010/main" val="20711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626319695"/>
              </p:ext>
            </p:extLst>
          </p:nvPr>
        </p:nvGraphicFramePr>
        <p:xfrm>
          <a:off x="0" y="2283881"/>
          <a:ext cx="12191999" cy="2960472"/>
        </p:xfrm>
        <a:graphic>
          <a:graphicData uri="http://schemas.openxmlformats.org/drawingml/2006/table">
            <a:tbl>
              <a:tblPr firstRow="1" bandRow="1">
                <a:tableStyleId>{6E25E649-3F16-4E02-A733-19D2CDBF48F0}</a:tableStyleId>
              </a:tblPr>
              <a:tblGrid>
                <a:gridCol w="12191999">
                  <a:extLst>
                    <a:ext uri="{9D8B030D-6E8A-4147-A177-3AD203B41FA5}">
                      <a16:colId xmlns:a16="http://schemas.microsoft.com/office/drawing/2014/main" val="1605827653"/>
                    </a:ext>
                  </a:extLst>
                </a:gridCol>
              </a:tblGrid>
              <a:tr h="986824">
                <a:tc>
                  <a:txBody>
                    <a:bodyPr/>
                    <a:lstStyle/>
                    <a:p>
                      <a:r>
                        <a:rPr lang="en-US" sz="4800" b="0"/>
                        <a:t>True or False </a:t>
                      </a:r>
                    </a:p>
                  </a:txBody>
                  <a:tcPr marL="109728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62988965"/>
                  </a:ext>
                </a:extLst>
              </a:tr>
              <a:tr h="986824">
                <a:tc>
                  <a:txBody>
                    <a:bodyPr/>
                    <a:lstStyle/>
                    <a:p>
                      <a:endParaRPr lang="en-US" sz="2400" dirty="0"/>
                    </a:p>
                    <a:p>
                      <a:r>
                        <a:rPr lang="en-US" sz="2400" dirty="0"/>
                        <a:t>1. The C, Conscientious Style is outgoing and friendly </a:t>
                      </a:r>
                    </a:p>
                  </a:txBody>
                  <a:tcPr marL="109728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9870240"/>
                  </a:ext>
                </a:extLst>
              </a:tr>
              <a:tr h="986824">
                <a:tc>
                  <a:txBody>
                    <a:bodyPr/>
                    <a:lstStyle/>
                    <a:p>
                      <a:endParaRPr lang="en-US" sz="2400" dirty="0"/>
                    </a:p>
                    <a:p>
                      <a:r>
                        <a:rPr lang="en-US" sz="2400" dirty="0"/>
                        <a:t>2.  The C, Conscientious Style is great at assessing and refining</a:t>
                      </a:r>
                    </a:p>
                  </a:txBody>
                  <a:tcPr marL="109728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948282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0DE79-E2EA-A541-AB7D-D07F1DD12DE6}"/>
              </a:ext>
            </a:extLst>
          </p:cNvPr>
          <p:cNvSpPr>
            <a:spLocks noGrp="1"/>
          </p:cNvSpPr>
          <p:nvPr>
            <p:ph idx="4294967295"/>
          </p:nvPr>
        </p:nvSpPr>
        <p:spPr>
          <a:xfrm>
            <a:off x="5151438" y="1268413"/>
            <a:ext cx="7040562" cy="5238750"/>
          </a:xfrm>
        </p:spPr>
        <p:txBody>
          <a:bodyPr/>
          <a:lstStyle/>
          <a:p>
            <a:pPr marL="0" indent="0">
              <a:buNone/>
            </a:pPr>
            <a:r>
              <a:rPr lang="en-US"/>
              <a:t> </a:t>
            </a:r>
          </a:p>
        </p:txBody>
      </p:sp>
      <p:graphicFrame>
        <p:nvGraphicFramePr>
          <p:cNvPr id="5" name="Diagram 4">
            <a:extLst>
              <a:ext uri="{FF2B5EF4-FFF2-40B4-BE49-F238E27FC236}">
                <a16:creationId xmlns:a16="http://schemas.microsoft.com/office/drawing/2014/main" id="{62E814C1-50E6-2D40-9FAD-77A0FD1D2201}"/>
              </a:ext>
            </a:extLst>
          </p:cNvPr>
          <p:cNvGraphicFramePr/>
          <p:nvPr/>
        </p:nvGraphicFramePr>
        <p:xfrm>
          <a:off x="2886075" y="1378267"/>
          <a:ext cx="1068705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277D8A19-4928-9F4F-902D-4D8C7E4C6DBD}"/>
              </a:ext>
            </a:extLst>
          </p:cNvPr>
          <p:cNvSpPr txBox="1">
            <a:spLocks/>
          </p:cNvSpPr>
          <p:nvPr/>
        </p:nvSpPr>
        <p:spPr>
          <a:xfrm>
            <a:off x="457201" y="3173417"/>
            <a:ext cx="4672012"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solidFill>
                  <a:srgbClr val="C00000"/>
                </a:solidFill>
              </a:rPr>
              <a:t>DISC Style</a:t>
            </a:r>
            <a:br>
              <a:rPr lang="en-US" sz="4800">
                <a:solidFill>
                  <a:srgbClr val="C00000"/>
                </a:solidFill>
              </a:rPr>
            </a:br>
            <a:r>
              <a:rPr lang="en-US" sz="4800">
                <a:solidFill>
                  <a:srgbClr val="C00000"/>
                </a:solidFill>
              </a:rPr>
              <a:t>Benefits &amp;</a:t>
            </a:r>
          </a:p>
          <a:p>
            <a:r>
              <a:rPr lang="en-US" sz="4800">
                <a:solidFill>
                  <a:srgbClr val="C00000"/>
                </a:solidFill>
              </a:rPr>
              <a:t>Challenges</a:t>
            </a:r>
          </a:p>
        </p:txBody>
      </p:sp>
    </p:spTree>
    <p:extLst>
      <p:ext uri="{BB962C8B-B14F-4D97-AF65-F5344CB8AC3E}">
        <p14:creationId xmlns:p14="http://schemas.microsoft.com/office/powerpoint/2010/main" val="2870617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4017679528"/>
              </p:ext>
            </p:extLst>
          </p:nvPr>
        </p:nvGraphicFramePr>
        <p:xfrm>
          <a:off x="0" y="2283881"/>
          <a:ext cx="12191999" cy="2960472"/>
        </p:xfrm>
        <a:graphic>
          <a:graphicData uri="http://schemas.openxmlformats.org/drawingml/2006/table">
            <a:tbl>
              <a:tblPr firstRow="1" bandRow="1">
                <a:tableStyleId>{6E25E649-3F16-4E02-A733-19D2CDBF48F0}</a:tableStyleId>
              </a:tblPr>
              <a:tblGrid>
                <a:gridCol w="12191999">
                  <a:extLst>
                    <a:ext uri="{9D8B030D-6E8A-4147-A177-3AD203B41FA5}">
                      <a16:colId xmlns:a16="http://schemas.microsoft.com/office/drawing/2014/main" val="1605827653"/>
                    </a:ext>
                  </a:extLst>
                </a:gridCol>
              </a:tblGrid>
              <a:tr h="986824">
                <a:tc>
                  <a:txBody>
                    <a:bodyPr/>
                    <a:lstStyle/>
                    <a:p>
                      <a:r>
                        <a:rPr lang="en-US" sz="4800" b="0"/>
                        <a:t>True or False </a:t>
                      </a:r>
                    </a:p>
                  </a:txBody>
                  <a:tcPr marL="109728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62988965"/>
                  </a:ext>
                </a:extLst>
              </a:tr>
              <a:tr h="986824">
                <a:tc>
                  <a:txBody>
                    <a:bodyPr/>
                    <a:lstStyle/>
                    <a:p>
                      <a:endParaRPr lang="en-US" sz="2400" dirty="0"/>
                    </a:p>
                    <a:p>
                      <a:r>
                        <a:rPr lang="en-US" sz="2400" dirty="0"/>
                        <a:t>1.  The S, Steady Style can be overly critical</a:t>
                      </a:r>
                    </a:p>
                  </a:txBody>
                  <a:tcPr marL="109728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9870240"/>
                  </a:ext>
                </a:extLst>
              </a:tr>
              <a:tr h="986824">
                <a:tc>
                  <a:txBody>
                    <a:bodyPr/>
                    <a:lstStyle/>
                    <a:p>
                      <a:endParaRPr lang="en-US" sz="2400" dirty="0"/>
                    </a:p>
                    <a:p>
                      <a:r>
                        <a:rPr lang="en-US" sz="2400" dirty="0"/>
                        <a:t>2.  The D, Dominant Style can be too urgent</a:t>
                      </a:r>
                    </a:p>
                  </a:txBody>
                  <a:tcPr marL="109728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2361062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ED6D5B9-5AEE-D446-91CB-922D14A95871}"/>
              </a:ext>
            </a:extLst>
          </p:cNvPr>
          <p:cNvGraphicFramePr>
            <a:graphicFrameLocks noGrp="1"/>
          </p:cNvGraphicFramePr>
          <p:nvPr>
            <p:extLst>
              <p:ext uri="{D42A27DB-BD31-4B8C-83A1-F6EECF244321}">
                <p14:modId xmlns:p14="http://schemas.microsoft.com/office/powerpoint/2010/main" val="349703361"/>
              </p:ext>
            </p:extLst>
          </p:nvPr>
        </p:nvGraphicFramePr>
        <p:xfrm>
          <a:off x="0" y="1725003"/>
          <a:ext cx="12084908" cy="4282442"/>
        </p:xfrm>
        <a:graphic>
          <a:graphicData uri="http://schemas.openxmlformats.org/drawingml/2006/table">
            <a:tbl>
              <a:tblPr firstRow="1" firstCol="1" bandRow="1"/>
              <a:tblGrid>
                <a:gridCol w="2662060">
                  <a:extLst>
                    <a:ext uri="{9D8B030D-6E8A-4147-A177-3AD203B41FA5}">
                      <a16:colId xmlns:a16="http://schemas.microsoft.com/office/drawing/2014/main" val="20000"/>
                    </a:ext>
                  </a:extLst>
                </a:gridCol>
                <a:gridCol w="4341693">
                  <a:extLst>
                    <a:ext uri="{9D8B030D-6E8A-4147-A177-3AD203B41FA5}">
                      <a16:colId xmlns:a16="http://schemas.microsoft.com/office/drawing/2014/main" val="20001"/>
                    </a:ext>
                  </a:extLst>
                </a:gridCol>
                <a:gridCol w="5081155">
                  <a:extLst>
                    <a:ext uri="{9D8B030D-6E8A-4147-A177-3AD203B41FA5}">
                      <a16:colId xmlns:a16="http://schemas.microsoft.com/office/drawing/2014/main" val="20002"/>
                    </a:ext>
                  </a:extLst>
                </a:gridCol>
              </a:tblGrid>
              <a:tr h="810192">
                <a:tc>
                  <a:txBody>
                    <a:bodyPr/>
                    <a:lstStyle/>
                    <a:p>
                      <a:pPr marL="0" marR="0" algn="ctr">
                        <a:spcBef>
                          <a:spcPts val="600"/>
                        </a:spcBef>
                        <a:spcAft>
                          <a:spcPts val="600"/>
                        </a:spcAft>
                      </a:pPr>
                      <a:r>
                        <a:rPr lang="en-US" sz="2000" b="0" spc="-25">
                          <a:solidFill>
                            <a:schemeClr val="tx1">
                              <a:lumMod val="50000"/>
                              <a:lumOff val="50000"/>
                            </a:schemeClr>
                          </a:solidFill>
                          <a:effectLst/>
                          <a:latin typeface="Century Gothic" panose="020B0502020202020204" pitchFamily="34" charset="0"/>
                          <a:ea typeface="MS Gothic"/>
                          <a:cs typeface="Times New Roman"/>
                        </a:rPr>
                        <a:t>If you are a:</a:t>
                      </a:r>
                      <a:endParaRPr lang="en-US" sz="1200" b="0" spc="-25">
                        <a:solidFill>
                          <a:schemeClr val="tx1">
                            <a:lumMod val="50000"/>
                            <a:lumOff val="50000"/>
                          </a:schemeClr>
                        </a:solidFill>
                        <a:effectLst/>
                        <a:latin typeface="Century Gothic" panose="020B0502020202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600"/>
                        </a:spcBef>
                        <a:spcAft>
                          <a:spcPts val="600"/>
                        </a:spcAft>
                      </a:pPr>
                      <a:r>
                        <a:rPr lang="en-US" sz="2000" b="0" spc="-25">
                          <a:solidFill>
                            <a:schemeClr val="tx1">
                              <a:lumMod val="50000"/>
                              <a:lumOff val="50000"/>
                            </a:schemeClr>
                          </a:solidFill>
                          <a:effectLst/>
                          <a:latin typeface="Century Gothic" panose="020B0502020202020204" pitchFamily="34" charset="0"/>
                          <a:ea typeface="MS Gothic"/>
                          <a:cs typeface="Times New Roman"/>
                        </a:rPr>
                        <a:t>Reduce your overemphasis on:</a:t>
                      </a:r>
                      <a:endParaRPr lang="en-US" sz="1200" b="0" spc="-25">
                        <a:solidFill>
                          <a:schemeClr val="tx1">
                            <a:lumMod val="50000"/>
                            <a:lumOff val="50000"/>
                          </a:schemeClr>
                        </a:solidFill>
                        <a:effectLst/>
                        <a:latin typeface="Century Gothic" panose="020B0502020202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600"/>
                        </a:spcBef>
                        <a:spcAft>
                          <a:spcPts val="600"/>
                        </a:spcAft>
                      </a:pPr>
                      <a:r>
                        <a:rPr lang="en-US" sz="2000" b="0" spc="-25">
                          <a:solidFill>
                            <a:schemeClr val="tx1">
                              <a:lumMod val="50000"/>
                              <a:lumOff val="50000"/>
                            </a:schemeClr>
                          </a:solidFill>
                          <a:effectLst/>
                          <a:latin typeface="Century Gothic" panose="020B0502020202020204" pitchFamily="34" charset="0"/>
                          <a:ea typeface="MS Gothic"/>
                          <a:cs typeface="Times New Roman"/>
                        </a:rPr>
                        <a:t>And be more:</a:t>
                      </a:r>
                      <a:endParaRPr lang="en-US" sz="1200" b="0" spc="-25">
                        <a:solidFill>
                          <a:schemeClr val="tx1">
                            <a:lumMod val="50000"/>
                            <a:lumOff val="50000"/>
                          </a:schemeClr>
                        </a:solidFill>
                        <a:effectLst/>
                        <a:latin typeface="Century Gothic" panose="020B0502020202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94450">
                <a:tc>
                  <a:txBody>
                    <a:bodyPr/>
                    <a:lstStyle/>
                    <a:p>
                      <a:pPr marL="0" marR="0" algn="l">
                        <a:spcBef>
                          <a:spcPts val="1800"/>
                        </a:spcBef>
                        <a:spcAft>
                          <a:spcPts val="1800"/>
                        </a:spcAft>
                      </a:pPr>
                      <a:r>
                        <a:rPr lang="en-US" sz="2400" b="0" spc="0">
                          <a:ln w="8890" cap="flat" cmpd="sng" algn="ctr">
                            <a:noFill/>
                            <a:prstDash val="solid"/>
                            <a:miter lim="0"/>
                          </a:ln>
                          <a:solidFill>
                            <a:schemeClr val="bg1"/>
                          </a:solidFill>
                          <a:effectLst/>
                          <a:latin typeface="Century Gothic" panose="020B0502020202020204" pitchFamily="34" charset="0"/>
                          <a:ea typeface="MS Gothic"/>
                          <a:cs typeface="Times New Roman"/>
                        </a:rPr>
                        <a:t>High “D”</a:t>
                      </a:r>
                      <a:endParaRPr lang="en-US" sz="1100" b="0" spc="-25">
                        <a:ln w="8890" cap="flat" cmpd="sng" algn="ctr">
                          <a:noFill/>
                          <a:prstDash val="solid"/>
                          <a:miter lim="0"/>
                        </a:ln>
                        <a:solidFill>
                          <a:schemeClr val="bg1"/>
                        </a:solidFill>
                        <a:effectLst/>
                        <a:latin typeface="Century Gothic" panose="020B0502020202020204" pitchFamily="34" charset="0"/>
                        <a:ea typeface="Times New Roman"/>
                        <a:cs typeface="Times New Roman"/>
                      </a:endParaRPr>
                    </a:p>
                  </a:txBody>
                  <a:tcPr marL="7315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Controlling people and conditions in your environment</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Patient; accepting; open to others; </a:t>
                      </a:r>
                      <a:br>
                        <a:rPr lang="en-US" sz="1600" spc="-25">
                          <a:solidFill>
                            <a:schemeClr val="tx1">
                              <a:lumMod val="50000"/>
                              <a:lumOff val="50000"/>
                            </a:schemeClr>
                          </a:solidFill>
                          <a:effectLst/>
                          <a:latin typeface="Century Gothic" panose="020B0502020202020204" pitchFamily="34" charset="0"/>
                          <a:ea typeface="MS Gothic"/>
                          <a:cs typeface="Times New Roman"/>
                        </a:rPr>
                      </a:br>
                      <a:r>
                        <a:rPr lang="en-US" sz="1600" spc="-25">
                          <a:solidFill>
                            <a:schemeClr val="tx1">
                              <a:lumMod val="50000"/>
                              <a:lumOff val="50000"/>
                            </a:schemeClr>
                          </a:solidFill>
                          <a:effectLst/>
                          <a:latin typeface="Century Gothic" panose="020B0502020202020204" pitchFamily="34" charset="0"/>
                          <a:ea typeface="MS Gothic"/>
                          <a:cs typeface="Times New Roman"/>
                        </a:rPr>
                        <a:t>listening in your approach. </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041675">
                <a:tc>
                  <a:txBody>
                    <a:bodyPr/>
                    <a:lstStyle/>
                    <a:p>
                      <a:pPr marL="0" marR="0" algn="l">
                        <a:spcBef>
                          <a:spcPts val="1800"/>
                        </a:spcBef>
                        <a:spcAft>
                          <a:spcPts val="1800"/>
                        </a:spcAft>
                      </a:pPr>
                      <a:r>
                        <a:rPr lang="en-US" sz="2400" b="0" spc="0">
                          <a:ln w="8890" cap="flat" cmpd="sng" algn="ctr">
                            <a:noFill/>
                            <a:prstDash val="solid"/>
                            <a:miter lim="0"/>
                          </a:ln>
                          <a:solidFill>
                            <a:schemeClr val="bg1"/>
                          </a:solidFill>
                          <a:effectLst/>
                          <a:latin typeface="Century Gothic" panose="020B0502020202020204" pitchFamily="34" charset="0"/>
                          <a:ea typeface="MS Gothic"/>
                          <a:cs typeface="Times New Roman"/>
                        </a:rPr>
                        <a:t>High “I”</a:t>
                      </a:r>
                      <a:endParaRPr lang="en-US" sz="1100" b="0" spc="-25">
                        <a:ln w="8890" cap="flat" cmpd="sng" algn="ctr">
                          <a:noFill/>
                          <a:prstDash val="solid"/>
                          <a:miter lim="0"/>
                        </a:ln>
                        <a:solidFill>
                          <a:schemeClr val="bg1"/>
                        </a:solidFill>
                        <a:effectLst/>
                        <a:latin typeface="Century Gothic" panose="020B0502020202020204" pitchFamily="34" charset="0"/>
                        <a:ea typeface="Times New Roman"/>
                        <a:cs typeface="Times New Roman"/>
                      </a:endParaRPr>
                    </a:p>
                  </a:txBody>
                  <a:tcPr marL="7315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Approval from others your primary source of direction  </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Task-focused; open to facts and data; prepared; organized. </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41675">
                <a:tc>
                  <a:txBody>
                    <a:bodyPr/>
                    <a:lstStyle/>
                    <a:p>
                      <a:pPr marL="0" marR="0" algn="l">
                        <a:spcBef>
                          <a:spcPts val="1800"/>
                        </a:spcBef>
                        <a:spcAft>
                          <a:spcPts val="1800"/>
                        </a:spcAft>
                      </a:pPr>
                      <a:r>
                        <a:rPr lang="en-US" sz="2400" b="0" spc="0">
                          <a:ln w="8890" cap="flat" cmpd="sng" algn="ctr">
                            <a:noFill/>
                            <a:prstDash val="solid"/>
                            <a:miter lim="0"/>
                          </a:ln>
                          <a:solidFill>
                            <a:schemeClr val="bg1"/>
                          </a:solidFill>
                          <a:effectLst/>
                          <a:latin typeface="Century Gothic" panose="020B0502020202020204" pitchFamily="34" charset="0"/>
                          <a:ea typeface="MS Gothic"/>
                          <a:cs typeface="Times New Roman"/>
                        </a:rPr>
                        <a:t>High “S”</a:t>
                      </a:r>
                      <a:endParaRPr lang="en-US" sz="1100" b="0" spc="-25">
                        <a:ln w="8890" cap="flat" cmpd="sng" algn="ctr">
                          <a:noFill/>
                          <a:prstDash val="solid"/>
                          <a:miter lim="0"/>
                        </a:ln>
                        <a:solidFill>
                          <a:schemeClr val="bg1"/>
                        </a:solidFill>
                        <a:effectLst/>
                        <a:latin typeface="Century Gothic" panose="020B0502020202020204" pitchFamily="34" charset="0"/>
                        <a:ea typeface="Times New Roman"/>
                        <a:cs typeface="Times New Roman"/>
                      </a:endParaRPr>
                    </a:p>
                  </a:txBody>
                  <a:tcPr marL="7315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Resistance to new ideas and opportunities and “risk-free” choices </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Direct with your opinion; negotiable; </a:t>
                      </a:r>
                      <a:br>
                        <a:rPr lang="en-US" sz="1600" spc="-25">
                          <a:solidFill>
                            <a:schemeClr val="tx1">
                              <a:lumMod val="50000"/>
                              <a:lumOff val="50000"/>
                            </a:schemeClr>
                          </a:solidFill>
                          <a:effectLst/>
                          <a:latin typeface="Century Gothic" panose="020B0502020202020204" pitchFamily="34" charset="0"/>
                          <a:ea typeface="MS Gothic"/>
                          <a:cs typeface="Times New Roman"/>
                        </a:rPr>
                      </a:br>
                      <a:r>
                        <a:rPr lang="en-US" sz="1600" spc="-25">
                          <a:solidFill>
                            <a:schemeClr val="tx1">
                              <a:lumMod val="50000"/>
                              <a:lumOff val="50000"/>
                            </a:schemeClr>
                          </a:solidFill>
                          <a:effectLst/>
                          <a:latin typeface="Century Gothic" panose="020B0502020202020204" pitchFamily="34" charset="0"/>
                          <a:ea typeface="MS Gothic"/>
                          <a:cs typeface="Times New Roman"/>
                        </a:rPr>
                        <a:t>open to change; quicker to adapt.</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694450">
                <a:tc>
                  <a:txBody>
                    <a:bodyPr/>
                    <a:lstStyle/>
                    <a:p>
                      <a:pPr marL="0" marR="0" algn="l">
                        <a:spcBef>
                          <a:spcPts val="1800"/>
                        </a:spcBef>
                        <a:spcAft>
                          <a:spcPts val="1800"/>
                        </a:spcAft>
                      </a:pPr>
                      <a:r>
                        <a:rPr lang="en-US" sz="2400" b="0" spc="0">
                          <a:ln w="8890" cap="flat" cmpd="sng" algn="ctr">
                            <a:noFill/>
                            <a:prstDash val="solid"/>
                            <a:miter lim="0"/>
                          </a:ln>
                          <a:solidFill>
                            <a:schemeClr val="bg1"/>
                          </a:solidFill>
                          <a:effectLst/>
                          <a:latin typeface="Century Gothic" panose="020B0502020202020204" pitchFamily="34" charset="0"/>
                          <a:ea typeface="MS Gothic"/>
                          <a:cs typeface="Times New Roman"/>
                        </a:rPr>
                        <a:t>High “C”</a:t>
                      </a:r>
                      <a:endParaRPr lang="en-US" sz="1100" b="0" spc="-25">
                        <a:ln w="8890" cap="flat" cmpd="sng" algn="ctr">
                          <a:noFill/>
                          <a:prstDash val="solid"/>
                          <a:miter lim="0"/>
                        </a:ln>
                        <a:solidFill>
                          <a:schemeClr val="bg1"/>
                        </a:solidFill>
                        <a:effectLst/>
                        <a:latin typeface="Century Gothic" panose="020B0502020202020204" pitchFamily="34" charset="0"/>
                        <a:ea typeface="Times New Roman"/>
                        <a:cs typeface="Times New Roman"/>
                      </a:endParaRPr>
                    </a:p>
                  </a:txBody>
                  <a:tcPr marL="7315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Perfectionism; the weaknesses of others and yourself. </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1800"/>
                        </a:spcBef>
                        <a:spcAft>
                          <a:spcPts val="1800"/>
                        </a:spcAft>
                      </a:pPr>
                      <a:r>
                        <a:rPr lang="en-US" sz="1600" spc="-25">
                          <a:solidFill>
                            <a:schemeClr val="tx1">
                              <a:lumMod val="50000"/>
                              <a:lumOff val="50000"/>
                            </a:schemeClr>
                          </a:solidFill>
                          <a:effectLst/>
                          <a:latin typeface="Century Gothic" panose="020B0502020202020204" pitchFamily="34" charset="0"/>
                          <a:ea typeface="MS Gothic"/>
                          <a:cs typeface="Times New Roman"/>
                        </a:rPr>
                        <a:t>Flexible in problem-solving;</a:t>
                      </a:r>
                      <a:br>
                        <a:rPr lang="en-US" sz="1600" spc="-25">
                          <a:solidFill>
                            <a:schemeClr val="tx1">
                              <a:lumMod val="50000"/>
                              <a:lumOff val="50000"/>
                            </a:schemeClr>
                          </a:solidFill>
                          <a:effectLst/>
                          <a:latin typeface="Century Gothic" panose="020B0502020202020204" pitchFamily="34" charset="0"/>
                          <a:ea typeface="MS Gothic"/>
                          <a:cs typeface="Times New Roman"/>
                        </a:rPr>
                      </a:br>
                      <a:r>
                        <a:rPr lang="en-US" sz="1600" spc="-25">
                          <a:solidFill>
                            <a:schemeClr val="tx1">
                              <a:lumMod val="50000"/>
                              <a:lumOff val="50000"/>
                            </a:schemeClr>
                          </a:solidFill>
                          <a:effectLst/>
                          <a:latin typeface="Century Gothic" panose="020B0502020202020204" pitchFamily="34" charset="0"/>
                          <a:ea typeface="MS Gothic"/>
                          <a:cs typeface="Times New Roman"/>
                        </a:rPr>
                        <a:t>open to views of others; empathic. </a:t>
                      </a:r>
                      <a:endParaRPr lang="en-US" sz="1100" spc="-25">
                        <a:solidFill>
                          <a:schemeClr val="tx1">
                            <a:lumMod val="50000"/>
                            <a:lumOff val="50000"/>
                          </a:schemeClr>
                        </a:solidFill>
                        <a:effectLst/>
                        <a:latin typeface="Century Gothic" panose="020B0502020202020204" pitchFamily="34" charset="0"/>
                        <a:ea typeface="Times New Roman"/>
                        <a:cs typeface="Times New Roman"/>
                      </a:endParaRPr>
                    </a:p>
                  </a:txBody>
                  <a:tcPr marL="365760" marR="3657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8441F8E8-2132-EB4C-A1B4-3A6C94D4973E}"/>
              </a:ext>
            </a:extLst>
          </p:cNvPr>
          <p:cNvSpPr txBox="1"/>
          <p:nvPr/>
        </p:nvSpPr>
        <p:spPr>
          <a:xfrm>
            <a:off x="446511" y="1074797"/>
            <a:ext cx="9139882" cy="769441"/>
          </a:xfrm>
          <a:prstGeom prst="rect">
            <a:avLst/>
          </a:prstGeom>
          <a:noFill/>
        </p:spPr>
        <p:txBody>
          <a:bodyPr wrap="square" rtlCol="0">
            <a:spAutoFit/>
          </a:bodyPr>
          <a:lstStyle/>
          <a:p>
            <a:r>
              <a:rPr lang="en-US" sz="4400">
                <a:solidFill>
                  <a:srgbClr val="C00000"/>
                </a:solidFill>
              </a:rPr>
              <a:t>Learn to Flex your Style</a:t>
            </a:r>
          </a:p>
        </p:txBody>
      </p:sp>
    </p:spTree>
    <p:extLst>
      <p:ext uri="{BB962C8B-B14F-4D97-AF65-F5344CB8AC3E}">
        <p14:creationId xmlns:p14="http://schemas.microsoft.com/office/powerpoint/2010/main" val="389571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3785107290"/>
              </p:ext>
            </p:extLst>
          </p:nvPr>
        </p:nvGraphicFramePr>
        <p:xfrm>
          <a:off x="0" y="2283882"/>
          <a:ext cx="12192000" cy="2529417"/>
        </p:xfrm>
        <a:graphic>
          <a:graphicData uri="http://schemas.openxmlformats.org/drawingml/2006/table">
            <a:tbl>
              <a:tblPr firstRow="1" bandRow="1">
                <a:tableStyleId>{6E25E649-3F16-4E02-A733-19D2CDBF48F0}</a:tableStyleId>
              </a:tblPr>
              <a:tblGrid>
                <a:gridCol w="12192000">
                  <a:extLst>
                    <a:ext uri="{9D8B030D-6E8A-4147-A177-3AD203B41FA5}">
                      <a16:colId xmlns:a16="http://schemas.microsoft.com/office/drawing/2014/main" val="1605827653"/>
                    </a:ext>
                  </a:extLst>
                </a:gridCol>
              </a:tblGrid>
              <a:tr h="843139">
                <a:tc>
                  <a:txBody>
                    <a:bodyPr/>
                    <a:lstStyle/>
                    <a:p>
                      <a:r>
                        <a:rPr lang="en-US" sz="4800" b="0" dirty="0"/>
                        <a:t>True or False </a:t>
                      </a:r>
                    </a:p>
                  </a:txBody>
                  <a:tcPr marL="109728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62988965"/>
                  </a:ext>
                </a:extLst>
              </a:tr>
              <a:tr h="843139">
                <a:tc>
                  <a:txBody>
                    <a:bodyPr/>
                    <a:lstStyle/>
                    <a:p>
                      <a:endParaRPr lang="en-US" sz="2400" dirty="0"/>
                    </a:p>
                    <a:p>
                      <a:r>
                        <a:rPr lang="en-US" sz="2400" dirty="0"/>
                        <a:t>1. The DISC measure abilities </a:t>
                      </a:r>
                    </a:p>
                  </a:txBody>
                  <a:tcPr marL="109728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9870240"/>
                  </a:ext>
                </a:extLst>
              </a:tr>
              <a:tr h="843139">
                <a:tc>
                  <a:txBody>
                    <a:bodyPr/>
                    <a:lstStyle/>
                    <a:p>
                      <a:endParaRPr lang="en-US" sz="2400" dirty="0"/>
                    </a:p>
                    <a:p>
                      <a:r>
                        <a:rPr lang="en-US" sz="2400" dirty="0"/>
                        <a:t>2. The four styles are Dominant, Influential, Steady and Compatible</a:t>
                      </a:r>
                    </a:p>
                  </a:txBody>
                  <a:tcPr marL="109728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2619116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A0139957-B700-8E41-8E9F-8D0B4E054B3C}"/>
              </a:ext>
            </a:extLst>
          </p:cNvPr>
          <p:cNvGraphicFramePr>
            <a:graphicFrameLocks noGrp="1"/>
          </p:cNvGraphicFramePr>
          <p:nvPr>
            <p:extLst>
              <p:ext uri="{D42A27DB-BD31-4B8C-83A1-F6EECF244321}">
                <p14:modId xmlns:p14="http://schemas.microsoft.com/office/powerpoint/2010/main" val="2732900735"/>
              </p:ext>
            </p:extLst>
          </p:nvPr>
        </p:nvGraphicFramePr>
        <p:xfrm>
          <a:off x="1244599" y="2283881"/>
          <a:ext cx="9513047" cy="3730024"/>
        </p:xfrm>
        <a:graphic>
          <a:graphicData uri="http://schemas.openxmlformats.org/drawingml/2006/table">
            <a:tbl>
              <a:tblPr firstRow="1" bandRow="1">
                <a:tableStyleId>{2A488322-F2BA-4B5B-9748-0D474271808F}</a:tableStyleId>
              </a:tblPr>
              <a:tblGrid>
                <a:gridCol w="9513047">
                  <a:extLst>
                    <a:ext uri="{9D8B030D-6E8A-4147-A177-3AD203B41FA5}">
                      <a16:colId xmlns:a16="http://schemas.microsoft.com/office/drawing/2014/main" val="1605827653"/>
                    </a:ext>
                  </a:extLst>
                </a:gridCol>
              </a:tblGrid>
              <a:tr h="986824">
                <a:tc>
                  <a:txBody>
                    <a:bodyPr/>
                    <a:lstStyle/>
                    <a:p>
                      <a:r>
                        <a:rPr lang="en-US" sz="4800" b="0"/>
                        <a:t>True or False </a:t>
                      </a:r>
                    </a:p>
                  </a:txBody>
                  <a:tcPr/>
                </a:tc>
                <a:extLst>
                  <a:ext uri="{0D108BD9-81ED-4DB2-BD59-A6C34878D82A}">
                    <a16:rowId xmlns:a16="http://schemas.microsoft.com/office/drawing/2014/main" val="1062988965"/>
                  </a:ext>
                </a:extLst>
              </a:tr>
              <a:tr h="986824">
                <a:tc>
                  <a:txBody>
                    <a:bodyPr/>
                    <a:lstStyle/>
                    <a:p>
                      <a:endParaRPr lang="en-US" sz="2400"/>
                    </a:p>
                    <a:p>
                      <a:r>
                        <a:rPr lang="en-US" sz="2400"/>
                        <a:t>1.  The I, Influential Style can benefit by reducing their focus on controlling people in their environment </a:t>
                      </a:r>
                    </a:p>
                  </a:txBody>
                  <a:tcPr/>
                </a:tc>
                <a:extLst>
                  <a:ext uri="{0D108BD9-81ED-4DB2-BD59-A6C34878D82A}">
                    <a16:rowId xmlns:a16="http://schemas.microsoft.com/office/drawing/2014/main" val="2709870240"/>
                  </a:ext>
                </a:extLst>
              </a:tr>
              <a:tr h="986824">
                <a:tc>
                  <a:txBody>
                    <a:bodyPr/>
                    <a:lstStyle/>
                    <a:p>
                      <a:endParaRPr lang="en-US" sz="2400"/>
                    </a:p>
                    <a:p>
                      <a:r>
                        <a:rPr lang="en-US" sz="2400"/>
                        <a:t>2.  The C, Conscientious Style can benefit from being more flexible in problem-solving, open to the views of others and empathic</a:t>
                      </a:r>
                    </a:p>
                  </a:txBody>
                  <a:tcPr/>
                </a:tc>
                <a:extLst>
                  <a:ext uri="{0D108BD9-81ED-4DB2-BD59-A6C34878D82A}">
                    <a16:rowId xmlns:a16="http://schemas.microsoft.com/office/drawing/2014/main" val="1682786028"/>
                  </a:ext>
                </a:extLst>
              </a:tr>
            </a:tbl>
          </a:graphicData>
        </a:graphic>
      </p:graphicFrame>
    </p:spTree>
    <p:extLst>
      <p:ext uri="{BB962C8B-B14F-4D97-AF65-F5344CB8AC3E}">
        <p14:creationId xmlns:p14="http://schemas.microsoft.com/office/powerpoint/2010/main" val="3579364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05581-EE60-5D4C-88DB-28B57693604E}"/>
              </a:ext>
            </a:extLst>
          </p:cNvPr>
          <p:cNvSpPr txBox="1"/>
          <p:nvPr/>
        </p:nvSpPr>
        <p:spPr>
          <a:xfrm>
            <a:off x="1368238" y="1644126"/>
            <a:ext cx="10007973" cy="4574073"/>
          </a:xfrm>
          <a:prstGeom prst="rect">
            <a:avLst/>
          </a:prstGeom>
          <a:noFill/>
        </p:spPr>
        <p:txBody>
          <a:bodyPr wrap="square">
            <a:spAutoFit/>
          </a:bodyPr>
          <a:lstStyle/>
          <a:p>
            <a:pPr marL="0" marR="0">
              <a:lnSpc>
                <a:spcPct val="107000"/>
              </a:lnSpc>
              <a:spcBef>
                <a:spcPts val="0"/>
              </a:spcBef>
              <a:spcAft>
                <a:spcPts val="800"/>
              </a:spcAft>
            </a:pPr>
            <a:r>
              <a:rPr lang="en-US" sz="4800">
                <a:solidFill>
                  <a:srgbClr val="FF0000"/>
                </a:solidFill>
                <a:effectLst/>
                <a:latin typeface="Century Gothic" panose="020B0502020202020204" pitchFamily="34" charset="0"/>
                <a:ea typeface="Avenir Next LT Pro" panose="020B0504020202020204" pitchFamily="34" charset="77"/>
                <a:cs typeface="Avenir Next LT Pro" panose="020B0504020202020204" pitchFamily="34" charset="77"/>
              </a:rPr>
              <a:t>The Role of the Facilitator</a:t>
            </a:r>
            <a:endParaRPr lang="en-US" sz="480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The role of a DISC Professional Styles facilitator is to guide participants in interpreting their style and provide coaching specific to their style. The facilitator should be knowledgeable in DISC styles, how those styles are most successful and how different styles come together in a team.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Facilitation involves three best practices: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800" b="1">
                <a:effectLst/>
                <a:latin typeface="Avenir Next LT Pro" panose="020B0504020202020204" pitchFamily="34" charset="77"/>
                <a:ea typeface="Avenir Next LT Pro" panose="020B0504020202020204" pitchFamily="34" charset="77"/>
                <a:cs typeface="Avenir Next LT Pro" panose="020B0504020202020204" pitchFamily="34" charset="77"/>
              </a:rPr>
              <a:t>Accurately interpret and convey DISC Professional Styles materials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mj-lt"/>
              <a:buAutoNum type="arabicPeriod"/>
            </a:pPr>
            <a:r>
              <a:rPr lang="en-US" sz="1800" b="1">
                <a:effectLst/>
                <a:latin typeface="Avenir Next LT Pro" panose="020B0504020202020204" pitchFamily="34" charset="77"/>
                <a:ea typeface="Avenir Next LT Pro" panose="020B0504020202020204" pitchFamily="34" charset="77"/>
                <a:cs typeface="Avenir Next LT Pro" panose="020B0504020202020204" pitchFamily="34" charset="77"/>
              </a:rPr>
              <a:t>Guide learners within an engaging, experiential learning approach</a:t>
            </a:r>
          </a:p>
          <a:p>
            <a:pPr marL="342900" marR="0" lvl="0" indent="-342900">
              <a:lnSpc>
                <a:spcPct val="150000"/>
              </a:lnSpc>
              <a:spcBef>
                <a:spcPts val="0"/>
              </a:spcBef>
              <a:spcAft>
                <a:spcPts val="800"/>
              </a:spcAft>
              <a:buFont typeface="+mj-lt"/>
              <a:buAutoNum type="arabicPeriod"/>
            </a:pPr>
            <a:r>
              <a:rPr lang="en-US" b="1">
                <a:latin typeface="Avenir Next LT Pro" panose="020B0504020202020204" pitchFamily="34" charset="77"/>
                <a:ea typeface="Calibri" panose="020F0502020204030204" pitchFamily="34" charset="0"/>
                <a:cs typeface="Times New Roman" panose="02020603050405020304" pitchFamily="18" charset="0"/>
              </a:rPr>
              <a:t>Help learners apply their new knowledge and skills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5896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461A0-328B-3749-836A-649043F2E3DA}"/>
              </a:ext>
            </a:extLst>
          </p:cNvPr>
          <p:cNvSpPr txBox="1"/>
          <p:nvPr/>
        </p:nvSpPr>
        <p:spPr>
          <a:xfrm>
            <a:off x="556532" y="643467"/>
            <a:ext cx="11210925" cy="744836"/>
          </a:xfrm>
          <a:prstGeom prst="rect">
            <a:avLst/>
          </a:prstGeom>
        </p:spPr>
        <p:txBody>
          <a:bodyPr vert="horz" lIns="91440" tIns="45720" rIns="91440" bIns="45720" rtlCol="0" anchor="ctr">
            <a:normAutofit fontScale="70000" lnSpcReduction="20000"/>
          </a:bodyPr>
          <a:lstStyle/>
          <a:p>
            <a:pPr marL="0" marR="0" algn="ctr">
              <a:lnSpc>
                <a:spcPct val="90000"/>
              </a:lnSpc>
              <a:spcBef>
                <a:spcPct val="0"/>
              </a:spcBef>
              <a:spcAft>
                <a:spcPts val="800"/>
              </a:spcAft>
            </a:pPr>
            <a:r>
              <a:rPr lang="en-US" sz="2000" kern="1200">
                <a:solidFill>
                  <a:schemeClr val="bg1"/>
                </a:solidFill>
                <a:effectLst/>
                <a:latin typeface="+mj-lt"/>
                <a:ea typeface="+mj-ea"/>
                <a:cs typeface="+mj-cs"/>
              </a:rPr>
              <a:t> </a:t>
            </a:r>
          </a:p>
          <a:p>
            <a:pPr>
              <a:lnSpc>
                <a:spcPct val="90000"/>
              </a:lnSpc>
              <a:spcBef>
                <a:spcPct val="0"/>
              </a:spcBef>
              <a:spcAft>
                <a:spcPts val="800"/>
              </a:spcAft>
            </a:pPr>
            <a:r>
              <a:rPr lang="en-US" sz="4800" kern="1200">
                <a:solidFill>
                  <a:schemeClr val="bg1"/>
                </a:solidFill>
                <a:effectLst/>
                <a:latin typeface="+mj-lt"/>
                <a:ea typeface="+mj-ea"/>
                <a:cs typeface="+mj-cs"/>
              </a:rPr>
              <a:t>Your Facilitation Style</a:t>
            </a:r>
          </a:p>
        </p:txBody>
      </p:sp>
      <p:graphicFrame>
        <p:nvGraphicFramePr>
          <p:cNvPr id="4" name="Table 3">
            <a:extLst>
              <a:ext uri="{FF2B5EF4-FFF2-40B4-BE49-F238E27FC236}">
                <a16:creationId xmlns:a16="http://schemas.microsoft.com/office/drawing/2014/main" id="{3E86C8A2-DCAD-384F-869E-493D53EBF56A}"/>
              </a:ext>
            </a:extLst>
          </p:cNvPr>
          <p:cNvGraphicFramePr>
            <a:graphicFrameLocks noGrp="1"/>
          </p:cNvGraphicFramePr>
          <p:nvPr>
            <p:extLst>
              <p:ext uri="{D42A27DB-BD31-4B8C-83A1-F6EECF244321}">
                <p14:modId xmlns:p14="http://schemas.microsoft.com/office/powerpoint/2010/main" val="3977633595"/>
              </p:ext>
            </p:extLst>
          </p:nvPr>
        </p:nvGraphicFramePr>
        <p:xfrm>
          <a:off x="643467" y="1703483"/>
          <a:ext cx="10989733" cy="4511049"/>
        </p:xfrm>
        <a:graphic>
          <a:graphicData uri="http://schemas.openxmlformats.org/drawingml/2006/table">
            <a:tbl>
              <a:tblPr firstRow="1" firstCol="1" bandRow="1">
                <a:tableStyleId>{912C8C85-51F0-491E-9774-3900AFEF0FD7}</a:tableStyleId>
              </a:tblPr>
              <a:tblGrid>
                <a:gridCol w="2504934">
                  <a:extLst>
                    <a:ext uri="{9D8B030D-6E8A-4147-A177-3AD203B41FA5}">
                      <a16:colId xmlns:a16="http://schemas.microsoft.com/office/drawing/2014/main" val="482366035"/>
                    </a:ext>
                  </a:extLst>
                </a:gridCol>
                <a:gridCol w="3118013">
                  <a:extLst>
                    <a:ext uri="{9D8B030D-6E8A-4147-A177-3AD203B41FA5}">
                      <a16:colId xmlns:a16="http://schemas.microsoft.com/office/drawing/2014/main" val="2230742770"/>
                    </a:ext>
                  </a:extLst>
                </a:gridCol>
                <a:gridCol w="5366786">
                  <a:extLst>
                    <a:ext uri="{9D8B030D-6E8A-4147-A177-3AD203B41FA5}">
                      <a16:colId xmlns:a16="http://schemas.microsoft.com/office/drawing/2014/main" val="2093995661"/>
                    </a:ext>
                  </a:extLst>
                </a:gridCol>
              </a:tblGrid>
              <a:tr h="452924">
                <a:tc>
                  <a:txBody>
                    <a:bodyPr/>
                    <a:lstStyle/>
                    <a:p>
                      <a:pPr marL="0" marR="0">
                        <a:lnSpc>
                          <a:spcPct val="107000"/>
                        </a:lnSpc>
                        <a:spcBef>
                          <a:spcPts val="0"/>
                        </a:spcBef>
                        <a:spcAft>
                          <a:spcPts val="0"/>
                        </a:spcAft>
                      </a:pPr>
                      <a:r>
                        <a:rPr lang="en-US" sz="1300">
                          <a:effectLst/>
                        </a:rPr>
                        <a:t> </a:t>
                      </a:r>
                    </a:p>
                    <a:p>
                      <a:pPr marL="0" marR="0">
                        <a:lnSpc>
                          <a:spcPct val="107000"/>
                        </a:lnSpc>
                        <a:spcBef>
                          <a:spcPts val="0"/>
                        </a:spcBef>
                        <a:spcAft>
                          <a:spcPts val="0"/>
                        </a:spcAft>
                      </a:pPr>
                      <a:r>
                        <a:rPr lang="en-US" sz="1300">
                          <a:effectLst/>
                        </a:rPr>
                        <a:t>DISC Style</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a:lnSpc>
                          <a:spcPct val="107000"/>
                        </a:lnSpc>
                        <a:spcBef>
                          <a:spcPts val="0"/>
                        </a:spcBef>
                        <a:spcAft>
                          <a:spcPts val="0"/>
                        </a:spcAft>
                      </a:pPr>
                      <a:endParaRPr lang="en-US" sz="1300">
                        <a:effectLst/>
                      </a:endParaRPr>
                    </a:p>
                    <a:p>
                      <a:pPr marL="0" marR="0">
                        <a:lnSpc>
                          <a:spcPct val="107000"/>
                        </a:lnSpc>
                        <a:spcBef>
                          <a:spcPts val="0"/>
                        </a:spcBef>
                        <a:spcAft>
                          <a:spcPts val="0"/>
                        </a:spcAft>
                      </a:pPr>
                      <a:r>
                        <a:rPr lang="en-US" sz="1300">
                          <a:effectLst/>
                        </a:rPr>
                        <a:t>Facilitation Style Strengths  </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a:lnSpc>
                          <a:spcPct val="107000"/>
                        </a:lnSpc>
                        <a:spcBef>
                          <a:spcPts val="0"/>
                        </a:spcBef>
                        <a:spcAft>
                          <a:spcPts val="0"/>
                        </a:spcAft>
                      </a:pPr>
                      <a:endParaRPr lang="en-US" sz="1300">
                        <a:effectLst/>
                      </a:endParaRPr>
                    </a:p>
                    <a:p>
                      <a:pPr marL="0" marR="0">
                        <a:lnSpc>
                          <a:spcPct val="107000"/>
                        </a:lnSpc>
                        <a:spcBef>
                          <a:spcPts val="0"/>
                        </a:spcBef>
                        <a:spcAft>
                          <a:spcPts val="0"/>
                        </a:spcAft>
                      </a:pPr>
                      <a:r>
                        <a:rPr lang="en-US" sz="1300">
                          <a:effectLst/>
                        </a:rPr>
                        <a:t>Facilitation Style Challenges              </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extLst>
                  <a:ext uri="{0D108BD9-81ED-4DB2-BD59-A6C34878D82A}">
                    <a16:rowId xmlns:a16="http://schemas.microsoft.com/office/drawing/2014/main" val="2382830449"/>
                  </a:ext>
                </a:extLst>
              </a:tr>
              <a:tr h="1051595">
                <a:tc>
                  <a:txBody>
                    <a:bodyPr/>
                    <a:lstStyle/>
                    <a:p>
                      <a:pPr marL="0" marR="0">
                        <a:lnSpc>
                          <a:spcPct val="115000"/>
                        </a:lnSpc>
                        <a:spcBef>
                          <a:spcPts val="0"/>
                        </a:spcBef>
                        <a:spcAft>
                          <a:spcPts val="0"/>
                        </a:spcAft>
                      </a:pPr>
                      <a:br>
                        <a:rPr lang="en-US" sz="1300">
                          <a:effectLst/>
                        </a:rPr>
                      </a:br>
                      <a:r>
                        <a:rPr lang="en-US" sz="1300">
                          <a:effectLst/>
                        </a:rPr>
                        <a:t>D: Dominance</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50000"/>
                        </a:lnSpc>
                        <a:spcBef>
                          <a:spcPts val="0"/>
                        </a:spcBef>
                        <a:spcAft>
                          <a:spcPts val="0"/>
                        </a:spcAft>
                        <a:buFont typeface="Arial" panose="020B0604020202020204" pitchFamily="34" charset="0"/>
                        <a:buNone/>
                        <a:tabLst>
                          <a:tab pos="457200" algn="l"/>
                        </a:tabLst>
                      </a:pPr>
                      <a:r>
                        <a:rPr lang="en-US" sz="1100">
                          <a:effectLst/>
                        </a:rPr>
                        <a:t>Is direct and confident </a:t>
                      </a:r>
                    </a:p>
                    <a:p>
                      <a:pPr marL="0" marR="0" lvl="0" indent="0">
                        <a:lnSpc>
                          <a:spcPct val="150000"/>
                        </a:lnSpc>
                        <a:spcBef>
                          <a:spcPts val="0"/>
                        </a:spcBef>
                        <a:spcAft>
                          <a:spcPts val="0"/>
                        </a:spcAft>
                        <a:buFont typeface="Arial" panose="020B0604020202020204" pitchFamily="34" charset="0"/>
                        <a:buNone/>
                        <a:tabLst>
                          <a:tab pos="457200" algn="l"/>
                        </a:tabLst>
                      </a:pPr>
                      <a:r>
                        <a:rPr lang="en-US" sz="1100">
                          <a:effectLst/>
                        </a:rPr>
                        <a:t>Provides concise information</a:t>
                      </a:r>
                    </a:p>
                    <a:p>
                      <a:pPr marL="0" marR="0" lvl="0" indent="0">
                        <a:lnSpc>
                          <a:spcPct val="150000"/>
                        </a:lnSpc>
                        <a:spcBef>
                          <a:spcPts val="0"/>
                        </a:spcBef>
                        <a:spcAft>
                          <a:spcPts val="0"/>
                        </a:spcAft>
                        <a:buFont typeface="Arial" panose="020B0604020202020204" pitchFamily="34" charset="0"/>
                        <a:buNone/>
                        <a:tabLst>
                          <a:tab pos="457200" algn="l"/>
                        </a:tabLst>
                      </a:pPr>
                      <a:r>
                        <a:rPr lang="en-US" sz="1100">
                          <a:effectLst/>
                        </a:rPr>
                        <a:t>Is fast paced </a:t>
                      </a:r>
                    </a:p>
                    <a:p>
                      <a:pPr marL="0" marR="0" lvl="0" indent="0">
                        <a:lnSpc>
                          <a:spcPct val="150000"/>
                        </a:lnSpc>
                        <a:spcBef>
                          <a:spcPts val="0"/>
                        </a:spcBef>
                        <a:spcAft>
                          <a:spcPts val="0"/>
                        </a:spcAft>
                        <a:buFont typeface="Arial" panose="020B0604020202020204" pitchFamily="34" charset="0"/>
                        <a:buNone/>
                        <a:tabLst>
                          <a:tab pos="457200" algn="l"/>
                        </a:tabLst>
                      </a:pPr>
                      <a:r>
                        <a:rPr lang="en-US" sz="1100">
                          <a:effectLst/>
                        </a:rPr>
                        <a:t>Directive </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Tx/>
                        <a:buNone/>
                      </a:pPr>
                      <a:r>
                        <a:rPr lang="en-US" sz="1100">
                          <a:effectLst/>
                        </a:rPr>
                        <a:t>May appear cold and distant        </a:t>
                      </a:r>
                    </a:p>
                    <a:p>
                      <a:pPr marL="0" marR="0" lvl="0" indent="0">
                        <a:lnSpc>
                          <a:spcPct val="115000"/>
                        </a:lnSpc>
                        <a:spcBef>
                          <a:spcPts val="0"/>
                        </a:spcBef>
                        <a:spcAft>
                          <a:spcPts val="0"/>
                        </a:spcAft>
                        <a:buFontTx/>
                        <a:buNone/>
                      </a:pPr>
                      <a:r>
                        <a:rPr lang="en-US" sz="1100">
                          <a:effectLst/>
                        </a:rPr>
                        <a:t>May provide superficial information</a:t>
                      </a:r>
                    </a:p>
                    <a:p>
                      <a:pPr marL="0" marR="0" lvl="0" indent="0">
                        <a:lnSpc>
                          <a:spcPct val="115000"/>
                        </a:lnSpc>
                        <a:spcBef>
                          <a:spcPts val="0"/>
                        </a:spcBef>
                        <a:spcAft>
                          <a:spcPts val="0"/>
                        </a:spcAft>
                        <a:buFontTx/>
                        <a:buNone/>
                      </a:pPr>
                      <a:r>
                        <a:rPr lang="en-US" sz="1100">
                          <a:effectLst/>
                        </a:rPr>
                        <a:t>May deliver content too quickly</a:t>
                      </a:r>
                    </a:p>
                    <a:p>
                      <a:pPr marL="0" marR="0" lvl="0" indent="0">
                        <a:lnSpc>
                          <a:spcPct val="115000"/>
                        </a:lnSpc>
                        <a:spcBef>
                          <a:spcPts val="0"/>
                        </a:spcBef>
                        <a:spcAft>
                          <a:spcPts val="0"/>
                        </a:spcAft>
                        <a:buFontTx/>
                        <a:buNone/>
                      </a:pPr>
                      <a:r>
                        <a:rPr lang="en-US" sz="1100">
                          <a:effectLst/>
                        </a:rPr>
                        <a:t> May be abrupt or blunt </a:t>
                      </a:r>
                    </a:p>
                    <a:p>
                      <a:pPr marL="0" marR="0">
                        <a:lnSpc>
                          <a:spcPct val="115000"/>
                        </a:lnSpc>
                        <a:spcBef>
                          <a:spcPts val="0"/>
                        </a:spcBef>
                        <a:spcAft>
                          <a:spcPts val="0"/>
                        </a:spcAft>
                        <a:buFontTx/>
                        <a:buNone/>
                      </a:pPr>
                      <a:r>
                        <a:rPr lang="en-US" sz="900">
                          <a:effectLst/>
                        </a:rPr>
                        <a:t>   </a:t>
                      </a:r>
                      <a:endParaRPr lang="en-US" sz="9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extLst>
                  <a:ext uri="{0D108BD9-81ED-4DB2-BD59-A6C34878D82A}">
                    <a16:rowId xmlns:a16="http://schemas.microsoft.com/office/drawing/2014/main" val="2781836754"/>
                  </a:ext>
                </a:extLst>
              </a:tr>
              <a:tr h="959604">
                <a:tc>
                  <a:txBody>
                    <a:bodyPr/>
                    <a:lstStyle/>
                    <a:p>
                      <a:pPr marL="0" marR="0">
                        <a:lnSpc>
                          <a:spcPct val="115000"/>
                        </a:lnSpc>
                        <a:spcBef>
                          <a:spcPts val="0"/>
                        </a:spcBef>
                        <a:spcAft>
                          <a:spcPts val="0"/>
                        </a:spcAft>
                      </a:pPr>
                      <a:br>
                        <a:rPr lang="en-US" sz="1300">
                          <a:effectLst/>
                        </a:rPr>
                      </a:br>
                      <a:r>
                        <a:rPr lang="en-US" sz="1300">
                          <a:effectLst/>
                        </a:rPr>
                        <a:t>I: Influence</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Warm and friendly</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Connects with each learner</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Cares about feelings and emotions over facts</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Is enthusiastic and energetic   </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Tx/>
                        <a:buNone/>
                        <a:tabLst>
                          <a:tab pos="457200" algn="l"/>
                        </a:tabLst>
                      </a:pPr>
                      <a:r>
                        <a:rPr lang="en-US" sz="1100">
                          <a:effectLst/>
                        </a:rPr>
                        <a:t>Can be seen as insincere</a:t>
                      </a:r>
                    </a:p>
                    <a:p>
                      <a:pPr marL="0" marR="0" lvl="0" indent="0">
                        <a:lnSpc>
                          <a:spcPct val="115000"/>
                        </a:lnSpc>
                        <a:spcBef>
                          <a:spcPts val="0"/>
                        </a:spcBef>
                        <a:spcAft>
                          <a:spcPts val="0"/>
                        </a:spcAft>
                        <a:buFontTx/>
                        <a:buNone/>
                        <a:tabLst>
                          <a:tab pos="457200" algn="l"/>
                        </a:tabLst>
                      </a:pPr>
                      <a:r>
                        <a:rPr lang="en-US" sz="1100">
                          <a:effectLst/>
                        </a:rPr>
                        <a:t>May avoid resolving conflicts that arise through appeasement</a:t>
                      </a:r>
                    </a:p>
                    <a:p>
                      <a:pPr marL="0" marR="0" lvl="0" indent="0">
                        <a:lnSpc>
                          <a:spcPct val="115000"/>
                        </a:lnSpc>
                        <a:spcBef>
                          <a:spcPts val="0"/>
                        </a:spcBef>
                        <a:spcAft>
                          <a:spcPts val="0"/>
                        </a:spcAft>
                        <a:buFontTx/>
                        <a:buNone/>
                        <a:tabLst>
                          <a:tab pos="457200" algn="l"/>
                        </a:tabLst>
                      </a:pPr>
                      <a:r>
                        <a:rPr lang="en-US" sz="1100">
                          <a:effectLst/>
                        </a:rPr>
                        <a:t> Enthusiasm can mask a lack of deeper knowledge </a:t>
                      </a:r>
                    </a:p>
                    <a:p>
                      <a:pPr marL="0" marR="0" lvl="0" indent="0">
                        <a:lnSpc>
                          <a:spcPct val="115000"/>
                        </a:lnSpc>
                        <a:spcBef>
                          <a:spcPts val="0"/>
                        </a:spcBef>
                        <a:spcAft>
                          <a:spcPts val="0"/>
                        </a:spcAft>
                        <a:buFontTx/>
                        <a:buNone/>
                        <a:tabLst>
                          <a:tab pos="457200" algn="l"/>
                        </a:tabLst>
                      </a:pPr>
                      <a:r>
                        <a:rPr lang="en-US" sz="1100">
                          <a:effectLst/>
                        </a:rPr>
                        <a:t> Some need more detail and direction as learners </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extLst>
                  <a:ext uri="{0D108BD9-81ED-4DB2-BD59-A6C34878D82A}">
                    <a16:rowId xmlns:a16="http://schemas.microsoft.com/office/drawing/2014/main" val="547574850"/>
                  </a:ext>
                </a:extLst>
              </a:tr>
              <a:tr h="1023463">
                <a:tc>
                  <a:txBody>
                    <a:bodyPr/>
                    <a:lstStyle/>
                    <a:p>
                      <a:pPr marL="0" marR="0">
                        <a:lnSpc>
                          <a:spcPct val="115000"/>
                        </a:lnSpc>
                        <a:spcBef>
                          <a:spcPts val="0"/>
                        </a:spcBef>
                        <a:spcAft>
                          <a:spcPts val="0"/>
                        </a:spcAft>
                      </a:pPr>
                      <a:br>
                        <a:rPr lang="en-US" sz="800">
                          <a:effectLst/>
                        </a:rPr>
                      </a:br>
                      <a:r>
                        <a:rPr lang="en-US" sz="1300">
                          <a:effectLst/>
                        </a:rPr>
                        <a:t>S: Steadiness</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Ultimate team player  </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Listeners rather than talks  </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Wants to help and support</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Likes detail and certainty and follows a clear plan or agenda</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Can be seen as a peer instead of leader</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Some may need firmer direction as learners</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May get lost in detail instead of providing the “big picture”</a:t>
                      </a:r>
                    </a:p>
                    <a:p>
                      <a:pPr marL="0" marR="0" lvl="0" indent="0">
                        <a:lnSpc>
                          <a:spcPct val="115000"/>
                        </a:lnSpc>
                        <a:spcBef>
                          <a:spcPts val="0"/>
                        </a:spcBef>
                        <a:spcAft>
                          <a:spcPts val="0"/>
                        </a:spcAft>
                        <a:buFont typeface="Arial" panose="020B0604020202020204" pitchFamily="34" charset="0"/>
                        <a:buNone/>
                        <a:tabLst>
                          <a:tab pos="457200" algn="l"/>
                        </a:tabLst>
                      </a:pPr>
                      <a:r>
                        <a:rPr lang="en-US" sz="1100">
                          <a:effectLst/>
                        </a:rPr>
                        <a:t>Can avoid conflicts that arise instead of resolving </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extLst>
                  <a:ext uri="{0D108BD9-81ED-4DB2-BD59-A6C34878D82A}">
                    <a16:rowId xmlns:a16="http://schemas.microsoft.com/office/drawing/2014/main" val="2544472155"/>
                  </a:ext>
                </a:extLst>
              </a:tr>
              <a:tr h="1023463">
                <a:tc>
                  <a:txBody>
                    <a:bodyPr/>
                    <a:lstStyle/>
                    <a:p>
                      <a:pPr marL="0" marR="0">
                        <a:lnSpc>
                          <a:spcPct val="115000"/>
                        </a:lnSpc>
                        <a:spcBef>
                          <a:spcPts val="0"/>
                        </a:spcBef>
                        <a:spcAft>
                          <a:spcPts val="0"/>
                        </a:spcAft>
                      </a:pPr>
                      <a:br>
                        <a:rPr lang="en-US" sz="800">
                          <a:effectLst/>
                        </a:rPr>
                      </a:br>
                      <a:r>
                        <a:rPr lang="en-US" sz="1300">
                          <a:effectLst/>
                        </a:rPr>
                        <a:t>C: Conscientious</a:t>
                      </a:r>
                      <a:endParaRPr lang="en-US" sz="13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Tx/>
                        <a:buNone/>
                        <a:tabLst>
                          <a:tab pos="457200" algn="l"/>
                        </a:tabLst>
                      </a:pPr>
                      <a:r>
                        <a:rPr lang="en-US" sz="1100">
                          <a:effectLst/>
                        </a:rPr>
                        <a:t>Is accurate and factual   </a:t>
                      </a:r>
                    </a:p>
                    <a:p>
                      <a:pPr marL="0" marR="0" lvl="0" indent="0">
                        <a:lnSpc>
                          <a:spcPct val="115000"/>
                        </a:lnSpc>
                        <a:spcBef>
                          <a:spcPts val="0"/>
                        </a:spcBef>
                        <a:spcAft>
                          <a:spcPts val="0"/>
                        </a:spcAft>
                        <a:buFontTx/>
                        <a:buNone/>
                        <a:tabLst>
                          <a:tab pos="457200" algn="l"/>
                        </a:tabLst>
                      </a:pPr>
                      <a:r>
                        <a:rPr lang="en-US" sz="1100">
                          <a:effectLst/>
                        </a:rPr>
                        <a:t>Uses objectivity, rational thinking, and facts over emotion. </a:t>
                      </a:r>
                    </a:p>
                    <a:p>
                      <a:pPr marL="0" marR="0" lvl="0" indent="0">
                        <a:lnSpc>
                          <a:spcPct val="115000"/>
                        </a:lnSpc>
                        <a:spcBef>
                          <a:spcPts val="0"/>
                        </a:spcBef>
                        <a:spcAft>
                          <a:spcPts val="0"/>
                        </a:spcAft>
                        <a:buFontTx/>
                        <a:buNone/>
                        <a:tabLst>
                          <a:tab pos="457200" algn="l"/>
                        </a:tabLst>
                      </a:pPr>
                      <a:r>
                        <a:rPr lang="en-US" sz="1100">
                          <a:effectLst/>
                        </a:rPr>
                        <a:t>Looks for the correct way of doing things  </a:t>
                      </a:r>
                    </a:p>
                    <a:p>
                      <a:pPr marL="0" marR="0" lvl="0" indent="0">
                        <a:lnSpc>
                          <a:spcPct val="115000"/>
                        </a:lnSpc>
                        <a:spcBef>
                          <a:spcPts val="0"/>
                        </a:spcBef>
                        <a:spcAft>
                          <a:spcPts val="0"/>
                        </a:spcAft>
                        <a:buFontTx/>
                        <a:buNone/>
                        <a:tabLst>
                          <a:tab pos="457200" algn="l"/>
                        </a:tabLst>
                      </a:pPr>
                      <a:r>
                        <a:rPr lang="en-US" sz="1100">
                          <a:effectLst/>
                        </a:rPr>
                        <a:t>Gives learners time to process and think</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tc>
                  <a:txBody>
                    <a:bodyPr/>
                    <a:lstStyle/>
                    <a:p>
                      <a:pPr marL="0" marR="0" lvl="0" indent="0">
                        <a:lnSpc>
                          <a:spcPct val="115000"/>
                        </a:lnSpc>
                        <a:spcBef>
                          <a:spcPts val="0"/>
                        </a:spcBef>
                        <a:spcAft>
                          <a:spcPts val="0"/>
                        </a:spcAft>
                        <a:buFontTx/>
                        <a:buNone/>
                        <a:tabLst>
                          <a:tab pos="457200" algn="l"/>
                        </a:tabLst>
                      </a:pPr>
                      <a:r>
                        <a:rPr lang="en-US" sz="1100">
                          <a:effectLst/>
                        </a:rPr>
                        <a:t>Can be seen as cold and distant</a:t>
                      </a:r>
                    </a:p>
                    <a:p>
                      <a:pPr marL="0" marR="0" lvl="0" indent="0">
                        <a:lnSpc>
                          <a:spcPct val="115000"/>
                        </a:lnSpc>
                        <a:spcBef>
                          <a:spcPts val="0"/>
                        </a:spcBef>
                        <a:spcAft>
                          <a:spcPts val="0"/>
                        </a:spcAft>
                        <a:buFontTx/>
                        <a:buNone/>
                        <a:tabLst>
                          <a:tab pos="457200" algn="l"/>
                        </a:tabLst>
                      </a:pPr>
                      <a:r>
                        <a:rPr lang="en-US" sz="1100">
                          <a:effectLst/>
                        </a:rPr>
                        <a:t>May be too rational: not able to connect the emotional dots</a:t>
                      </a:r>
                    </a:p>
                    <a:p>
                      <a:pPr marL="0" marR="0" lvl="0" indent="0">
                        <a:lnSpc>
                          <a:spcPct val="115000"/>
                        </a:lnSpc>
                        <a:spcBef>
                          <a:spcPts val="0"/>
                        </a:spcBef>
                        <a:spcAft>
                          <a:spcPts val="0"/>
                        </a:spcAft>
                        <a:buFontTx/>
                        <a:buNone/>
                        <a:tabLst>
                          <a:tab pos="457200" algn="l"/>
                        </a:tabLst>
                      </a:pPr>
                      <a:r>
                        <a:rPr lang="en-US" sz="1100">
                          <a:effectLst/>
                        </a:rPr>
                        <a:t>Can avoid conflicts that arise instead of resolving </a:t>
                      </a:r>
                    </a:p>
                    <a:p>
                      <a:pPr marL="0" marR="0" lvl="0" indent="0">
                        <a:lnSpc>
                          <a:spcPct val="115000"/>
                        </a:lnSpc>
                        <a:spcBef>
                          <a:spcPts val="0"/>
                        </a:spcBef>
                        <a:spcAft>
                          <a:spcPts val="0"/>
                        </a:spcAft>
                        <a:buFontTx/>
                        <a:buNone/>
                        <a:tabLst>
                          <a:tab pos="457200" algn="l"/>
                        </a:tabLst>
                      </a:pPr>
                      <a:r>
                        <a:rPr lang="en-US" sz="1100">
                          <a:effectLst/>
                        </a:rPr>
                        <a:t>May be too rigid in following a plan or agenda  </a:t>
                      </a:r>
                      <a:endParaRPr lang="en-US" sz="11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34" marR="26934" marT="0" marB="0"/>
                </a:tc>
                <a:extLst>
                  <a:ext uri="{0D108BD9-81ED-4DB2-BD59-A6C34878D82A}">
                    <a16:rowId xmlns:a16="http://schemas.microsoft.com/office/drawing/2014/main" val="1820036747"/>
                  </a:ext>
                </a:extLst>
              </a:tr>
            </a:tbl>
          </a:graphicData>
        </a:graphic>
      </p:graphicFrame>
    </p:spTree>
    <p:extLst>
      <p:ext uri="{BB962C8B-B14F-4D97-AF65-F5344CB8AC3E}">
        <p14:creationId xmlns:p14="http://schemas.microsoft.com/office/powerpoint/2010/main" val="3576183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75102-9496-CE47-8331-AA5F334435C1}"/>
              </a:ext>
            </a:extLst>
          </p:cNvPr>
          <p:cNvSpPr txBox="1"/>
          <p:nvPr/>
        </p:nvSpPr>
        <p:spPr>
          <a:xfrm>
            <a:off x="730250" y="1277645"/>
            <a:ext cx="10731500" cy="5743367"/>
          </a:xfrm>
          <a:prstGeom prst="rect">
            <a:avLst/>
          </a:prstGeom>
          <a:noFill/>
        </p:spPr>
        <p:txBody>
          <a:bodyPr wrap="square">
            <a:spAutoFit/>
          </a:bodyPr>
          <a:lstStyle/>
          <a:p>
            <a:pPr marL="0" marR="0">
              <a:lnSpc>
                <a:spcPct val="107000"/>
              </a:lnSpc>
              <a:spcBef>
                <a:spcPts val="0"/>
              </a:spcBef>
              <a:spcAft>
                <a:spcPts val="800"/>
              </a:spcAft>
            </a:pPr>
            <a:r>
              <a:rPr lang="en-US" sz="4800">
                <a:solidFill>
                  <a:srgbClr val="FF0000"/>
                </a:solidFill>
                <a:effectLst/>
                <a:latin typeface="Century Gothic" panose="020B0502020202020204" pitchFamily="34" charset="0"/>
                <a:ea typeface="Avenir Next LT Pro" panose="020B0504020202020204" pitchFamily="34" charset="77"/>
                <a:cs typeface="Avenir Next LT Pro" panose="020B0504020202020204" pitchFamily="34" charset="77"/>
              </a:rPr>
              <a:t>What Learners Want </a:t>
            </a:r>
            <a:endParaRPr lang="en-US" sz="480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 </a:t>
            </a:r>
            <a:r>
              <a:rPr lang="en-US" sz="1800" b="1">
                <a:effectLst/>
                <a:latin typeface="Avenir Next LT Pro" panose="020B0504020202020204" pitchFamily="34" charset="77"/>
                <a:ea typeface="Avenir Next LT Pro" panose="020B0504020202020204" pitchFamily="34" charset="77"/>
                <a:cs typeface="Avenir Next LT Pro" panose="020B0504020202020204" pitchFamily="34" charset="77"/>
              </a:rPr>
              <a:t>D/Dominant Learners</a:t>
            </a: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 Challenging, fast-paced compelling learning opportunities delivered with a professional approach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Avenir Next LT Pro" panose="020B0504020202020204" pitchFamily="34" charset="77"/>
                <a:ea typeface="Avenir Next LT Pro" panose="020B0504020202020204" pitchFamily="34" charset="77"/>
                <a:cs typeface="Avenir Next LT Pro" panose="020B0504020202020204" pitchFamily="34" charset="77"/>
              </a:rPr>
              <a:t>I/Influential Learners</a:t>
            </a: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 Meaningful learning opportunities to connect and align with others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Avenir Next LT Pro" panose="020B0504020202020204" pitchFamily="34" charset="77"/>
                <a:ea typeface="Avenir Next LT Pro" panose="020B0504020202020204" pitchFamily="34" charset="77"/>
                <a:cs typeface="Avenir Next LT Pro" panose="020B0504020202020204" pitchFamily="34" charset="77"/>
              </a:rPr>
              <a:t>S/Steady Learners</a:t>
            </a: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 Clear, detailed, agenda-driven training information delivered with a personal approach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Avenir Next LT Pro" panose="020B0504020202020204" pitchFamily="34" charset="77"/>
                <a:ea typeface="Avenir Next LT Pro" panose="020B0504020202020204" pitchFamily="34" charset="77"/>
                <a:cs typeface="Avenir Next LT Pro" panose="020B0504020202020204" pitchFamily="34" charset="77"/>
              </a:rPr>
              <a:t>C/Conscientious Learners</a:t>
            </a:r>
            <a:r>
              <a:rPr lang="en-US" sz="1800">
                <a:effectLst/>
                <a:latin typeface="Avenir Next LT Pro" panose="020B0504020202020204" pitchFamily="34" charset="77"/>
                <a:ea typeface="Avenir Next LT Pro" panose="020B0504020202020204" pitchFamily="34" charset="77"/>
                <a:cs typeface="Avenir Next LT Pro" panose="020B0504020202020204" pitchFamily="34" charset="77"/>
              </a:rPr>
              <a:t>: Clear, detailed, agenda-driven training information delivered with a matter of fact, professional approach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Avenir Book" panose="02000503020000020003" pitchFamily="2" charset="0"/>
                <a:ea typeface="Calibri" panose="020F0502020204030204" pitchFamily="34" charset="0"/>
                <a:cs typeface="Calibri" panose="020F0502020204030204" pitchFamily="34" charset="0"/>
              </a:rPr>
              <a:t>Review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800" b="1">
                <a:effectLst/>
                <a:latin typeface="Avenir Book" panose="02000503020000020003" pitchFamily="2" charset="0"/>
                <a:ea typeface="Calibri" panose="020F0502020204030204" pitchFamily="34" charset="0"/>
                <a:cs typeface="Calibri" panose="020F0502020204030204" pitchFamily="34" charset="0"/>
              </a:rPr>
              <a:t>What styles do you naturally connect with as a facilitator?</a:t>
            </a:r>
            <a:br>
              <a:rPr lang="en-US" sz="1800" b="1">
                <a:effectLst/>
                <a:latin typeface="Avenir Book" panose="02000503020000020003" pitchFamily="2" charset="0"/>
                <a:ea typeface="Calibri" panose="020F0502020204030204" pitchFamily="34" charset="0"/>
                <a:cs typeface="Calibri" panose="020F0502020204030204" pitchFamily="34" charset="0"/>
              </a:rPr>
            </a:b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1800" b="1">
                <a:effectLst/>
                <a:latin typeface="Avenir Book" panose="02000503020000020003" pitchFamily="2" charset="0"/>
                <a:ea typeface="Calibri" panose="020F0502020204030204" pitchFamily="34" charset="0"/>
                <a:cs typeface="Calibri" panose="020F0502020204030204" pitchFamily="34" charset="0"/>
              </a:rPr>
              <a:t>What styles will you need to work harder to connect with as a facilitator?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Avenir Book" panose="02000503020000020003" pitchFamily="2"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Avenir Book" panose="02000503020000020003" pitchFamily="2"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811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AB7629-ACA8-D64A-9BB3-3375335A0AB6}"/>
              </a:ext>
            </a:extLst>
          </p:cNvPr>
          <p:cNvSpPr txBox="1"/>
          <p:nvPr/>
        </p:nvSpPr>
        <p:spPr>
          <a:xfrm>
            <a:off x="1011235" y="3204214"/>
            <a:ext cx="10490200" cy="2816412"/>
          </a:xfrm>
          <a:prstGeom prst="rect">
            <a:avLst/>
          </a:prstGeom>
          <a:noFill/>
        </p:spPr>
        <p:txBody>
          <a:bodyPr wrap="square">
            <a:spAutoFit/>
          </a:bodyPr>
          <a:lstStyle/>
          <a:p>
            <a:pPr marL="0" marR="0">
              <a:lnSpc>
                <a:spcPct val="107000"/>
              </a:lnSpc>
              <a:spcBef>
                <a:spcPts val="0"/>
              </a:spcBef>
              <a:spcAft>
                <a:spcPts val="800"/>
              </a:spcAft>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For all facilitators, focus on your group: What DISC styles are evident? </a:t>
            </a:r>
            <a:b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b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Facilitate to the learner’s style needs and flex your own style to meet the learner.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dirty="0">
                <a:effectLst/>
                <a:latin typeface="Avenir Next LT Pro" panose="020B0504020202020204" pitchFamily="34" charset="77"/>
                <a:ea typeface="Avenir Next LT Pro" panose="020B0504020202020204" pitchFamily="34" charset="77"/>
                <a:cs typeface="Avenir Next LT Pro" panose="020B0504020202020204" pitchFamily="34" charset="77"/>
              </a:rPr>
              <a:t>For D/Dominant Facilitators: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Warm up your learners! Provide small talk, ask them about their interests, Get more personal</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Focus on details as well as the big picture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Slow down: Pace learning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EEDAA92-C98E-FE4F-8A65-999DD5EF4BDA}"/>
              </a:ext>
            </a:extLst>
          </p:cNvPr>
          <p:cNvSpPr/>
          <p:nvPr/>
        </p:nvSpPr>
        <p:spPr>
          <a:xfrm>
            <a:off x="996946" y="1534208"/>
            <a:ext cx="8947151" cy="1569660"/>
          </a:xfrm>
          <a:prstGeom prst="rect">
            <a:avLst/>
          </a:prstGeom>
        </p:spPr>
        <p:txBody>
          <a:bodyPr wrap="square">
            <a:spAutoFit/>
          </a:bodyPr>
          <a:lstStyle/>
          <a:p>
            <a:pPr>
              <a:spcAft>
                <a:spcPts val="800"/>
              </a:spcAft>
            </a:pPr>
            <a:r>
              <a:rPr lang="en-US" sz="4800" dirty="0">
                <a:solidFill>
                  <a:srgbClr val="C00000"/>
                </a:solidFill>
                <a:ea typeface="Calibri" panose="020F0502020204030204" pitchFamily="34" charset="0"/>
                <a:cs typeface="Calibri" panose="020F0502020204030204" pitchFamily="34" charset="0"/>
              </a:rPr>
              <a:t>Tips for Improving</a:t>
            </a:r>
            <a:br>
              <a:rPr lang="en-US" sz="4800" dirty="0">
                <a:solidFill>
                  <a:srgbClr val="C00000"/>
                </a:solidFill>
                <a:ea typeface="Calibri" panose="020F0502020204030204" pitchFamily="34" charset="0"/>
                <a:cs typeface="Calibri" panose="020F0502020204030204" pitchFamily="34" charset="0"/>
              </a:rPr>
            </a:br>
            <a:r>
              <a:rPr lang="en-US" sz="4800" dirty="0">
                <a:solidFill>
                  <a:srgbClr val="C00000"/>
                </a:solidFill>
                <a:ea typeface="Calibri" panose="020F0502020204030204" pitchFamily="34" charset="0"/>
                <a:cs typeface="Calibri" panose="020F0502020204030204" pitchFamily="34" charset="0"/>
              </a:rPr>
              <a:t>Your Facilitation Impact</a:t>
            </a:r>
            <a:endParaRPr lang="en-US" sz="4800" dirty="0">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883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CEAB47-755C-4743-A446-D74FA6F8200D}"/>
              </a:ext>
            </a:extLst>
          </p:cNvPr>
          <p:cNvSpPr txBox="1"/>
          <p:nvPr/>
        </p:nvSpPr>
        <p:spPr>
          <a:xfrm>
            <a:off x="1076318" y="3443240"/>
            <a:ext cx="10550525" cy="1626984"/>
          </a:xfrm>
          <a:prstGeom prst="rect">
            <a:avLst/>
          </a:prstGeom>
          <a:noFill/>
        </p:spPr>
        <p:txBody>
          <a:bodyPr wrap="square">
            <a:spAutoFit/>
          </a:bodyPr>
          <a:lstStyle/>
          <a:p>
            <a:pPr marL="0" marR="0">
              <a:lnSpc>
                <a:spcPct val="107000"/>
              </a:lnSpc>
              <a:spcBef>
                <a:spcPts val="0"/>
              </a:spcBef>
              <a:spcAft>
                <a:spcPts val="800"/>
              </a:spcAft>
            </a:pPr>
            <a:r>
              <a:rPr lang="en-US" sz="2200" b="1" dirty="0">
                <a:effectLst/>
                <a:latin typeface="Avenir Next LT Pro" panose="020B0504020202020204" pitchFamily="34" charset="77"/>
                <a:ea typeface="Avenir Next LT Pro" panose="020B0504020202020204" pitchFamily="34" charset="77"/>
                <a:cs typeface="Avenir Next LT Pro" panose="020B0504020202020204" pitchFamily="34" charset="77"/>
              </a:rPr>
              <a:t>For I/Influential Facilitators: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Follow an agenda: Stay on topic and on time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Allow the learner to be responsible for learning or not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2200" dirty="0">
                <a:effectLst/>
                <a:latin typeface="Avenir Next LT Pro" panose="020B0504020202020204" pitchFamily="34" charset="77"/>
                <a:ea typeface="Avenir Next LT Pro" panose="020B0504020202020204" pitchFamily="34" charset="77"/>
                <a:cs typeface="Avenir Next LT Pro" panose="020B0504020202020204" pitchFamily="34" charset="77"/>
              </a:rPr>
              <a:t>Don’t get too familiar too fast with learners who prefer formality</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2851E55-2BA0-324C-8462-EE82D971E06F}"/>
              </a:ext>
            </a:extLst>
          </p:cNvPr>
          <p:cNvSpPr/>
          <p:nvPr/>
        </p:nvSpPr>
        <p:spPr>
          <a:xfrm>
            <a:off x="968370" y="1534208"/>
            <a:ext cx="8947151" cy="1569660"/>
          </a:xfrm>
          <a:prstGeom prst="rect">
            <a:avLst/>
          </a:prstGeom>
        </p:spPr>
        <p:txBody>
          <a:bodyPr wrap="square">
            <a:spAutoFit/>
          </a:bodyPr>
          <a:lstStyle/>
          <a:p>
            <a:pPr>
              <a:spcAft>
                <a:spcPts val="800"/>
              </a:spcAft>
            </a:pPr>
            <a:r>
              <a:rPr lang="en-US" sz="4800" dirty="0">
                <a:solidFill>
                  <a:srgbClr val="C00000"/>
                </a:solidFill>
                <a:ea typeface="Calibri" panose="020F0502020204030204" pitchFamily="34" charset="0"/>
                <a:cs typeface="Calibri" panose="020F0502020204030204" pitchFamily="34" charset="0"/>
              </a:rPr>
              <a:t>Tips for Improving</a:t>
            </a:r>
            <a:br>
              <a:rPr lang="en-US" sz="4800" dirty="0">
                <a:solidFill>
                  <a:srgbClr val="C00000"/>
                </a:solidFill>
                <a:ea typeface="Calibri" panose="020F0502020204030204" pitchFamily="34" charset="0"/>
                <a:cs typeface="Calibri" panose="020F0502020204030204" pitchFamily="34" charset="0"/>
              </a:rPr>
            </a:br>
            <a:r>
              <a:rPr lang="en-US" sz="4800" dirty="0">
                <a:solidFill>
                  <a:srgbClr val="C00000"/>
                </a:solidFill>
                <a:ea typeface="Calibri" panose="020F0502020204030204" pitchFamily="34" charset="0"/>
                <a:cs typeface="Calibri" panose="020F0502020204030204" pitchFamily="34" charset="0"/>
              </a:rPr>
              <a:t>Your Facilitation Impact</a:t>
            </a:r>
            <a:endParaRPr lang="en-US" sz="4800" dirty="0">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8419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CEAB47-755C-4743-A446-D74FA6F8200D}"/>
              </a:ext>
            </a:extLst>
          </p:cNvPr>
          <p:cNvSpPr txBox="1"/>
          <p:nvPr/>
        </p:nvSpPr>
        <p:spPr>
          <a:xfrm>
            <a:off x="1090606" y="3443240"/>
            <a:ext cx="10550525" cy="1792798"/>
          </a:xfrm>
          <a:prstGeom prst="rect">
            <a:avLst/>
          </a:prstGeom>
          <a:noFill/>
        </p:spPr>
        <p:txBody>
          <a:bodyPr wrap="square">
            <a:spAutoFit/>
          </a:bodyPr>
          <a:lstStyle/>
          <a:p>
            <a:r>
              <a:rPr lang="en-US" sz="2200" b="1" dirty="0"/>
              <a:t>For S/Steady Facilitators:</a:t>
            </a:r>
            <a:endParaRPr lang="en-US" sz="2200" dirty="0"/>
          </a:p>
          <a:p>
            <a:pPr marL="342900" lvl="0" indent="-342900">
              <a:buFont typeface="Arial" panose="020B0604020202020204" pitchFamily="34" charset="0"/>
              <a:buChar char="•"/>
            </a:pPr>
            <a:r>
              <a:rPr lang="en-US" sz="2200" dirty="0"/>
              <a:t>Speak up and quicken your pace</a:t>
            </a:r>
          </a:p>
          <a:p>
            <a:pPr marL="342900" lvl="0" indent="-342900">
              <a:buFont typeface="Arial" panose="020B0604020202020204" pitchFamily="34" charset="0"/>
              <a:buChar char="•"/>
            </a:pPr>
            <a:r>
              <a:rPr lang="en-US" sz="2200" dirty="0"/>
              <a:t>Follow an agenda and stay out of the weeds</a:t>
            </a:r>
          </a:p>
          <a:p>
            <a:pPr marL="342900" lvl="0" indent="-342900">
              <a:buFont typeface="Arial" panose="020B0604020202020204" pitchFamily="34" charset="0"/>
              <a:buChar char="•"/>
            </a:pPr>
            <a:r>
              <a:rPr lang="en-US" sz="2200" dirty="0"/>
              <a:t>Take risks and try new approaches</a:t>
            </a:r>
          </a:p>
          <a:p>
            <a:pPr marL="0" marR="0">
              <a:lnSpc>
                <a:spcPct val="107000"/>
              </a:lnSpc>
              <a:spcBef>
                <a:spcPts val="0"/>
              </a:spcBef>
              <a:spcAft>
                <a:spcPts val="80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B1748D3-7D6E-D440-9F83-B43D8920A9CA}"/>
              </a:ext>
            </a:extLst>
          </p:cNvPr>
          <p:cNvSpPr/>
          <p:nvPr/>
        </p:nvSpPr>
        <p:spPr>
          <a:xfrm>
            <a:off x="982658" y="1534208"/>
            <a:ext cx="8947151" cy="1569660"/>
          </a:xfrm>
          <a:prstGeom prst="rect">
            <a:avLst/>
          </a:prstGeom>
        </p:spPr>
        <p:txBody>
          <a:bodyPr wrap="square">
            <a:spAutoFit/>
          </a:bodyPr>
          <a:lstStyle/>
          <a:p>
            <a:pPr>
              <a:spcAft>
                <a:spcPts val="800"/>
              </a:spcAft>
            </a:pPr>
            <a:r>
              <a:rPr lang="en-US" sz="4800" dirty="0">
                <a:solidFill>
                  <a:srgbClr val="C00000"/>
                </a:solidFill>
                <a:ea typeface="Calibri" panose="020F0502020204030204" pitchFamily="34" charset="0"/>
                <a:cs typeface="Calibri" panose="020F0502020204030204" pitchFamily="34" charset="0"/>
              </a:rPr>
              <a:t>Tips for Improving</a:t>
            </a:r>
            <a:br>
              <a:rPr lang="en-US" sz="4800" dirty="0">
                <a:solidFill>
                  <a:srgbClr val="C00000"/>
                </a:solidFill>
                <a:ea typeface="Calibri" panose="020F0502020204030204" pitchFamily="34" charset="0"/>
                <a:cs typeface="Calibri" panose="020F0502020204030204" pitchFamily="34" charset="0"/>
              </a:rPr>
            </a:br>
            <a:r>
              <a:rPr lang="en-US" sz="4800" dirty="0">
                <a:solidFill>
                  <a:srgbClr val="C00000"/>
                </a:solidFill>
                <a:ea typeface="Calibri" panose="020F0502020204030204" pitchFamily="34" charset="0"/>
                <a:cs typeface="Calibri" panose="020F0502020204030204" pitchFamily="34" charset="0"/>
              </a:rPr>
              <a:t>Your Facilitation Impact</a:t>
            </a:r>
            <a:endParaRPr lang="en-US" sz="4800" dirty="0">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3246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CEAB47-755C-4743-A446-D74FA6F8200D}"/>
              </a:ext>
            </a:extLst>
          </p:cNvPr>
          <p:cNvSpPr txBox="1"/>
          <p:nvPr/>
        </p:nvSpPr>
        <p:spPr>
          <a:xfrm>
            <a:off x="1076318" y="3443240"/>
            <a:ext cx="10550525" cy="1785104"/>
          </a:xfrm>
          <a:prstGeom prst="rect">
            <a:avLst/>
          </a:prstGeom>
          <a:noFill/>
        </p:spPr>
        <p:txBody>
          <a:bodyPr wrap="square">
            <a:spAutoFit/>
          </a:bodyPr>
          <a:lstStyle/>
          <a:p>
            <a:r>
              <a:rPr lang="en-US" sz="2200" b="1" dirty="0"/>
              <a:t>C/Conscientious Facilitators </a:t>
            </a:r>
            <a:endParaRPr lang="en-US" sz="2200" dirty="0"/>
          </a:p>
          <a:p>
            <a:pPr marL="342900" lvl="0" indent="-342900">
              <a:buFont typeface="Arial" panose="020B0604020202020204" pitchFamily="34" charset="0"/>
              <a:buChar char="•"/>
            </a:pPr>
            <a:r>
              <a:rPr lang="en-US" sz="2200" dirty="0"/>
              <a:t>Warm up your learners! Bring more emotion into your expression and delivery</a:t>
            </a:r>
          </a:p>
          <a:p>
            <a:pPr marL="342900" lvl="0" indent="-342900">
              <a:buFont typeface="Arial" panose="020B0604020202020204" pitchFamily="34" charset="0"/>
              <a:buChar char="•"/>
            </a:pPr>
            <a:r>
              <a:rPr lang="en-US" sz="2200" dirty="0"/>
              <a:t>Use your agenda as a guide but steer clear of rigidly following it</a:t>
            </a:r>
          </a:p>
          <a:p>
            <a:pPr marL="342900" lvl="0" indent="-342900">
              <a:buFont typeface="Arial" panose="020B0604020202020204" pitchFamily="34" charset="0"/>
              <a:buChar char="•"/>
            </a:pPr>
            <a:r>
              <a:rPr lang="en-US" sz="2200" dirty="0"/>
              <a:t>Be sensitive to the different learning styles and flex your style as needed</a:t>
            </a:r>
          </a:p>
        </p:txBody>
      </p:sp>
      <p:sp>
        <p:nvSpPr>
          <p:cNvPr id="4" name="Rectangle 3">
            <a:extLst>
              <a:ext uri="{FF2B5EF4-FFF2-40B4-BE49-F238E27FC236}">
                <a16:creationId xmlns:a16="http://schemas.microsoft.com/office/drawing/2014/main" id="{669FF834-EAA8-A24C-B560-18668389423B}"/>
              </a:ext>
            </a:extLst>
          </p:cNvPr>
          <p:cNvSpPr/>
          <p:nvPr/>
        </p:nvSpPr>
        <p:spPr>
          <a:xfrm>
            <a:off x="996946" y="1534208"/>
            <a:ext cx="8947151" cy="1569660"/>
          </a:xfrm>
          <a:prstGeom prst="rect">
            <a:avLst/>
          </a:prstGeom>
        </p:spPr>
        <p:txBody>
          <a:bodyPr wrap="square">
            <a:spAutoFit/>
          </a:bodyPr>
          <a:lstStyle/>
          <a:p>
            <a:pPr>
              <a:spcAft>
                <a:spcPts val="800"/>
              </a:spcAft>
            </a:pPr>
            <a:r>
              <a:rPr lang="en-US" sz="4800" dirty="0">
                <a:solidFill>
                  <a:srgbClr val="C00000"/>
                </a:solidFill>
                <a:ea typeface="Calibri" panose="020F0502020204030204" pitchFamily="34" charset="0"/>
                <a:cs typeface="Calibri" panose="020F0502020204030204" pitchFamily="34" charset="0"/>
              </a:rPr>
              <a:t>Tips for Improving</a:t>
            </a:r>
            <a:br>
              <a:rPr lang="en-US" sz="4800" dirty="0">
                <a:solidFill>
                  <a:srgbClr val="C00000"/>
                </a:solidFill>
                <a:ea typeface="Calibri" panose="020F0502020204030204" pitchFamily="34" charset="0"/>
                <a:cs typeface="Calibri" panose="020F0502020204030204" pitchFamily="34" charset="0"/>
              </a:rPr>
            </a:br>
            <a:r>
              <a:rPr lang="en-US" sz="4800" dirty="0">
                <a:solidFill>
                  <a:srgbClr val="C00000"/>
                </a:solidFill>
                <a:ea typeface="Calibri" panose="020F0502020204030204" pitchFamily="34" charset="0"/>
                <a:cs typeface="Calibri" panose="020F0502020204030204" pitchFamily="34" charset="0"/>
              </a:rPr>
              <a:t>Your Facilitation Impact</a:t>
            </a:r>
            <a:endParaRPr lang="en-US" sz="4800" dirty="0">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5297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43C1BA64-E2E2-3D4E-845C-115C505CD2C3}"/>
              </a:ext>
            </a:extLst>
          </p:cNvPr>
          <p:cNvSpPr/>
          <p:nvPr/>
        </p:nvSpPr>
        <p:spPr>
          <a:xfrm>
            <a:off x="0" y="1346200"/>
            <a:ext cx="5443538" cy="4568825"/>
          </a:xfrm>
          <a:prstGeom prst="homePlate">
            <a:avLst>
              <a:gd name="adj" fmla="val 2779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 List">
            <a:extLst>
              <a:ext uri="{FF2B5EF4-FFF2-40B4-BE49-F238E27FC236}">
                <a16:creationId xmlns:a16="http://schemas.microsoft.com/office/drawing/2014/main" id="{953786E3-E1E9-40F5-AE93-32E2C9CD66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6671" y="1075728"/>
            <a:ext cx="5568739" cy="5568739"/>
          </a:xfrm>
          <a:prstGeom prst="rect">
            <a:avLst/>
          </a:prstGeom>
        </p:spPr>
      </p:pic>
      <p:sp>
        <p:nvSpPr>
          <p:cNvPr id="4" name="TextBox 3">
            <a:extLst>
              <a:ext uri="{FF2B5EF4-FFF2-40B4-BE49-F238E27FC236}">
                <a16:creationId xmlns:a16="http://schemas.microsoft.com/office/drawing/2014/main" id="{C803EA85-3921-F247-B0CA-9FE08DFEA98B}"/>
              </a:ext>
            </a:extLst>
          </p:cNvPr>
          <p:cNvSpPr txBox="1"/>
          <p:nvPr/>
        </p:nvSpPr>
        <p:spPr>
          <a:xfrm>
            <a:off x="994171" y="2151727"/>
            <a:ext cx="3797428" cy="2554545"/>
          </a:xfrm>
          <a:prstGeom prst="rect">
            <a:avLst/>
          </a:prstGeom>
          <a:noFill/>
        </p:spPr>
        <p:txBody>
          <a:bodyPr wrap="square" rtlCol="0">
            <a:spAutoFit/>
          </a:bodyPr>
          <a:lstStyle/>
          <a:p>
            <a:r>
              <a:rPr lang="en-US" sz="3200" b="1" dirty="0">
                <a:solidFill>
                  <a:schemeClr val="bg1"/>
                </a:solidFill>
              </a:rPr>
              <a:t>Review</a:t>
            </a:r>
            <a:br>
              <a:rPr lang="en-US" sz="3200" dirty="0">
                <a:solidFill>
                  <a:schemeClr val="bg1"/>
                </a:solidFill>
              </a:rPr>
            </a:br>
            <a:r>
              <a:rPr lang="en-US" sz="3200" dirty="0">
                <a:solidFill>
                  <a:schemeClr val="bg1"/>
                </a:solidFill>
              </a:rPr>
              <a:t>What steps can you take to optimize your facilitation style?</a:t>
            </a:r>
          </a:p>
        </p:txBody>
      </p:sp>
    </p:spTree>
    <p:extLst>
      <p:ext uri="{BB962C8B-B14F-4D97-AF65-F5344CB8AC3E}">
        <p14:creationId xmlns:p14="http://schemas.microsoft.com/office/powerpoint/2010/main" val="10403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047809-9140-E042-8D59-338A4A2E6400}"/>
              </a:ext>
            </a:extLst>
          </p:cNvPr>
          <p:cNvSpPr txBox="1"/>
          <p:nvPr/>
        </p:nvSpPr>
        <p:spPr>
          <a:xfrm>
            <a:off x="5400675" y="1447650"/>
            <a:ext cx="6105524" cy="4855625"/>
          </a:xfrm>
          <a:prstGeom prst="rect">
            <a:avLst/>
          </a:prstGeom>
          <a:noFill/>
        </p:spPr>
        <p:txBody>
          <a:bodyPr wrap="square">
            <a:spAutoFit/>
          </a:bodyPr>
          <a:lstStyle/>
          <a:p>
            <a:pPr marL="342900" marR="0" indent="-342900">
              <a:lnSpc>
                <a:spcPct val="150000"/>
              </a:lnSpc>
              <a:spcBef>
                <a:spcPts val="0"/>
              </a:spcBef>
              <a:spcAft>
                <a:spcPts val="800"/>
              </a:spcAft>
              <a:buFont typeface="Arial" panose="020B0604020202020204" pitchFamily="34" charset="0"/>
              <a:buChar char="•"/>
            </a:pPr>
            <a:r>
              <a:rPr lang="en-US" sz="2000" dirty="0">
                <a:effectLst/>
                <a:latin typeface="+mj-lt"/>
                <a:ea typeface="Avenir Next LT Pro" panose="020B0504020202020204" pitchFamily="34" charset="77"/>
                <a:cs typeface="Avenir Next LT Pro" panose="020B0504020202020204" pitchFamily="34" charset="77"/>
              </a:rPr>
              <a:t>In 2015, DISC Professional Styles creator Dr. Susan Cain brought  a cost-effective and easy-to-use DISC assessment to market. </a:t>
            </a:r>
          </a:p>
          <a:p>
            <a:pPr marL="342900" marR="0" indent="-342900">
              <a:lnSpc>
                <a:spcPct val="150000"/>
              </a:lnSpc>
              <a:spcBef>
                <a:spcPts val="0"/>
              </a:spcBef>
              <a:spcAft>
                <a:spcPts val="800"/>
              </a:spcAft>
              <a:buFont typeface="Arial" panose="020B0604020202020204" pitchFamily="34" charset="0"/>
              <a:buChar char="•"/>
            </a:pPr>
            <a:r>
              <a:rPr lang="en-US" sz="2000" dirty="0">
                <a:latin typeface="+mj-lt"/>
                <a:ea typeface="Avenir Next LT Pro" panose="020B0504020202020204" pitchFamily="34" charset="77"/>
                <a:cs typeface="Avenir Next LT Pro" panose="020B0504020202020204" pitchFamily="34" charset="77"/>
              </a:rPr>
              <a:t>Dr. Cain utilized </a:t>
            </a:r>
            <a:r>
              <a:rPr lang="en-US" sz="2000" dirty="0">
                <a:effectLst/>
                <a:latin typeface="+mj-lt"/>
                <a:ea typeface="Avenir Next LT Pro" panose="020B0504020202020204" pitchFamily="34" charset="77"/>
                <a:cs typeface="Avenir Next LT Pro" panose="020B0504020202020204" pitchFamily="34" charset="77"/>
              </a:rPr>
              <a:t>a team of Elmhurst University Industrial and Organizational interns along with assessment developer Martin Gross and graphic designer Debi Giese. </a:t>
            </a:r>
          </a:p>
          <a:p>
            <a:pPr marL="342900" marR="0" indent="-342900">
              <a:lnSpc>
                <a:spcPct val="150000"/>
              </a:lnSpc>
              <a:spcBef>
                <a:spcPts val="0"/>
              </a:spcBef>
              <a:spcAft>
                <a:spcPts val="800"/>
              </a:spcAft>
              <a:buFont typeface="Arial" panose="020B0604020202020204" pitchFamily="34" charset="0"/>
              <a:buChar char="•"/>
            </a:pPr>
            <a:r>
              <a:rPr lang="en-US" sz="2000" dirty="0">
                <a:latin typeface="+mj-lt"/>
                <a:ea typeface="Calibri" panose="020F0502020204030204" pitchFamily="34" charset="0"/>
                <a:cs typeface="Times New Roman" panose="02020603050405020304" pitchFamily="18" charset="0"/>
              </a:rPr>
              <a:t>There are many different versions of DISC on the market, from Wiley’s Everything DISC to other brands. </a:t>
            </a:r>
            <a:endParaRPr lang="en-US" sz="20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732AEAC-41BC-CA46-B377-46E1B75178E4}"/>
              </a:ext>
            </a:extLst>
          </p:cNvPr>
          <p:cNvSpPr txBox="1"/>
          <p:nvPr/>
        </p:nvSpPr>
        <p:spPr>
          <a:xfrm>
            <a:off x="400041" y="1382473"/>
            <a:ext cx="4571999" cy="3785652"/>
          </a:xfrm>
          <a:prstGeom prst="rect">
            <a:avLst/>
          </a:prstGeom>
          <a:noFill/>
        </p:spPr>
        <p:txBody>
          <a:bodyPr wrap="square">
            <a:spAutoFit/>
          </a:bodyPr>
          <a:lstStyle/>
          <a:p>
            <a:r>
              <a:rPr lang="en-US" sz="4800" dirty="0">
                <a:solidFill>
                  <a:srgbClr val="C00000"/>
                </a:solidFill>
              </a:rPr>
              <a:t>About DISC Professional Styles Assessment and Workbook</a:t>
            </a:r>
            <a:endParaRPr lang="en-US" sz="4800" dirty="0"/>
          </a:p>
        </p:txBody>
      </p:sp>
    </p:spTree>
    <p:extLst>
      <p:ext uri="{BB962C8B-B14F-4D97-AF65-F5344CB8AC3E}">
        <p14:creationId xmlns:p14="http://schemas.microsoft.com/office/powerpoint/2010/main" val="3810087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83FFB6-8484-D746-B71D-FD53703FEF9F}"/>
              </a:ext>
            </a:extLst>
          </p:cNvPr>
          <p:cNvSpPr txBox="1"/>
          <p:nvPr/>
        </p:nvSpPr>
        <p:spPr>
          <a:xfrm>
            <a:off x="4225159" y="981181"/>
            <a:ext cx="7493875" cy="4935967"/>
          </a:xfrm>
          <a:prstGeom prst="rect">
            <a:avLst/>
          </a:prstGeom>
          <a:noFill/>
        </p:spPr>
        <p:txBody>
          <a:bodyPr wrap="square">
            <a:spAutoFit/>
          </a:bodyPr>
          <a:lstStyle/>
          <a:p>
            <a:pPr marL="0" marR="0">
              <a:lnSpc>
                <a:spcPct val="150000"/>
              </a:lnSpc>
              <a:spcBef>
                <a:spcPts val="0"/>
              </a:spcBef>
              <a:spcAft>
                <a:spcPts val="800"/>
              </a:spcAft>
            </a:pPr>
            <a:r>
              <a:rPr lang="en-US" sz="1800" b="1">
                <a:effectLst/>
                <a:latin typeface="Avenir Next" panose="020B0503020202020204" pitchFamily="34" charset="0"/>
                <a:ea typeface="Avenir Next LT Pro" panose="020B0504020202020204" pitchFamily="34" charset="77"/>
                <a:cs typeface="Avenir Next LT Pro" panose="020B0504020202020204" pitchFamily="34" charset="77"/>
              </a:rPr>
              <a:t> </a:t>
            </a:r>
          </a:p>
          <a:p>
            <a:pPr marL="285750" marR="0" indent="-285750">
              <a:lnSpc>
                <a:spcPct val="150000"/>
              </a:lnSpc>
              <a:spcBef>
                <a:spcPts val="0"/>
              </a:spcBef>
              <a:spcAft>
                <a:spcPts val="800"/>
              </a:spcAft>
              <a:buFont typeface="Arial" panose="020B0604020202020204" pitchFamily="34" charset="0"/>
              <a:buChar char="•"/>
            </a:pPr>
            <a:r>
              <a:rPr lang="en-US" sz="1800">
                <a:effectLst/>
                <a:latin typeface="Avenir Next" panose="020B0503020202020204" pitchFamily="34" charset="0"/>
                <a:ea typeface="Calibri" panose="020F0502020204030204" pitchFamily="34" charset="0"/>
                <a:cs typeface="Times New Roman" panose="02020603050405020304" pitchFamily="18" charset="0"/>
              </a:rPr>
              <a:t>Validity refers to an assessments ability to measure what it intends to measure.  </a:t>
            </a:r>
          </a:p>
          <a:p>
            <a:pPr marL="285750" indent="-285750">
              <a:lnSpc>
                <a:spcPct val="150000"/>
              </a:lnSpc>
              <a:spcAft>
                <a:spcPts val="800"/>
              </a:spcAft>
              <a:buFont typeface="Arial" panose="020B0604020202020204" pitchFamily="34" charset="0"/>
              <a:buChar char="•"/>
            </a:pPr>
            <a:r>
              <a:rPr lang="en-US">
                <a:latin typeface="Avenir Next" panose="020B0503020202020204" pitchFamily="34" charset="0"/>
                <a:ea typeface="Calibri" panose="020F0502020204030204" pitchFamily="34" charset="0"/>
                <a:cs typeface="Times New Roman" panose="02020603050405020304" pitchFamily="18" charset="0"/>
              </a:rPr>
              <a:t>In 2015, Dr. Cain conducted a correlational study to examine the four dimensions measured in the DISC Professional Styles assessment. * </a:t>
            </a: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US">
                <a:latin typeface="Avenir Next" panose="020B0503020202020204" pitchFamily="34" charset="0"/>
                <a:ea typeface="Calibri" panose="020F0502020204030204" pitchFamily="34" charset="0"/>
                <a:cs typeface="Times New Roman" panose="02020603050405020304" pitchFamily="18" charset="0"/>
              </a:rPr>
              <a:t>The study determined that there is a strong correlation between the DISC Professional Styles assessment and a commercially available  version of DISC, it can be concluded that the DISC Professional Styles Assessment produces results that accurately measure each of its four dimensions.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5CB1EB90-5696-FD40-85A9-EDDB3AD2E2E3}"/>
              </a:ext>
            </a:extLst>
          </p:cNvPr>
          <p:cNvSpPr txBox="1">
            <a:spLocks/>
          </p:cNvSpPr>
          <p:nvPr/>
        </p:nvSpPr>
        <p:spPr>
          <a:xfrm>
            <a:off x="335934" y="1193754"/>
            <a:ext cx="3194666" cy="2743200"/>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br>
              <a:rPr lang="en-US" sz="4800" dirty="0">
                <a:solidFill>
                  <a:srgbClr val="C00000"/>
                </a:solidFill>
              </a:rPr>
            </a:br>
            <a:r>
              <a:rPr lang="en-US" sz="19200" dirty="0">
                <a:solidFill>
                  <a:srgbClr val="C00000"/>
                </a:solidFill>
              </a:rPr>
              <a:t>How Valid is DISC Professional Styles? </a:t>
            </a:r>
          </a:p>
        </p:txBody>
      </p:sp>
      <p:sp>
        <p:nvSpPr>
          <p:cNvPr id="2" name="TextBox 1">
            <a:extLst>
              <a:ext uri="{FF2B5EF4-FFF2-40B4-BE49-F238E27FC236}">
                <a16:creationId xmlns:a16="http://schemas.microsoft.com/office/drawing/2014/main" id="{C89373F1-1AA6-4A46-8818-599003D52108}"/>
              </a:ext>
            </a:extLst>
          </p:cNvPr>
          <p:cNvSpPr txBox="1"/>
          <p:nvPr/>
        </p:nvSpPr>
        <p:spPr>
          <a:xfrm>
            <a:off x="3530600" y="6211669"/>
            <a:ext cx="8521700" cy="276999"/>
          </a:xfrm>
          <a:prstGeom prst="rect">
            <a:avLst/>
          </a:prstGeom>
          <a:noFill/>
        </p:spPr>
        <p:txBody>
          <a:bodyPr wrap="square" rtlCol="0">
            <a:spAutoFit/>
          </a:bodyPr>
          <a:lstStyle/>
          <a:p>
            <a:r>
              <a:rPr lang="en-US" sz="1200">
                <a:latin typeface="Avenir Next" panose="020B0503020202020204" pitchFamily="34" charset="0"/>
                <a:ea typeface="Calibri" panose="020F0502020204030204" pitchFamily="34" charset="0"/>
                <a:cs typeface="Times New Roman" panose="02020603050405020304" pitchFamily="18" charset="0"/>
              </a:rPr>
              <a:t>*The values are; Dominance .89, Influence .90, Steadiness .83, Conscientious .83.</a:t>
            </a:r>
            <a:endParaRPr lang="en-US" sz="1200"/>
          </a:p>
        </p:txBody>
      </p:sp>
    </p:spTree>
    <p:extLst>
      <p:ext uri="{BB962C8B-B14F-4D97-AF65-F5344CB8AC3E}">
        <p14:creationId xmlns:p14="http://schemas.microsoft.com/office/powerpoint/2010/main" val="90289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screenshot of a website&#10;&#10;Description automatically generated with low confidence">
            <a:extLst>
              <a:ext uri="{FF2B5EF4-FFF2-40B4-BE49-F238E27FC236}">
                <a16:creationId xmlns:a16="http://schemas.microsoft.com/office/drawing/2014/main" id="{F0D10A13-810D-8A4A-84F7-BF7CC1588159}"/>
              </a:ext>
            </a:extLst>
          </p:cNvPr>
          <p:cNvPicPr>
            <a:picLocks noChangeAspect="1"/>
          </p:cNvPicPr>
          <p:nvPr/>
        </p:nvPicPr>
        <p:blipFill rotWithShape="1">
          <a:blip r:embed="rId3"/>
          <a:srcRect l="17146" r="21377" b="9090"/>
          <a:stretch/>
        </p:blipFill>
        <p:spPr>
          <a:xfrm>
            <a:off x="4700588" y="1155695"/>
            <a:ext cx="8721537" cy="6899939"/>
          </a:xfrm>
          <a:prstGeom prst="rect">
            <a:avLst/>
          </a:prstGeom>
        </p:spPr>
      </p:pic>
      <p:sp>
        <p:nvSpPr>
          <p:cNvPr id="9" name="Title 1">
            <a:extLst>
              <a:ext uri="{FF2B5EF4-FFF2-40B4-BE49-F238E27FC236}">
                <a16:creationId xmlns:a16="http://schemas.microsoft.com/office/drawing/2014/main" id="{CB1DF59E-7D82-7943-B121-6AE66FE0FB4F}"/>
              </a:ext>
            </a:extLst>
          </p:cNvPr>
          <p:cNvSpPr txBox="1">
            <a:spLocks/>
          </p:cNvSpPr>
          <p:nvPr/>
        </p:nvSpPr>
        <p:spPr>
          <a:xfrm>
            <a:off x="584199" y="3884617"/>
            <a:ext cx="4608513"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a:solidFill>
                <a:srgbClr val="C00000"/>
              </a:solidFill>
            </a:endParaRPr>
          </a:p>
          <a:p>
            <a:r>
              <a:rPr lang="en-US" sz="4800">
                <a:solidFill>
                  <a:srgbClr val="C00000"/>
                </a:solidFill>
              </a:rPr>
              <a:t>The Four</a:t>
            </a:r>
            <a:br>
              <a:rPr lang="en-US" sz="4800">
                <a:solidFill>
                  <a:srgbClr val="C00000"/>
                </a:solidFill>
              </a:rPr>
            </a:br>
            <a:r>
              <a:rPr lang="en-US" sz="4800">
                <a:solidFill>
                  <a:srgbClr val="C00000"/>
                </a:solidFill>
              </a:rPr>
              <a:t>DISC Styles </a:t>
            </a:r>
          </a:p>
        </p:txBody>
      </p:sp>
    </p:spTree>
    <p:extLst>
      <p:ext uri="{BB962C8B-B14F-4D97-AF65-F5344CB8AC3E}">
        <p14:creationId xmlns:p14="http://schemas.microsoft.com/office/powerpoint/2010/main" val="426965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531B1E-47FE-3841-8F37-FF3513C864DC}"/>
              </a:ext>
            </a:extLst>
          </p:cNvPr>
          <p:cNvSpPr txBox="1"/>
          <p:nvPr/>
        </p:nvSpPr>
        <p:spPr>
          <a:xfrm>
            <a:off x="918124" y="1840657"/>
            <a:ext cx="2881819"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400" kern="1200">
                <a:solidFill>
                  <a:srgbClr val="FFFFFF"/>
                </a:solidFill>
                <a:latin typeface="+mj-lt"/>
                <a:ea typeface="+mj-ea"/>
                <a:cs typeface="+mj-cs"/>
              </a:rPr>
              <a:t>Imagine that you and your 4 DISC friends are holding a yard sale together: How would each style contribute? </a:t>
            </a:r>
          </a:p>
        </p:txBody>
      </p:sp>
      <p:pic>
        <p:nvPicPr>
          <p:cNvPr id="4" name="Content Placeholder 7" descr="A screenshot of a website&#10;&#10;Description automatically generated with low confidence">
            <a:extLst>
              <a:ext uri="{FF2B5EF4-FFF2-40B4-BE49-F238E27FC236}">
                <a16:creationId xmlns:a16="http://schemas.microsoft.com/office/drawing/2014/main" id="{3F842B9C-7F65-AC4E-A630-17B805E8DA3B}"/>
              </a:ext>
            </a:extLst>
          </p:cNvPr>
          <p:cNvPicPr>
            <a:picLocks noChangeAspect="1"/>
          </p:cNvPicPr>
          <p:nvPr/>
        </p:nvPicPr>
        <p:blipFill rotWithShape="1">
          <a:blip r:embed="rId2"/>
          <a:srcRect l="17146" r="21377" b="9090"/>
          <a:stretch/>
        </p:blipFill>
        <p:spPr>
          <a:xfrm>
            <a:off x="5049691" y="1578883"/>
            <a:ext cx="6780700" cy="5364470"/>
          </a:xfrm>
          <a:prstGeom prst="rect">
            <a:avLst/>
          </a:prstGeom>
        </p:spPr>
      </p:pic>
      <p:pic>
        <p:nvPicPr>
          <p:cNvPr id="5" name="Picture 4" descr="A red and white sign&#10;&#10;Description automatically generated with medium confidence">
            <a:extLst>
              <a:ext uri="{FF2B5EF4-FFF2-40B4-BE49-F238E27FC236}">
                <a16:creationId xmlns:a16="http://schemas.microsoft.com/office/drawing/2014/main" id="{693A6D57-E2B7-6A44-B1B7-2DB9D61D031C}"/>
              </a:ext>
            </a:extLst>
          </p:cNvPr>
          <p:cNvPicPr>
            <a:picLocks noChangeAspect="1"/>
          </p:cNvPicPr>
          <p:nvPr/>
        </p:nvPicPr>
        <p:blipFill>
          <a:blip r:embed="rId3"/>
          <a:stretch>
            <a:fillRect/>
          </a:stretch>
        </p:blipFill>
        <p:spPr>
          <a:xfrm rot="20727006">
            <a:off x="1913520" y="4515656"/>
            <a:ext cx="2762425" cy="1394468"/>
          </a:xfrm>
          <a:prstGeom prst="rect">
            <a:avLst/>
          </a:prstGeom>
        </p:spPr>
      </p:pic>
    </p:spTree>
    <p:extLst>
      <p:ext uri="{BB962C8B-B14F-4D97-AF65-F5344CB8AC3E}">
        <p14:creationId xmlns:p14="http://schemas.microsoft.com/office/powerpoint/2010/main" val="816796866"/>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6949</TotalTime>
  <Words>2346</Words>
  <Application>Microsoft Macintosh PowerPoint</Application>
  <PresentationFormat>Widescreen</PresentationFormat>
  <Paragraphs>365</Paragraphs>
  <Slides>58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Arial Black</vt:lpstr>
      <vt:lpstr>Avenir Book</vt:lpstr>
      <vt:lpstr>Avenir Next</vt:lpstr>
      <vt:lpstr>Avenir Next LT Pro</vt:lpstr>
      <vt:lpstr>Calibri</vt:lpstr>
      <vt:lpstr>Century Gothic</vt:lpstr>
      <vt:lpstr>Gotham Book</vt:lpstr>
      <vt:lpstr>Symbol</vt:lpstr>
      <vt:lpstr>Office Theme</vt:lpstr>
      <vt:lpstr>PowerPoint Presentation</vt:lpstr>
      <vt:lpstr>PowerPoint Presentation</vt:lpstr>
      <vt:lpstr>Today’s Learning Outcomes</vt:lpstr>
      <vt:lpstr>PowerPoint Presentation</vt:lpstr>
      <vt:lpstr>PowerPoint Presentation</vt:lpstr>
      <vt:lpstr>PowerPoint Presentation</vt:lpstr>
      <vt:lpstr>PowerPoint Presentation</vt:lpstr>
      <vt:lpstr>PowerPoint Presentation</vt:lpstr>
      <vt:lpstr>PowerPoint Presentation</vt:lpstr>
      <vt:lpstr>How the D Style approaches a yard sale </vt:lpstr>
      <vt:lpstr>How the I Style approaches a yard sale </vt:lpstr>
      <vt:lpstr>How the S Style approaches a yard sale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the D/Dominant Style</vt:lpstr>
      <vt:lpstr>Reading &amp; Understanding D/Dominant Style</vt:lpstr>
      <vt:lpstr>PowerPoint Presentation</vt:lpstr>
      <vt:lpstr>PowerPoint Presentation</vt:lpstr>
      <vt:lpstr>Supporting the D/Dominant Style</vt:lpstr>
      <vt:lpstr>PowerPoint Presentation</vt:lpstr>
      <vt:lpstr>Explore the  I/Influential Style</vt:lpstr>
      <vt:lpstr>Reading &amp; Understanding I/Influential Style</vt:lpstr>
      <vt:lpstr>PowerPoint Presentation</vt:lpstr>
      <vt:lpstr>PowerPoint Presentation</vt:lpstr>
      <vt:lpstr>Supporting I/Influential Style</vt:lpstr>
      <vt:lpstr>PowerPoint Presentation</vt:lpstr>
      <vt:lpstr>Explore the S/Steady Style</vt:lpstr>
      <vt:lpstr>Reading &amp; Understanding S/Steady Style</vt:lpstr>
      <vt:lpstr>PowerPoint Presentation</vt:lpstr>
      <vt:lpstr>PowerPoint Presentation</vt:lpstr>
      <vt:lpstr>Supporting S/Steady Style</vt:lpstr>
      <vt:lpstr>PowerPoint Presentation</vt:lpstr>
      <vt:lpstr>Explore the C/Conscientious Style</vt:lpstr>
      <vt:lpstr>Reading the C/Conscientious Style</vt:lpstr>
      <vt:lpstr>PowerPoint Presentation</vt:lpstr>
      <vt:lpstr>PowerPoint Presentation</vt:lpstr>
      <vt:lpstr>Supporting C/Conscientious 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DISC </dc:title>
  <dc:creator>Microsoft Office User</dc:creator>
  <cp:lastModifiedBy>Debi Giese</cp:lastModifiedBy>
  <cp:revision>62</cp:revision>
  <dcterms:created xsi:type="dcterms:W3CDTF">2021-10-02T18:51:53Z</dcterms:created>
  <dcterms:modified xsi:type="dcterms:W3CDTF">2022-02-03T16:48:51Z</dcterms:modified>
</cp:coreProperties>
</file>