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0"/>
  </p:notesMasterIdLst>
  <p:handoutMasterIdLst>
    <p:handoutMasterId r:id="rId71"/>
  </p:handoutMasterIdLst>
  <p:sldIdLst>
    <p:sldId id="256" r:id="rId2"/>
    <p:sldId id="258" r:id="rId3"/>
    <p:sldId id="306" r:id="rId4"/>
    <p:sldId id="261" r:id="rId5"/>
    <p:sldId id="314" r:id="rId6"/>
    <p:sldId id="308" r:id="rId7"/>
    <p:sldId id="322" r:id="rId8"/>
    <p:sldId id="262" r:id="rId9"/>
    <p:sldId id="307" r:id="rId10"/>
    <p:sldId id="303" r:id="rId11"/>
    <p:sldId id="321" r:id="rId12"/>
    <p:sldId id="259" r:id="rId13"/>
    <p:sldId id="292" r:id="rId14"/>
    <p:sldId id="293" r:id="rId15"/>
    <p:sldId id="301" r:id="rId16"/>
    <p:sldId id="304" r:id="rId17"/>
    <p:sldId id="305" r:id="rId18"/>
    <p:sldId id="260" r:id="rId19"/>
    <p:sldId id="294" r:id="rId20"/>
    <p:sldId id="264" r:id="rId21"/>
    <p:sldId id="311" r:id="rId22"/>
    <p:sldId id="315" r:id="rId23"/>
    <p:sldId id="316" r:id="rId24"/>
    <p:sldId id="318" r:id="rId25"/>
    <p:sldId id="317" r:id="rId26"/>
    <p:sldId id="319" r:id="rId27"/>
    <p:sldId id="312" r:id="rId28"/>
    <p:sldId id="257" r:id="rId29"/>
    <p:sldId id="320"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329" r:id="rId51"/>
    <p:sldId id="324" r:id="rId52"/>
    <p:sldId id="328" r:id="rId53"/>
    <p:sldId id="330" r:id="rId54"/>
    <p:sldId id="332" r:id="rId55"/>
    <p:sldId id="333" r:id="rId56"/>
    <p:sldId id="334" r:id="rId57"/>
    <p:sldId id="336" r:id="rId58"/>
    <p:sldId id="335" r:id="rId59"/>
    <p:sldId id="340" r:id="rId60"/>
    <p:sldId id="341" r:id="rId61"/>
    <p:sldId id="342" r:id="rId62"/>
    <p:sldId id="343" r:id="rId63"/>
    <p:sldId id="337" r:id="rId64"/>
    <p:sldId id="344" r:id="rId65"/>
    <p:sldId id="325" r:id="rId66"/>
    <p:sldId id="287" r:id="rId67"/>
    <p:sldId id="289" r:id="rId68"/>
    <p:sldId id="339"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13" autoAdjust="0"/>
  </p:normalViewPr>
  <p:slideViewPr>
    <p:cSldViewPr>
      <p:cViewPr varScale="1">
        <p:scale>
          <a:sx n="103" d="100"/>
          <a:sy n="103" d="100"/>
        </p:scale>
        <p:origin x="185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A83511E-4A21-4059-9D98-6A1CD6476C2C}" type="datetimeFigureOut">
              <a:rPr lang="en-US" smtClean="0"/>
              <a:t>11/29/2018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0A4E5D5-2C25-4572-B459-C660CA1E8B32}" type="slidenum">
              <a:rPr lang="en-US" smtClean="0"/>
              <a:t>‹#›</a:t>
            </a:fld>
            <a:endParaRPr lang="en-US"/>
          </a:p>
        </p:txBody>
      </p:sp>
    </p:spTree>
    <p:extLst>
      <p:ext uri="{BB962C8B-B14F-4D97-AF65-F5344CB8AC3E}">
        <p14:creationId xmlns:p14="http://schemas.microsoft.com/office/powerpoint/2010/main" val="392524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78AAE70-596C-4603-9F93-8463A760F448}" type="datetimeFigureOut">
              <a:rPr lang="en-US" smtClean="0"/>
              <a:t>11/29/2018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74078EA-D5DF-49D3-9763-3305159676AE}" type="slidenum">
              <a:rPr lang="en-US" smtClean="0"/>
              <a:t>‹#›</a:t>
            </a:fld>
            <a:endParaRPr lang="en-US"/>
          </a:p>
        </p:txBody>
      </p:sp>
    </p:spTree>
    <p:extLst>
      <p:ext uri="{BB962C8B-B14F-4D97-AF65-F5344CB8AC3E}">
        <p14:creationId xmlns:p14="http://schemas.microsoft.com/office/powerpoint/2010/main" val="390976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1</a:t>
            </a:fld>
            <a:endParaRPr lang="en-US"/>
          </a:p>
        </p:txBody>
      </p:sp>
    </p:spTree>
    <p:extLst>
      <p:ext uri="{BB962C8B-B14F-4D97-AF65-F5344CB8AC3E}">
        <p14:creationId xmlns:p14="http://schemas.microsoft.com/office/powerpoint/2010/main" val="232238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78155-2011-42B2-908A-7180D6C1F069}" type="slidenum">
              <a:rPr lang="en-US" smtClean="0"/>
              <a:t>35</a:t>
            </a:fld>
            <a:endParaRPr lang="en-US"/>
          </a:p>
        </p:txBody>
      </p:sp>
    </p:spTree>
    <p:extLst>
      <p:ext uri="{BB962C8B-B14F-4D97-AF65-F5344CB8AC3E}">
        <p14:creationId xmlns:p14="http://schemas.microsoft.com/office/powerpoint/2010/main" val="162594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FC164-847A-409D-8946-FECC517ECA4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2006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FC164-847A-409D-8946-FECC517ECA4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2006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FC164-847A-409D-8946-FECC517ECA4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32006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FC164-847A-409D-8946-FECC517ECA4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0082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p:txBody>
          <a:bodyPr/>
          <a:lstStyle/>
          <a:p>
            <a:pPr eaLnBrk="1" hangingPunct="1">
              <a:lnSpc>
                <a:spcPct val="80000"/>
              </a:lnSpc>
              <a:spcBef>
                <a:spcPct val="0"/>
              </a:spcBef>
            </a:pPr>
            <a:endParaRPr lang="en-US" sz="1100" dirty="0">
              <a:cs typeface="Calibri" pitchFamily="34" charset="0"/>
            </a:endParaRPr>
          </a:p>
        </p:txBody>
      </p:sp>
      <p:sp>
        <p:nvSpPr>
          <p:cNvPr id="4" name="Slide Number Placeholder 3"/>
          <p:cNvSpPr>
            <a:spLocks noGrp="1"/>
          </p:cNvSpPr>
          <p:nvPr>
            <p:ph type="sldNum" sz="quarter" idx="5"/>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fld id="{14FCB1B5-7BF3-49F7-B056-52457F4AB101}" type="slidenum">
              <a:rPr lang="en-US" sz="1200">
                <a:solidFill>
                  <a:prstClr val="black"/>
                </a:solidFill>
                <a:latin typeface="Calibri" pitchFamily="34" charset="0"/>
              </a:rPr>
              <a:pPr/>
              <a:t>40</a:t>
            </a:fld>
            <a:endParaRPr lang="en-US" sz="1200">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Autofit/>
          </a:bodyPr>
          <a:lstStyle/>
          <a:p>
            <a:pPr>
              <a:spcBef>
                <a:spcPct val="0"/>
              </a:spcBef>
            </a:pPr>
            <a:endParaRPr lang="en-US" sz="600" dirty="0">
              <a:solidFill>
                <a:srgbClr val="000000"/>
              </a:solidFill>
              <a:cs typeface="Calibri" pitchFamily="34" charset="0"/>
            </a:endParaRPr>
          </a:p>
        </p:txBody>
      </p:sp>
      <p:sp>
        <p:nvSpPr>
          <p:cNvPr id="4" name="Slide Number Placeholder 3"/>
          <p:cNvSpPr>
            <a:spLocks noGrp="1"/>
          </p:cNvSpPr>
          <p:nvPr>
            <p:ph type="sldNum" sz="quarter" idx="5"/>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fld id="{E4E81420-05F0-4FDB-8A56-BBE80E5DFA96}" type="slidenum">
              <a:rPr lang="en-US" sz="1200">
                <a:solidFill>
                  <a:prstClr val="black"/>
                </a:solidFill>
                <a:latin typeface="Calibri" pitchFamily="34" charset="0"/>
              </a:rPr>
              <a:pPr/>
              <a:t>42</a:t>
            </a:fld>
            <a:endParaRPr lang="en-US" sz="120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p:txBody>
          <a:bodyPr/>
          <a:lstStyle/>
          <a:p>
            <a:pPr eaLnBrk="1" hangingPunct="1">
              <a:spcBef>
                <a:spcPct val="0"/>
              </a:spcBef>
              <a:buFont typeface="+mj-lt" charset="0"/>
              <a:buNone/>
            </a:pPr>
            <a:endParaRPr lang="en-US" sz="1000" dirty="0">
              <a:cs typeface="Calibri" pitchFamily="34" charset="0"/>
            </a:endParaRPr>
          </a:p>
        </p:txBody>
      </p:sp>
      <p:sp>
        <p:nvSpPr>
          <p:cNvPr id="4" name="Date Placeholder 3"/>
          <p:cNvSpPr>
            <a:spLocks noGrp="1"/>
          </p:cNvSpPr>
          <p:nvPr>
            <p:ph type="dt" sz="quarter" idx="1"/>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fld id="{A1AC605F-5D67-4A82-BAEF-84175CF88106}" type="datetime1">
              <a:rPr lang="en-US" sz="1200">
                <a:solidFill>
                  <a:prstClr val="black"/>
                </a:solidFill>
                <a:latin typeface="Calibri" pitchFamily="34" charset="0"/>
              </a:rPr>
              <a:pPr/>
              <a:t>11/29/2018</a:t>
            </a:fld>
            <a:endParaRPr lang="en-US" sz="1200">
              <a:solidFill>
                <a:prstClr val="black"/>
              </a:solidFill>
              <a:latin typeface="Calibri" pitchFamily="34" charset="0"/>
            </a:endParaRPr>
          </a:p>
        </p:txBody>
      </p:sp>
      <p:sp>
        <p:nvSpPr>
          <p:cNvPr id="5" name="Footer Placeholder 4"/>
          <p:cNvSpPr>
            <a:spLocks noGrp="1"/>
          </p:cNvSpPr>
          <p:nvPr>
            <p:ph type="ftr" sz="quarter" idx="4"/>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r>
              <a:rPr lang="en-US" sz="1200">
                <a:solidFill>
                  <a:prstClr val="black"/>
                </a:solidFill>
                <a:latin typeface="Calibri" pitchFamily="34" charset="0"/>
              </a:rPr>
              <a:t>© Best Friends</a:t>
            </a:r>
            <a:r>
              <a:rPr lang="en-US" sz="1200" baseline="30000">
                <a:solidFill>
                  <a:prstClr val="black"/>
                </a:solidFill>
                <a:latin typeface="Calibri" pitchFamily="34" charset="0"/>
              </a:rPr>
              <a:t>TM</a:t>
            </a:r>
            <a:r>
              <a:rPr lang="en-US" sz="1200">
                <a:solidFill>
                  <a:prstClr val="black"/>
                </a:solidFill>
                <a:latin typeface="Calibri" pitchFamily="34" charset="0"/>
              </a:rPr>
              <a:t> 2010 </a:t>
            </a:r>
          </a:p>
        </p:txBody>
      </p:sp>
      <p:sp>
        <p:nvSpPr>
          <p:cNvPr id="6" name="Slide Number Placeholder 5"/>
          <p:cNvSpPr>
            <a:spLocks noGrp="1"/>
          </p:cNvSpPr>
          <p:nvPr>
            <p:ph type="sldNum" sz="quarter" idx="5"/>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fld id="{DFA2C377-C5C6-4157-A846-31BFFAD28BB4}" type="slidenum">
              <a:rPr lang="en-US" sz="1200">
                <a:solidFill>
                  <a:prstClr val="black"/>
                </a:solidFill>
                <a:latin typeface="Calibri" pitchFamily="34" charset="0"/>
              </a:rPr>
              <a:pPr/>
              <a:t>43</a:t>
            </a:fld>
            <a:endParaRPr lang="en-US" sz="1200">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lvl1pPr>
              <a:defRPr sz="2400">
                <a:solidFill>
                  <a:schemeClr val="tx1"/>
                </a:solidFill>
                <a:latin typeface="Arial" pitchFamily="34" charset="0"/>
                <a:ea typeface="ＭＳ Ｐゴシック" pitchFamily="-123" charset="-128"/>
              </a:defRPr>
            </a:lvl1pPr>
            <a:lvl2pPr marL="38652428" indent="-38186541">
              <a:defRPr sz="2400">
                <a:solidFill>
                  <a:schemeClr val="tx1"/>
                </a:solidFill>
                <a:latin typeface="Arial" pitchFamily="34" charset="0"/>
                <a:ea typeface="ＭＳ Ｐゴシック" pitchFamily="-123" charset="-128"/>
              </a:defRPr>
            </a:lvl2pPr>
            <a:lvl3pPr>
              <a:defRPr sz="2400">
                <a:solidFill>
                  <a:schemeClr val="tx1"/>
                </a:solidFill>
                <a:latin typeface="Arial" pitchFamily="34" charset="0"/>
                <a:ea typeface="ＭＳ Ｐゴシック" pitchFamily="-123" charset="-128"/>
              </a:defRPr>
            </a:lvl3pPr>
            <a:lvl4pPr>
              <a:defRPr sz="2400">
                <a:solidFill>
                  <a:schemeClr val="tx1"/>
                </a:solidFill>
                <a:latin typeface="Arial" pitchFamily="34" charset="0"/>
                <a:ea typeface="ＭＳ Ｐゴシック" pitchFamily="-123" charset="-128"/>
              </a:defRPr>
            </a:lvl4pPr>
            <a:lvl5pPr>
              <a:defRPr sz="2400">
                <a:solidFill>
                  <a:schemeClr val="tx1"/>
                </a:solidFill>
                <a:latin typeface="Arial" pitchFamily="34" charset="0"/>
                <a:ea typeface="ＭＳ Ｐゴシック" pitchFamily="-123" charset="-128"/>
              </a:defRPr>
            </a:lvl5pPr>
            <a:lvl6pPr marL="465887" fontAlgn="base">
              <a:spcBef>
                <a:spcPct val="0"/>
              </a:spcBef>
              <a:spcAft>
                <a:spcPct val="0"/>
              </a:spcAft>
              <a:defRPr sz="2400">
                <a:solidFill>
                  <a:schemeClr val="tx1"/>
                </a:solidFill>
                <a:latin typeface="Arial" pitchFamily="34" charset="0"/>
                <a:ea typeface="ＭＳ Ｐゴシック" pitchFamily="-123" charset="-128"/>
              </a:defRPr>
            </a:lvl6pPr>
            <a:lvl7pPr marL="931774" fontAlgn="base">
              <a:spcBef>
                <a:spcPct val="0"/>
              </a:spcBef>
              <a:spcAft>
                <a:spcPct val="0"/>
              </a:spcAft>
              <a:defRPr sz="2400">
                <a:solidFill>
                  <a:schemeClr val="tx1"/>
                </a:solidFill>
                <a:latin typeface="Arial" pitchFamily="34" charset="0"/>
                <a:ea typeface="ＭＳ Ｐゴシック" pitchFamily="-123" charset="-128"/>
              </a:defRPr>
            </a:lvl7pPr>
            <a:lvl8pPr marL="1397660" fontAlgn="base">
              <a:spcBef>
                <a:spcPct val="0"/>
              </a:spcBef>
              <a:spcAft>
                <a:spcPct val="0"/>
              </a:spcAft>
              <a:defRPr sz="2400">
                <a:solidFill>
                  <a:schemeClr val="tx1"/>
                </a:solidFill>
                <a:latin typeface="Arial" pitchFamily="34" charset="0"/>
                <a:ea typeface="ＭＳ Ｐゴシック" pitchFamily="-123" charset="-128"/>
              </a:defRPr>
            </a:lvl8pPr>
            <a:lvl9pPr marL="1863547" fontAlgn="base">
              <a:spcBef>
                <a:spcPct val="0"/>
              </a:spcBef>
              <a:spcAft>
                <a:spcPct val="0"/>
              </a:spcAft>
              <a:defRPr sz="2400">
                <a:solidFill>
                  <a:schemeClr val="tx1"/>
                </a:solidFill>
                <a:latin typeface="Arial" pitchFamily="34" charset="0"/>
                <a:ea typeface="ＭＳ Ｐゴシック" pitchFamily="-123" charset="-128"/>
              </a:defRPr>
            </a:lvl9pPr>
          </a:lstStyle>
          <a:p>
            <a:fld id="{366456B8-AB71-4DCC-B02D-530342519C58}" type="slidenum">
              <a:rPr lang="en-US" sz="1200">
                <a:solidFill>
                  <a:prstClr val="black"/>
                </a:solidFill>
                <a:latin typeface="Calibri" pitchFamily="34" charset="0"/>
              </a:rPr>
              <a:pPr/>
              <a:t>44</a:t>
            </a:fld>
            <a:endParaRPr lang="en-US" sz="1200">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4580" name="Slide Number Placeholder 3"/>
          <p:cNvSpPr>
            <a:spLocks noGrp="1"/>
          </p:cNvSpPr>
          <p:nvPr>
            <p:ph type="sldNum" sz="quarter" idx="5"/>
          </p:nvPr>
        </p:nvSpPr>
        <p:spPr bwMode="auto">
          <a:ln>
            <a:miter lim="800000"/>
            <a:headEnd/>
            <a:tailEnd/>
          </a:ln>
        </p:spPr>
        <p:txBody>
          <a:bodyPr/>
          <a:lstStyle/>
          <a:p>
            <a:pPr>
              <a:defRPr/>
            </a:pPr>
            <a:fld id="{103925AF-C6B6-4F64-A987-B1153BAD5D18}" type="slidenum">
              <a:rPr lang="en-US"/>
              <a:pPr>
                <a:defRPr/>
              </a:pPr>
              <a:t>46</a:t>
            </a:fld>
            <a:endParaRPr lang="en-US" dirty="0"/>
          </a:p>
        </p:txBody>
      </p:sp>
      <p:sp>
        <p:nvSpPr>
          <p:cNvPr id="5" name="Date Placeholder 4"/>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131623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Welcome! Why</a:t>
            </a:r>
            <a:r>
              <a:rPr lang="en-US" baseline="0" dirty="0" smtClean="0"/>
              <a:t> Compassionate Care Training at Moorings Park? Is it because we think that Moorings Park partners need help in learning how to be compassionate!?? Absolutely not. Surveys revealed that nearly every manager at MP believes staff are compassionate, and given the chance to rate our compassion, managers gave the highest score in almost every category. The reason we are here talking about Compassionate Care today is because compassion is a value that is very important at Moorings Park. In the same way that a each of makes our own personal values a priority in their life, Moorings Park is focused on making the values of the organization a priority for us all.  In the end, this makes us a better organization. We will get started now, in learning about our own personal values, the values of Moorings Park and how understanding them can make our organization and our lives better.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2</a:t>
            </a:fld>
            <a:endParaRPr lang="en-US"/>
          </a:p>
        </p:txBody>
      </p:sp>
    </p:spTree>
    <p:extLst>
      <p:ext uri="{BB962C8B-B14F-4D97-AF65-F5344CB8AC3E}">
        <p14:creationId xmlns:p14="http://schemas.microsoft.com/office/powerpoint/2010/main" val="3834045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everything you have</a:t>
            </a:r>
            <a:r>
              <a:rPr lang="en-US" baseline="0" dirty="0" smtClean="0"/>
              <a:t>  heard until now is making you realize that one of the reasons you are working at Moorings Park is because your values and those of Moorings Park are aligned, and you feel good about the part you play for our residents. Our own values make us better people and Moorings Park’s values make us a better organization.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51</a:t>
            </a:fld>
            <a:endParaRPr lang="en-US"/>
          </a:p>
        </p:txBody>
      </p:sp>
    </p:spTree>
    <p:extLst>
      <p:ext uri="{BB962C8B-B14F-4D97-AF65-F5344CB8AC3E}">
        <p14:creationId xmlns:p14="http://schemas.microsoft.com/office/powerpoint/2010/main" val="3445374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a:t>
            </a:r>
            <a:r>
              <a:rPr lang="en-US" baseline="0" dirty="0" smtClean="0"/>
              <a:t> consider values, let’s look back again at the two questions we ask ourselves about our own values. When we think about these questions, something comes to mind that’s very important! First of all, if you acknowledge a value that you aren’t proud of or that you feel doesn’t make you a better person, consider changing it! AND, our values ONLY make us better people IF we behave according to them. Let’s consider Moorings Park, if we say we value respect for every person, but fail to show respect to our residents or our partners, does that value make us any better? And if, as people, we value kindness, but fail to show kindness to others, does that make us better??</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52</a:t>
            </a:fld>
            <a:endParaRPr lang="en-US"/>
          </a:p>
        </p:txBody>
      </p:sp>
    </p:spTree>
    <p:extLst>
      <p:ext uri="{BB962C8B-B14F-4D97-AF65-F5344CB8AC3E}">
        <p14:creationId xmlns:p14="http://schemas.microsoft.com/office/powerpoint/2010/main" val="623610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here</a:t>
            </a:r>
            <a:r>
              <a:rPr lang="en-US" baseline="0" dirty="0" smtClean="0"/>
              <a:t> values kindness and compassion, and we would all wish to be able to show this kindness every day through our actions. But sometimes life is tough – it’s difficult to remember to stay focused on your values when you are worrying about major issues in your life.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53</a:t>
            </a:fld>
            <a:endParaRPr lang="en-US"/>
          </a:p>
        </p:txBody>
      </p:sp>
    </p:spTree>
    <p:extLst>
      <p:ext uri="{BB962C8B-B14F-4D97-AF65-F5344CB8AC3E}">
        <p14:creationId xmlns:p14="http://schemas.microsoft.com/office/powerpoint/2010/main" val="2929194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54</a:t>
            </a:fld>
            <a:endParaRPr lang="en-US"/>
          </a:p>
        </p:txBody>
      </p:sp>
    </p:spTree>
    <p:extLst>
      <p:ext uri="{BB962C8B-B14F-4D97-AF65-F5344CB8AC3E}">
        <p14:creationId xmlns:p14="http://schemas.microsoft.com/office/powerpoint/2010/main" val="1363368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on slow, deep breaths. Breathe in through your nose until your lungs are full, and then breathe out your mouth until your lungs are completely empty. Doing this a few times actually creates a physiological response that allows your body to relax and feel more calm, which allows us to re-focus on our values, even during times that are stressful.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55</a:t>
            </a:fld>
            <a:endParaRPr lang="en-US"/>
          </a:p>
        </p:txBody>
      </p:sp>
    </p:spTree>
    <p:extLst>
      <p:ext uri="{BB962C8B-B14F-4D97-AF65-F5344CB8AC3E}">
        <p14:creationId xmlns:p14="http://schemas.microsoft.com/office/powerpoint/2010/main" val="137448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a:t>
            </a:r>
            <a:r>
              <a:rPr lang="en-US" baseline="0" dirty="0" smtClean="0"/>
              <a:t> is – force  yourself to stop and think before you react. Breathing at the same time would also help!</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56</a:t>
            </a:fld>
            <a:endParaRPr lang="en-US"/>
          </a:p>
        </p:txBody>
      </p:sp>
    </p:spTree>
    <p:extLst>
      <p:ext uri="{BB962C8B-B14F-4D97-AF65-F5344CB8AC3E}">
        <p14:creationId xmlns:p14="http://schemas.microsoft.com/office/powerpoint/2010/main" val="1742892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Smiling</a:t>
            </a:r>
            <a:r>
              <a:rPr lang="en-US" baseline="0" dirty="0" smtClean="0"/>
              <a:t> is not only good for the person who gets to see your smile, it also has a physiological impact on your brain as you do it! There is actually scientific research that supports the idea that when in a bad mood, smiling (even if it’s fake) will make you feel better.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57</a:t>
            </a:fld>
            <a:endParaRPr lang="en-US"/>
          </a:p>
        </p:txBody>
      </p:sp>
    </p:spTree>
    <p:extLst>
      <p:ext uri="{BB962C8B-B14F-4D97-AF65-F5344CB8AC3E}">
        <p14:creationId xmlns:p14="http://schemas.microsoft.com/office/powerpoint/2010/main" val="3896704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when things</a:t>
            </a:r>
            <a:r>
              <a:rPr lang="en-US" baseline="0" dirty="0" smtClean="0"/>
              <a:t> are not going well – we can all think of things to be thankful for. Some of the things I am most thankful for are my family, health, living in the U.S. Sometimes just reminding ourselves of these things is all it takes to re-focus on our values.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58</a:t>
            </a:fld>
            <a:endParaRPr lang="en-US"/>
          </a:p>
        </p:txBody>
      </p:sp>
    </p:spTree>
    <p:extLst>
      <p:ext uri="{BB962C8B-B14F-4D97-AF65-F5344CB8AC3E}">
        <p14:creationId xmlns:p14="http://schemas.microsoft.com/office/powerpoint/2010/main" val="1872749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something gets us down, it</a:t>
            </a:r>
            <a:r>
              <a:rPr lang="en-US" baseline="0" dirty="0" smtClean="0"/>
              <a:t> wouldn’t be human to be able to ignore the feelings completely or just pretend the worrisome thought doesn’t‘ exist. So, when there is something weighing on us, sometimes we just need to accept the bad feeling, acknowledge that we are upset, and allow ourselves to feel badly about it for a little while. By giving yourself an actual time limit in your mind  to mentally allow yourself to feel frustrated/sad/nervous, and then committing “shaking it off” after you have given yourself some time, you are making a conscious act to work through the emotion and then move on from a better place. And you are also ensuring that you aren’t dwelling on the issue and letting it take up more energy than the issue is worth.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59</a:t>
            </a:fld>
            <a:endParaRPr lang="en-US"/>
          </a:p>
        </p:txBody>
      </p:sp>
    </p:spTree>
    <p:extLst>
      <p:ext uri="{BB962C8B-B14F-4D97-AF65-F5344CB8AC3E}">
        <p14:creationId xmlns:p14="http://schemas.microsoft.com/office/powerpoint/2010/main" val="2264007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fact that we have all heard</a:t>
            </a:r>
            <a:r>
              <a:rPr lang="en-US" baseline="0" dirty="0" smtClean="0"/>
              <a:t>- </a:t>
            </a:r>
            <a:r>
              <a:rPr lang="en-US" dirty="0" smtClean="0"/>
              <a:t> Exercise,</a:t>
            </a:r>
            <a:r>
              <a:rPr lang="en-US" baseline="0" dirty="0" smtClean="0"/>
              <a:t> fresh air, taking a walk are all extremely helpful in allowing us to clear our heads and take a fresh perspective.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60</a:t>
            </a:fld>
            <a:endParaRPr lang="en-US"/>
          </a:p>
        </p:txBody>
      </p:sp>
    </p:spTree>
    <p:extLst>
      <p:ext uri="{BB962C8B-B14F-4D97-AF65-F5344CB8AC3E}">
        <p14:creationId xmlns:p14="http://schemas.microsoft.com/office/powerpoint/2010/main" val="204774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t>
            </a:r>
            <a:r>
              <a:rPr lang="en-US" baseline="0" dirty="0" err="1" smtClean="0"/>
              <a:t>Risa</a:t>
            </a:r>
            <a:r>
              <a:rPr lang="en-US" baseline="0" dirty="0" smtClean="0"/>
              <a:t> said, today we are going to talk about values. My guess is that there is something about working at Moorings Park that connects with you – something about your own values makes you want to continue to work here and feel good about being a part of the Moorings Park mission. We are going to spend the next couple of hours talking about your values and the values of Moorings Park, and how Moorings Park lives up to it’s values and how we can all strive to live up to not only the values of Moorings Park, but also our own values. So, let’s start by having someone tell me what you think values are…</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3</a:t>
            </a:fld>
            <a:endParaRPr lang="en-US"/>
          </a:p>
        </p:txBody>
      </p:sp>
    </p:spTree>
    <p:extLst>
      <p:ext uri="{BB962C8B-B14F-4D97-AF65-F5344CB8AC3E}">
        <p14:creationId xmlns:p14="http://schemas.microsoft.com/office/powerpoint/2010/main" val="926252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feel better about</a:t>
            </a:r>
            <a:r>
              <a:rPr lang="en-US" baseline="0" dirty="0" smtClean="0"/>
              <a:t> almost any issue after talking it over with a friend. Sometimes you are looking for solutions, and other times you just want to vent. It’s especially helpful if you start the conversation by telling the friend if you are looking for input or if you just need a sounding board or sympathetic ear. </a:t>
            </a:r>
          </a:p>
          <a:p>
            <a:endParaRPr lang="en-US" baseline="0" dirty="0" smtClean="0"/>
          </a:p>
          <a:p>
            <a:r>
              <a:rPr lang="en-US" baseline="0" dirty="0" smtClean="0"/>
              <a:t>Everyone here can likely answer this question…. When you do something kind for another person, who benefits??? Of course the other person does, but don’t you agree that most of the time, you benefit at least as much?!?!?! Remember this when you are feeling blue! It can be a really positive way out of a bad mood for you and for the other person!</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61</a:t>
            </a:fld>
            <a:endParaRPr lang="en-US"/>
          </a:p>
        </p:txBody>
      </p:sp>
    </p:spTree>
    <p:extLst>
      <p:ext uri="{BB962C8B-B14F-4D97-AF65-F5344CB8AC3E}">
        <p14:creationId xmlns:p14="http://schemas.microsoft.com/office/powerpoint/2010/main" val="72002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the thing that has caused us to lose focus on our</a:t>
            </a:r>
            <a:r>
              <a:rPr lang="en-US" baseline="0" dirty="0" smtClean="0"/>
              <a:t> own positive values is the action or behavior of another person. When this happens, it’s always helpful to step back (and breathe and possibly count to 10!!) and remember that we never know what kind of day, or LIFE, that other person is having. People walk around every day with hardships and worries in their hearts, and most of the time, those of us at work don’t even know it! Before you lash out or feel angry or let a bad interaction with someone else ruin your day, stop and try to remember that you never know the entire story about someone else and if you did, you would most likely see everything differently.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62</a:t>
            </a:fld>
            <a:endParaRPr lang="en-US"/>
          </a:p>
        </p:txBody>
      </p:sp>
    </p:spTree>
    <p:extLst>
      <p:ext uri="{BB962C8B-B14F-4D97-AF65-F5344CB8AC3E}">
        <p14:creationId xmlns:p14="http://schemas.microsoft.com/office/powerpoint/2010/main" val="989787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a:t>
            </a:r>
            <a:r>
              <a:rPr lang="en-US" baseline="0" dirty="0" smtClean="0"/>
              <a:t> you </a:t>
            </a:r>
            <a:r>
              <a:rPr lang="en-US" i="1" baseline="0" dirty="0" smtClean="0"/>
              <a:t>feel </a:t>
            </a:r>
            <a:r>
              <a:rPr lang="en-US" i="0" baseline="0" dirty="0" smtClean="0"/>
              <a:t>like you are living according to your values, every so often, it’s important to stop and consider whether or not you are showing your values outwardly. </a:t>
            </a:r>
            <a:r>
              <a:rPr lang="en-US" dirty="0" smtClean="0"/>
              <a:t>Give</a:t>
            </a:r>
            <a:r>
              <a:rPr lang="en-US" baseline="0" dirty="0" smtClean="0"/>
              <a:t> yourself an objective look – Do you smile often?  Do you greet others when you see them? What expression does your face share? Do you look bored? Irritated? Do you look people in the eye? Do you walk with your shoulders back and head held high? Do you take time to slow down and show others you care about them?</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63</a:t>
            </a:fld>
            <a:endParaRPr lang="en-US"/>
          </a:p>
        </p:txBody>
      </p:sp>
    </p:spTree>
    <p:extLst>
      <p:ext uri="{BB962C8B-B14F-4D97-AF65-F5344CB8AC3E}">
        <p14:creationId xmlns:p14="http://schemas.microsoft.com/office/powerpoint/2010/main" val="3557377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65</a:t>
            </a:fld>
            <a:endParaRPr lang="en-US"/>
          </a:p>
        </p:txBody>
      </p:sp>
    </p:spTree>
    <p:extLst>
      <p:ext uri="{BB962C8B-B14F-4D97-AF65-F5344CB8AC3E}">
        <p14:creationId xmlns:p14="http://schemas.microsoft.com/office/powerpoint/2010/main" val="18064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be understood</a:t>
            </a:r>
            <a:r>
              <a:rPr lang="en-US" baseline="0" dirty="0" smtClean="0"/>
              <a:t> that there is a difference between values, beliefs and attitudes. They are not all the same thing…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5</a:t>
            </a:fld>
            <a:endParaRPr lang="en-US"/>
          </a:p>
        </p:txBody>
      </p:sp>
    </p:spTree>
    <p:extLst>
      <p:ext uri="{BB962C8B-B14F-4D97-AF65-F5344CB8AC3E}">
        <p14:creationId xmlns:p14="http://schemas.microsoft.com/office/powerpoint/2010/main" val="2917902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examples of values. </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6</a:t>
            </a:fld>
            <a:endParaRPr lang="en-US"/>
          </a:p>
        </p:txBody>
      </p:sp>
    </p:spTree>
    <p:extLst>
      <p:ext uri="{BB962C8B-B14F-4D97-AF65-F5344CB8AC3E}">
        <p14:creationId xmlns:p14="http://schemas.microsoft.com/office/powerpoint/2010/main" val="232615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think of values that you may have held when you were younger that are no</a:t>
            </a:r>
            <a:r>
              <a:rPr lang="en-US" baseline="0" dirty="0" smtClean="0"/>
              <a:t> longer important to you? Which values do you feel you have held all of  your life? Why do you think it is important to understand your own values?</a:t>
            </a:r>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9</a:t>
            </a:fld>
            <a:endParaRPr lang="en-US"/>
          </a:p>
        </p:txBody>
      </p:sp>
    </p:spTree>
    <p:extLst>
      <p:ext uri="{BB962C8B-B14F-4D97-AF65-F5344CB8AC3E}">
        <p14:creationId xmlns:p14="http://schemas.microsoft.com/office/powerpoint/2010/main" val="63136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078EA-D5DF-49D3-9763-3305159676AE}" type="slidenum">
              <a:rPr lang="en-US" smtClean="0"/>
              <a:t>10</a:t>
            </a:fld>
            <a:endParaRPr lang="en-US"/>
          </a:p>
        </p:txBody>
      </p:sp>
    </p:spTree>
    <p:extLst>
      <p:ext uri="{BB962C8B-B14F-4D97-AF65-F5344CB8AC3E}">
        <p14:creationId xmlns:p14="http://schemas.microsoft.com/office/powerpoint/2010/main" val="177724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0A3F549-8827-4E2D-8C16-B76AD8F95A4B}"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404464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81100" y="696913"/>
            <a:ext cx="4648200" cy="348615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a:p>
            <a:pPr eaLnBrk="1" hangingPunct="1"/>
            <a:endParaRPr lang="en-US" baseline="0" dirty="0" smtClean="0"/>
          </a:p>
          <a:p>
            <a:pPr eaLnBrk="1" hangingPunct="1"/>
            <a:r>
              <a:rPr lang="en-US" baseline="0" dirty="0" smtClean="0"/>
              <a:t>The next slides reinforce some key elements of Best Friends and will help your students understand more about Best Friends</a:t>
            </a:r>
            <a:endParaRPr 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32498" indent="-281729" eaLnBrk="0" hangingPunct="0">
              <a:defRPr sz="2300">
                <a:solidFill>
                  <a:schemeClr val="tx1"/>
                </a:solidFill>
                <a:latin typeface="Times New Roman" pitchFamily="18" charset="0"/>
              </a:defRPr>
            </a:lvl2pPr>
            <a:lvl3pPr marL="1126918" indent="-225382" eaLnBrk="0" hangingPunct="0">
              <a:defRPr sz="2300">
                <a:solidFill>
                  <a:schemeClr val="tx1"/>
                </a:solidFill>
                <a:latin typeface="Times New Roman" pitchFamily="18" charset="0"/>
              </a:defRPr>
            </a:lvl3pPr>
            <a:lvl4pPr marL="1577685" indent="-225382" eaLnBrk="0" hangingPunct="0">
              <a:defRPr sz="2300">
                <a:solidFill>
                  <a:schemeClr val="tx1"/>
                </a:solidFill>
                <a:latin typeface="Times New Roman" pitchFamily="18" charset="0"/>
              </a:defRPr>
            </a:lvl4pPr>
            <a:lvl5pPr marL="2028453" indent="-225382" eaLnBrk="0" hangingPunct="0">
              <a:defRPr sz="2300">
                <a:solidFill>
                  <a:schemeClr val="tx1"/>
                </a:solidFill>
                <a:latin typeface="Times New Roman" pitchFamily="18" charset="0"/>
              </a:defRPr>
            </a:lvl5pPr>
            <a:lvl6pPr marL="2479221" indent="-225382" eaLnBrk="0" fontAlgn="base" hangingPunct="0">
              <a:spcBef>
                <a:spcPct val="0"/>
              </a:spcBef>
              <a:spcAft>
                <a:spcPct val="0"/>
              </a:spcAft>
              <a:defRPr sz="2300">
                <a:solidFill>
                  <a:schemeClr val="tx1"/>
                </a:solidFill>
                <a:latin typeface="Times New Roman" pitchFamily="18" charset="0"/>
              </a:defRPr>
            </a:lvl6pPr>
            <a:lvl7pPr marL="2929987" indent="-225382" eaLnBrk="0" fontAlgn="base" hangingPunct="0">
              <a:spcBef>
                <a:spcPct val="0"/>
              </a:spcBef>
              <a:spcAft>
                <a:spcPct val="0"/>
              </a:spcAft>
              <a:defRPr sz="2300">
                <a:solidFill>
                  <a:schemeClr val="tx1"/>
                </a:solidFill>
                <a:latin typeface="Times New Roman" pitchFamily="18" charset="0"/>
              </a:defRPr>
            </a:lvl7pPr>
            <a:lvl8pPr marL="3380755" indent="-225382" eaLnBrk="0" fontAlgn="base" hangingPunct="0">
              <a:spcBef>
                <a:spcPct val="0"/>
              </a:spcBef>
              <a:spcAft>
                <a:spcPct val="0"/>
              </a:spcAft>
              <a:defRPr sz="2300">
                <a:solidFill>
                  <a:schemeClr val="tx1"/>
                </a:solidFill>
                <a:latin typeface="Times New Roman" pitchFamily="18" charset="0"/>
              </a:defRPr>
            </a:lvl8pPr>
            <a:lvl9pPr marL="3831524" indent="-225382" eaLnBrk="0" fontAlgn="base" hangingPunct="0">
              <a:spcBef>
                <a:spcPct val="0"/>
              </a:spcBef>
              <a:spcAft>
                <a:spcPct val="0"/>
              </a:spcAft>
              <a:defRPr sz="2300">
                <a:solidFill>
                  <a:schemeClr val="tx1"/>
                </a:solidFill>
                <a:latin typeface="Times New Roman" pitchFamily="18" charset="0"/>
              </a:defRPr>
            </a:lvl9pPr>
          </a:lstStyle>
          <a:p>
            <a:pPr eaLnBrk="1" hangingPunct="1"/>
            <a:fld id="{7D5CC33F-6981-4D06-94EA-611C1E196FDE}" type="slidenum">
              <a:rPr lang="en-US" sz="1300">
                <a:solidFill>
                  <a:prstClr val="black"/>
                </a:solidFill>
                <a:latin typeface="Arial" charset="0"/>
              </a:rPr>
              <a:pPr eaLnBrk="1" hangingPunct="1"/>
              <a:t>33</a:t>
            </a:fld>
            <a:endParaRPr lang="en-US" sz="1300" dirty="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C80D6040-7FD3-4C94-81C4-8AF9423CC9DE}" type="datetimeFigureOut">
              <a:rPr lang="en-US" smtClean="0"/>
              <a:t>11/29/2018</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7D2BBE8-37F3-41A1-996E-2A3EF54EE9F9}"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D6040-7FD3-4C94-81C4-8AF9423CC9DE}"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D6040-7FD3-4C94-81C4-8AF9423CC9DE}"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80D6040-7FD3-4C94-81C4-8AF9423CC9DE}"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D6040-7FD3-4C94-81C4-8AF9423CC9DE}"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80D6040-7FD3-4C94-81C4-8AF9423CC9DE}"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2BBE8-37F3-41A1-996E-2A3EF54EE9F9}"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80D6040-7FD3-4C94-81C4-8AF9423CC9DE}"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0D6040-7FD3-4C94-81C4-8AF9423CC9DE}"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D6040-7FD3-4C94-81C4-8AF9423CC9DE}"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80D6040-7FD3-4C94-81C4-8AF9423CC9DE}" type="datetimeFigureOut">
              <a:rPr lang="en-US" smtClean="0"/>
              <a:t>11/29/2018</a:t>
            </a:fld>
            <a:endParaRPr lang="en-US"/>
          </a:p>
        </p:txBody>
      </p:sp>
      <p:sp>
        <p:nvSpPr>
          <p:cNvPr id="7" name="Slide Number Placeholder 6"/>
          <p:cNvSpPr>
            <a:spLocks noGrp="1"/>
          </p:cNvSpPr>
          <p:nvPr>
            <p:ph type="sldNum" sz="quarter" idx="12"/>
          </p:nvPr>
        </p:nvSpPr>
        <p:spPr/>
        <p:txBody>
          <a:bodyPr/>
          <a:lstStyle/>
          <a:p>
            <a:fld id="{B7D2BBE8-37F3-41A1-996E-2A3EF54EE9F9}"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D6040-7FD3-4C94-81C4-8AF9423CC9DE}" type="datetimeFigureOut">
              <a:rPr lang="en-US" smtClean="0"/>
              <a:t>11/29/2018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7D2BBE8-37F3-41A1-996E-2A3EF54EE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C80D6040-7FD3-4C94-81C4-8AF9423CC9DE}" type="datetimeFigureOut">
              <a:rPr lang="en-US" smtClean="0"/>
              <a:t>11/29/2018</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7D2BBE8-37F3-41A1-996E-2A3EF54EE9F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63fb_xe7OAhWI1B4KHS32CIQQjRwIBw&amp;url=https://www.capgemini.com/about/group/values-ethics&amp;psig=AFQjCNGveAlOcpusYXk-rso5QieLUhs_jg&amp;ust=1472832288092826"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uiY3M6f3OAhXDJB4KHTEPDH4QjRwIBw&amp;url=http://www.huffingtonpost.com/dan-pontefract/so-is-work-everything-you_b_9802660.html&amp;psig=AFQjCNFcMcFkAvkezPRoJ7je9_JmfUBM7A&amp;ust=1473357213236446"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QUGQ-fMgVSQ"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youtube.com/watch?v=QUGQ-fMgVSQ"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Compassionate Care</a:t>
            </a:r>
            <a:br>
              <a:rPr lang="en-US" dirty="0" smtClean="0"/>
            </a:br>
            <a:r>
              <a:rPr lang="en-US" dirty="0" smtClean="0"/>
              <a:t>Training</a:t>
            </a:r>
            <a:endParaRPr lang="en-US" dirty="0"/>
          </a:p>
        </p:txBody>
      </p:sp>
      <p:sp>
        <p:nvSpPr>
          <p:cNvPr id="3" name="Subtitle 2"/>
          <p:cNvSpPr>
            <a:spLocks noGrp="1"/>
          </p:cNvSpPr>
          <p:nvPr>
            <p:ph type="subTitle" idx="1"/>
          </p:nvPr>
        </p:nvSpPr>
        <p:spPr/>
        <p:txBody>
          <a:bodyPr>
            <a:normAutofit/>
          </a:bodyPr>
          <a:lstStyle/>
          <a:p>
            <a:endParaRPr lang="en-US" sz="2800" dirty="0" smtClean="0">
              <a:solidFill>
                <a:schemeClr val="accent2">
                  <a:lumMod val="75000"/>
                </a:schemeClr>
              </a:solidFill>
            </a:endParaRPr>
          </a:p>
          <a:p>
            <a:r>
              <a:rPr lang="en-US" sz="2800" b="1" dirty="0" smtClean="0">
                <a:solidFill>
                  <a:schemeClr val="accent2">
                    <a:lumMod val="75000"/>
                  </a:schemeClr>
                </a:solidFill>
              </a:rPr>
              <a:t>Living our Values</a:t>
            </a:r>
            <a:endParaRPr lang="en-US" sz="2800" b="1" dirty="0">
              <a:solidFill>
                <a:schemeClr val="accent2">
                  <a:lumMod val="75000"/>
                </a:schemeClr>
              </a:solidFill>
            </a:endParaRPr>
          </a:p>
        </p:txBody>
      </p:sp>
      <p:pic>
        <p:nvPicPr>
          <p:cNvPr id="4" name="Picture 4" descr="Image result for young and old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00224"/>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4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Your Values</a:t>
            </a:r>
            <a:endParaRPr lang="en-US" dirty="0"/>
          </a:p>
        </p:txBody>
      </p:sp>
      <p:sp>
        <p:nvSpPr>
          <p:cNvPr id="3" name="Content Placeholder 2"/>
          <p:cNvSpPr>
            <a:spLocks noGrp="1"/>
          </p:cNvSpPr>
          <p:nvPr>
            <p:ph idx="1"/>
          </p:nvPr>
        </p:nvSpPr>
        <p:spPr/>
        <p:txBody>
          <a:bodyPr>
            <a:normAutofit/>
          </a:bodyPr>
          <a:lstStyle/>
          <a:p>
            <a:pPr marL="68580" indent="0">
              <a:buNone/>
            </a:pPr>
            <a:r>
              <a:rPr lang="en-US" dirty="0"/>
              <a:t>It is important that </a:t>
            </a:r>
            <a:r>
              <a:rPr lang="en-US" dirty="0" smtClean="0"/>
              <a:t>we </a:t>
            </a:r>
            <a:r>
              <a:rPr lang="en-US" dirty="0"/>
              <a:t>understand what </a:t>
            </a:r>
            <a:r>
              <a:rPr lang="en-US" dirty="0" smtClean="0"/>
              <a:t>our values </a:t>
            </a:r>
            <a:r>
              <a:rPr lang="en-US" dirty="0"/>
              <a:t>are. When </a:t>
            </a:r>
            <a:r>
              <a:rPr lang="en-US" dirty="0" smtClean="0"/>
              <a:t>we do, </a:t>
            </a:r>
            <a:r>
              <a:rPr lang="en-US" dirty="0"/>
              <a:t>will be able to </a:t>
            </a:r>
            <a:r>
              <a:rPr lang="en-US" dirty="0" smtClean="0"/>
              <a:t>consider two very important questions:</a:t>
            </a:r>
          </a:p>
          <a:p>
            <a:pPr marL="68580" indent="0">
              <a:buNone/>
            </a:pPr>
            <a:endParaRPr lang="en-US" dirty="0" smtClean="0"/>
          </a:p>
          <a:p>
            <a:pPr marL="525780" indent="-457200">
              <a:buFont typeface="+mj-lt"/>
              <a:buAutoNum type="arabicPeriod"/>
            </a:pPr>
            <a:r>
              <a:rPr lang="en-US" dirty="0" smtClean="0"/>
              <a:t>Do my values make me a better person?</a:t>
            </a:r>
          </a:p>
          <a:p>
            <a:pPr marL="525780" indent="-457200">
              <a:buFont typeface="+mj-lt"/>
              <a:buAutoNum type="arabicPeriod"/>
            </a:pPr>
            <a:r>
              <a:rPr lang="en-US" dirty="0" smtClean="0"/>
              <a:t>Do I make behave according to my values?</a:t>
            </a:r>
            <a:endParaRPr lang="en-US" dirty="0"/>
          </a:p>
        </p:txBody>
      </p:sp>
    </p:spTree>
    <p:extLst>
      <p:ext uri="{BB962C8B-B14F-4D97-AF65-F5344CB8AC3E}">
        <p14:creationId xmlns:p14="http://schemas.microsoft.com/office/powerpoint/2010/main" val="734293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447800"/>
            <a:ext cx="6858000" cy="5139869"/>
          </a:xfrm>
          <a:prstGeom prst="rect">
            <a:avLst/>
          </a:prstGeom>
          <a:noFill/>
        </p:spPr>
        <p:txBody>
          <a:bodyPr wrap="square" rtlCol="0">
            <a:spAutoFit/>
          </a:bodyPr>
          <a:lstStyle/>
          <a:p>
            <a:r>
              <a:rPr lang="en-US" sz="3600" dirty="0" smtClean="0"/>
              <a:t>By understanding our values, we can learn to stay focused on living by our values in </a:t>
            </a:r>
            <a:r>
              <a:rPr lang="en-US" sz="4000" dirty="0" smtClean="0"/>
              <a:t>BIG</a:t>
            </a:r>
            <a:r>
              <a:rPr lang="en-US" sz="3600" dirty="0" smtClean="0"/>
              <a:t> ways (such as important life-decisions) as well as </a:t>
            </a:r>
            <a:r>
              <a:rPr lang="en-US" sz="3600" i="1" dirty="0" smtClean="0"/>
              <a:t>small</a:t>
            </a:r>
            <a:r>
              <a:rPr lang="en-US" sz="3600" dirty="0" smtClean="0"/>
              <a:t> ways (such as our every day behavior and how we choose to interact with others.)</a:t>
            </a:r>
            <a:endParaRPr lang="en-US" sz="3600" dirty="0"/>
          </a:p>
        </p:txBody>
      </p:sp>
    </p:spTree>
    <p:extLst>
      <p:ext uri="{BB962C8B-B14F-4D97-AF65-F5344CB8AC3E}">
        <p14:creationId xmlns:p14="http://schemas.microsoft.com/office/powerpoint/2010/main" val="1542985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Icebreaker Activity (</a:t>
            </a:r>
            <a:r>
              <a:rPr lang="en-US" sz="1400" b="1" dirty="0" err="1" smtClean="0"/>
              <a:t>erica</a:t>
            </a:r>
            <a:r>
              <a:rPr lang="en-US" sz="1400" b="1" dirty="0" smtClean="0"/>
              <a:t> 30 minutes)</a:t>
            </a:r>
            <a:endParaRPr lang="en-US" dirty="0"/>
          </a:p>
        </p:txBody>
      </p:sp>
      <p:sp>
        <p:nvSpPr>
          <p:cNvPr id="3" name="Content Placeholder 2"/>
          <p:cNvSpPr>
            <a:spLocks noGrp="1"/>
          </p:cNvSpPr>
          <p:nvPr>
            <p:ph idx="1"/>
          </p:nvPr>
        </p:nvSpPr>
        <p:spPr/>
        <p:txBody>
          <a:bodyPr/>
          <a:lstStyle/>
          <a:p>
            <a:r>
              <a:rPr lang="en-US" dirty="0" smtClean="0"/>
              <a:t>Values Activity </a:t>
            </a:r>
          </a:p>
          <a:p>
            <a:r>
              <a:rPr lang="en-US" dirty="0" smtClean="0"/>
              <a:t>List of values on board/paper</a:t>
            </a:r>
          </a:p>
          <a:p>
            <a:r>
              <a:rPr lang="en-US" dirty="0" smtClean="0"/>
              <a:t>Choose 10 values</a:t>
            </a:r>
          </a:p>
          <a:p>
            <a:r>
              <a:rPr lang="en-US" dirty="0" smtClean="0"/>
              <a:t>Then narrow to top 3</a:t>
            </a:r>
          </a:p>
          <a:p>
            <a:r>
              <a:rPr lang="en-US" dirty="0" smtClean="0"/>
              <a:t>Answer questions</a:t>
            </a:r>
          </a:p>
          <a:p>
            <a:r>
              <a:rPr lang="en-US" dirty="0" smtClean="0"/>
              <a:t>Share</a:t>
            </a:r>
          </a:p>
          <a:p>
            <a:endParaRPr lang="en-US" dirty="0"/>
          </a:p>
        </p:txBody>
      </p:sp>
      <p:pic>
        <p:nvPicPr>
          <p:cNvPr id="1026" name="Picture 2" descr="Image result for ice bre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109" y="32766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83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3657600" cy="799064"/>
          </a:xfrm>
        </p:spPr>
        <p:txBody>
          <a:bodyPr>
            <a:normAutofit fontScale="90000"/>
          </a:bodyPr>
          <a:lstStyle/>
          <a:p>
            <a:pPr algn="ctr"/>
            <a:r>
              <a:rPr lang="en-US" dirty="0" smtClean="0"/>
              <a:t>Personal Values</a:t>
            </a:r>
            <a:endParaRPr lang="en-US" dirty="0"/>
          </a:p>
        </p:txBody>
      </p:sp>
      <p:sp>
        <p:nvSpPr>
          <p:cNvPr id="3" name="Content Placeholder 2"/>
          <p:cNvSpPr>
            <a:spLocks noGrp="1"/>
          </p:cNvSpPr>
          <p:nvPr>
            <p:ph idx="1"/>
          </p:nvPr>
        </p:nvSpPr>
        <p:spPr>
          <a:xfrm>
            <a:off x="609600" y="1295400"/>
            <a:ext cx="7924800" cy="5105400"/>
          </a:xfrm>
        </p:spPr>
        <p:txBody>
          <a:bodyPr numCol="3">
            <a:noAutofit/>
          </a:bodyPr>
          <a:lstStyle/>
          <a:p>
            <a:r>
              <a:rPr lang="en-US" sz="1200" dirty="0" smtClean="0"/>
              <a:t>Accountability</a:t>
            </a:r>
          </a:p>
          <a:p>
            <a:r>
              <a:rPr lang="en-US" sz="1200" dirty="0" smtClean="0"/>
              <a:t>Achievement</a:t>
            </a:r>
          </a:p>
          <a:p>
            <a:r>
              <a:rPr lang="en-US" sz="1200" dirty="0" smtClean="0"/>
              <a:t>Adaptability</a:t>
            </a:r>
          </a:p>
          <a:p>
            <a:r>
              <a:rPr lang="en-US" sz="1200" dirty="0" smtClean="0"/>
              <a:t>Ambition</a:t>
            </a:r>
          </a:p>
          <a:p>
            <a:r>
              <a:rPr lang="en-US" sz="1200" dirty="0" smtClean="0"/>
              <a:t>Attitude</a:t>
            </a:r>
          </a:p>
          <a:p>
            <a:r>
              <a:rPr lang="en-US" sz="1200" dirty="0" smtClean="0"/>
              <a:t>Awareness</a:t>
            </a:r>
          </a:p>
          <a:p>
            <a:r>
              <a:rPr lang="en-US" sz="1200" dirty="0" smtClean="0"/>
              <a:t>Balance (home/work) </a:t>
            </a:r>
          </a:p>
          <a:p>
            <a:r>
              <a:rPr lang="en-US" sz="1200" dirty="0" smtClean="0"/>
              <a:t>Being the best</a:t>
            </a:r>
          </a:p>
          <a:p>
            <a:r>
              <a:rPr lang="en-US" sz="1200" dirty="0" smtClean="0"/>
              <a:t>Caring</a:t>
            </a:r>
          </a:p>
          <a:p>
            <a:r>
              <a:rPr lang="en-US" sz="1200" dirty="0" smtClean="0"/>
              <a:t>Coaching/mentoring</a:t>
            </a:r>
          </a:p>
          <a:p>
            <a:r>
              <a:rPr lang="en-US" sz="1200" dirty="0" smtClean="0"/>
              <a:t>Commitment</a:t>
            </a:r>
          </a:p>
          <a:p>
            <a:r>
              <a:rPr lang="en-US" sz="1200" dirty="0" smtClean="0"/>
              <a:t>Community involvement</a:t>
            </a:r>
          </a:p>
          <a:p>
            <a:r>
              <a:rPr lang="en-US" sz="1200" dirty="0" smtClean="0"/>
              <a:t>Compassion</a:t>
            </a:r>
          </a:p>
          <a:p>
            <a:r>
              <a:rPr lang="en-US" sz="1200" dirty="0" smtClean="0"/>
              <a:t>Competence</a:t>
            </a:r>
          </a:p>
          <a:p>
            <a:r>
              <a:rPr lang="en-US" sz="1200" dirty="0" smtClean="0"/>
              <a:t>Conflict resolution</a:t>
            </a:r>
          </a:p>
          <a:p>
            <a:r>
              <a:rPr lang="en-US" sz="1200" dirty="0" smtClean="0"/>
              <a:t>Continuous learning</a:t>
            </a:r>
          </a:p>
          <a:p>
            <a:r>
              <a:rPr lang="en-US" sz="1200" dirty="0" smtClean="0"/>
              <a:t>Cooperation </a:t>
            </a:r>
          </a:p>
          <a:p>
            <a:r>
              <a:rPr lang="en-US" sz="1200" dirty="0" smtClean="0"/>
              <a:t>Courage </a:t>
            </a:r>
          </a:p>
          <a:p>
            <a:r>
              <a:rPr lang="en-US" sz="1200" dirty="0" smtClean="0"/>
              <a:t>Creativity</a:t>
            </a:r>
          </a:p>
          <a:p>
            <a:r>
              <a:rPr lang="en-US" sz="1200" dirty="0" smtClean="0"/>
              <a:t>Dialogue</a:t>
            </a:r>
          </a:p>
          <a:p>
            <a:r>
              <a:rPr lang="en-US" sz="1200" dirty="0" smtClean="0"/>
              <a:t>Ease with uncertainty</a:t>
            </a:r>
          </a:p>
          <a:p>
            <a:r>
              <a:rPr lang="en-US" sz="1200" dirty="0" smtClean="0"/>
              <a:t>Enthusiasm</a:t>
            </a:r>
          </a:p>
          <a:p>
            <a:r>
              <a:rPr lang="en-US" sz="1200" dirty="0" smtClean="0"/>
              <a:t>Entrepreneurial</a:t>
            </a:r>
          </a:p>
          <a:p>
            <a:r>
              <a:rPr lang="en-US" sz="1200" dirty="0" smtClean="0"/>
              <a:t>Environmental</a:t>
            </a:r>
          </a:p>
          <a:p>
            <a:r>
              <a:rPr lang="en-US" sz="1200" dirty="0" smtClean="0"/>
              <a:t>Efficiency</a:t>
            </a:r>
          </a:p>
          <a:p>
            <a:r>
              <a:rPr lang="en-US" sz="1200" dirty="0" smtClean="0"/>
              <a:t>Ethics</a:t>
            </a:r>
          </a:p>
          <a:p>
            <a:r>
              <a:rPr lang="en-US" sz="1200" dirty="0" smtClean="0"/>
              <a:t>Excellence</a:t>
            </a:r>
          </a:p>
          <a:p>
            <a:r>
              <a:rPr lang="en-US" sz="1200" dirty="0" smtClean="0"/>
              <a:t>Fairness</a:t>
            </a:r>
          </a:p>
          <a:p>
            <a:r>
              <a:rPr lang="en-US" sz="1200" dirty="0" smtClean="0"/>
              <a:t>Family</a:t>
            </a:r>
          </a:p>
          <a:p>
            <a:r>
              <a:rPr lang="en-US" sz="1200" dirty="0" smtClean="0"/>
              <a:t>Financial stability</a:t>
            </a:r>
          </a:p>
          <a:p>
            <a:r>
              <a:rPr lang="en-US" sz="1200" dirty="0" smtClean="0"/>
              <a:t>Forgiveness</a:t>
            </a:r>
          </a:p>
          <a:p>
            <a:r>
              <a:rPr lang="en-US" sz="1200" dirty="0" smtClean="0"/>
              <a:t>Friendships</a:t>
            </a:r>
          </a:p>
          <a:p>
            <a:r>
              <a:rPr lang="en-US" sz="1200" dirty="0" smtClean="0"/>
              <a:t>Future generations</a:t>
            </a:r>
          </a:p>
          <a:p>
            <a:r>
              <a:rPr lang="en-US" sz="1200" dirty="0" smtClean="0"/>
              <a:t>Generosity </a:t>
            </a:r>
          </a:p>
          <a:p>
            <a:r>
              <a:rPr lang="en-US" sz="1200" dirty="0" smtClean="0"/>
              <a:t>Health</a:t>
            </a:r>
          </a:p>
          <a:p>
            <a:r>
              <a:rPr lang="en-US" sz="1200" dirty="0" smtClean="0"/>
              <a:t>Honesty</a:t>
            </a:r>
          </a:p>
          <a:p>
            <a:r>
              <a:rPr lang="en-US" sz="1200" dirty="0" smtClean="0"/>
              <a:t>Humility</a:t>
            </a:r>
          </a:p>
          <a:p>
            <a:r>
              <a:rPr lang="en-US" sz="1200" dirty="0" smtClean="0"/>
              <a:t>Humor/fun</a:t>
            </a:r>
          </a:p>
          <a:p>
            <a:r>
              <a:rPr lang="en-US" sz="1200" dirty="0" smtClean="0"/>
              <a:t>Independence</a:t>
            </a:r>
          </a:p>
          <a:p>
            <a:r>
              <a:rPr lang="en-US" sz="1200" dirty="0" smtClean="0"/>
              <a:t>Integrity</a:t>
            </a:r>
          </a:p>
          <a:p>
            <a:r>
              <a:rPr lang="en-US" sz="1200" dirty="0" smtClean="0"/>
              <a:t>Initiative</a:t>
            </a:r>
          </a:p>
          <a:p>
            <a:r>
              <a:rPr lang="en-US" sz="1200" dirty="0" smtClean="0"/>
              <a:t>Intuition</a:t>
            </a:r>
          </a:p>
          <a:p>
            <a:r>
              <a:rPr lang="en-US" sz="1200" dirty="0" smtClean="0"/>
              <a:t>Job security</a:t>
            </a:r>
          </a:p>
          <a:p>
            <a:r>
              <a:rPr lang="en-US" sz="1200" dirty="0" smtClean="0"/>
              <a:t>Leadership</a:t>
            </a:r>
          </a:p>
          <a:p>
            <a:r>
              <a:rPr lang="en-US" sz="1200" dirty="0" smtClean="0"/>
              <a:t>Listening</a:t>
            </a:r>
          </a:p>
          <a:p>
            <a:r>
              <a:rPr lang="en-US" sz="1200" dirty="0" smtClean="0"/>
              <a:t>Making a difference</a:t>
            </a:r>
          </a:p>
          <a:p>
            <a:r>
              <a:rPr lang="en-US" sz="1200" dirty="0" smtClean="0"/>
              <a:t>Open communication</a:t>
            </a:r>
          </a:p>
          <a:p>
            <a:r>
              <a:rPr lang="en-US" sz="1200" dirty="0" smtClean="0"/>
              <a:t>Openness</a:t>
            </a:r>
          </a:p>
          <a:p>
            <a:r>
              <a:rPr lang="en-US" sz="1200" dirty="0" smtClean="0"/>
              <a:t>Patience</a:t>
            </a:r>
          </a:p>
          <a:p>
            <a:r>
              <a:rPr lang="en-US" sz="1200" dirty="0" smtClean="0"/>
              <a:t>Perseverance</a:t>
            </a:r>
          </a:p>
          <a:p>
            <a:r>
              <a:rPr lang="en-US" sz="1200" dirty="0" smtClean="0"/>
              <a:t>Professional growth</a:t>
            </a:r>
          </a:p>
          <a:p>
            <a:r>
              <a:rPr lang="en-US" sz="1200" dirty="0" smtClean="0"/>
              <a:t>Personal fulfillment</a:t>
            </a:r>
          </a:p>
          <a:p>
            <a:r>
              <a:rPr lang="en-US" sz="1200" dirty="0" smtClean="0"/>
              <a:t>Personal growth</a:t>
            </a:r>
          </a:p>
          <a:p>
            <a:r>
              <a:rPr lang="en-US" sz="1200" dirty="0" smtClean="0"/>
              <a:t>Power</a:t>
            </a:r>
          </a:p>
          <a:p>
            <a:r>
              <a:rPr lang="en-US" sz="1200" dirty="0" smtClean="0"/>
              <a:t>Recognition</a:t>
            </a:r>
          </a:p>
          <a:p>
            <a:r>
              <a:rPr lang="en-US" sz="1200" dirty="0" smtClean="0"/>
              <a:t>Reliability</a:t>
            </a:r>
          </a:p>
          <a:p>
            <a:r>
              <a:rPr lang="en-US" sz="1200" dirty="0" smtClean="0"/>
              <a:t>Respect</a:t>
            </a:r>
          </a:p>
          <a:p>
            <a:r>
              <a:rPr lang="en-US" sz="1200" dirty="0" smtClean="0"/>
              <a:t>Responsibility </a:t>
            </a:r>
          </a:p>
          <a:p>
            <a:r>
              <a:rPr lang="en-US" sz="1200" dirty="0" smtClean="0"/>
              <a:t>Risk-taking</a:t>
            </a:r>
          </a:p>
          <a:p>
            <a:r>
              <a:rPr lang="en-US" sz="1200" dirty="0" smtClean="0"/>
              <a:t>Safety</a:t>
            </a:r>
          </a:p>
          <a:p>
            <a:r>
              <a:rPr lang="en-US" sz="1200" dirty="0" smtClean="0"/>
              <a:t>Self-discipline</a:t>
            </a:r>
          </a:p>
          <a:p>
            <a:r>
              <a:rPr lang="en-US" sz="1200" dirty="0" smtClean="0"/>
              <a:t>Success</a:t>
            </a:r>
          </a:p>
          <a:p>
            <a:r>
              <a:rPr lang="en-US" sz="1200" dirty="0" smtClean="0"/>
              <a:t>Teamwork</a:t>
            </a:r>
          </a:p>
          <a:p>
            <a:r>
              <a:rPr lang="en-US" sz="1200" dirty="0" smtClean="0"/>
              <a:t>Trust</a:t>
            </a:r>
          </a:p>
          <a:p>
            <a:r>
              <a:rPr lang="en-US" sz="1200" dirty="0" smtClean="0"/>
              <a:t>Vision</a:t>
            </a:r>
          </a:p>
          <a:p>
            <a:r>
              <a:rPr lang="en-US" sz="1200" dirty="0" smtClean="0"/>
              <a:t>Wealth</a:t>
            </a:r>
          </a:p>
          <a:p>
            <a:r>
              <a:rPr lang="en-US" sz="1200" dirty="0" smtClean="0"/>
              <a:t>Well-being</a:t>
            </a:r>
          </a:p>
          <a:p>
            <a:r>
              <a:rPr lang="en-US" sz="1200" dirty="0" smtClean="0"/>
              <a:t>Wisdom</a:t>
            </a:r>
          </a:p>
          <a:p>
            <a:pPr marL="68580" indent="0">
              <a:buNone/>
            </a:pPr>
            <a:endParaRPr lang="en-US" sz="900" dirty="0"/>
          </a:p>
        </p:txBody>
      </p:sp>
    </p:spTree>
    <p:extLst>
      <p:ext uri="{BB962C8B-B14F-4D97-AF65-F5344CB8AC3E}">
        <p14:creationId xmlns:p14="http://schemas.microsoft.com/office/powerpoint/2010/main" val="3625776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3733800" cy="1143000"/>
          </a:xfrm>
        </p:spPr>
        <p:txBody>
          <a:bodyPr>
            <a:normAutofit fontScale="90000"/>
          </a:bodyPr>
          <a:lstStyle/>
          <a:p>
            <a:pPr algn="ctr"/>
            <a:r>
              <a:rPr lang="en-US" dirty="0" smtClean="0"/>
              <a:t>Personal Values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From the 10 values chosen, think about the 3 that are the most important to you?</a:t>
            </a:r>
          </a:p>
          <a:p>
            <a:r>
              <a:rPr lang="en-US" dirty="0" smtClean="0"/>
              <a:t>Why do you believe that this value is important to you?</a:t>
            </a:r>
          </a:p>
          <a:p>
            <a:r>
              <a:rPr lang="en-US" dirty="0" smtClean="0"/>
              <a:t>Recall a moment in your life when you really lived this value. What behaviors did you exhibit that support this value?</a:t>
            </a:r>
          </a:p>
          <a:p>
            <a:r>
              <a:rPr lang="en-US" dirty="0" smtClean="0"/>
              <a:t>How might you react if this value was not being honored by others? Describe your feelings thoughts and actions.</a:t>
            </a:r>
            <a:endParaRPr lang="en-US" dirty="0"/>
          </a:p>
        </p:txBody>
      </p:sp>
    </p:spTree>
    <p:extLst>
      <p:ext uri="{BB962C8B-B14F-4D97-AF65-F5344CB8AC3E}">
        <p14:creationId xmlns:p14="http://schemas.microsoft.com/office/powerpoint/2010/main" val="3696805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Reaffirm Your Values</a:t>
            </a:r>
            <a:endParaRPr lang="en-US" dirty="0"/>
          </a:p>
        </p:txBody>
      </p:sp>
      <p:sp>
        <p:nvSpPr>
          <p:cNvPr id="3" name="Content Placeholder 2"/>
          <p:cNvSpPr>
            <a:spLocks noGrp="1"/>
          </p:cNvSpPr>
          <p:nvPr>
            <p:ph idx="1"/>
          </p:nvPr>
        </p:nvSpPr>
        <p:spPr/>
        <p:txBody>
          <a:bodyPr>
            <a:normAutofit/>
          </a:bodyPr>
          <a:lstStyle/>
          <a:p>
            <a:pPr lvl="0"/>
            <a:r>
              <a:rPr lang="en-US" dirty="0" smtClean="0"/>
              <a:t>Do </a:t>
            </a:r>
            <a:r>
              <a:rPr lang="en-US" dirty="0"/>
              <a:t>these values make you feel good about </a:t>
            </a:r>
            <a:r>
              <a:rPr lang="en-US" dirty="0" smtClean="0"/>
              <a:t>yourself</a:t>
            </a:r>
          </a:p>
          <a:p>
            <a:pPr lvl="0"/>
            <a:r>
              <a:rPr lang="en-US" dirty="0" smtClean="0"/>
              <a:t>Would </a:t>
            </a:r>
            <a:r>
              <a:rPr lang="en-US" dirty="0"/>
              <a:t>you be proud share your values with </a:t>
            </a:r>
            <a:r>
              <a:rPr lang="en-US" dirty="0" smtClean="0"/>
              <a:t>others</a:t>
            </a:r>
          </a:p>
          <a:p>
            <a:pPr lvl="0"/>
            <a:r>
              <a:rPr lang="en-US" dirty="0" smtClean="0"/>
              <a:t>Would </a:t>
            </a:r>
            <a:r>
              <a:rPr lang="en-US" dirty="0"/>
              <a:t>these values represent the things you support, even if it makes you unpopular and in </a:t>
            </a:r>
            <a:r>
              <a:rPr lang="en-US" dirty="0" smtClean="0"/>
              <a:t>the minority</a:t>
            </a:r>
            <a:endParaRPr lang="en-US" dirty="0"/>
          </a:p>
        </p:txBody>
      </p:sp>
    </p:spTree>
    <p:extLst>
      <p:ext uri="{BB962C8B-B14F-4D97-AF65-F5344CB8AC3E}">
        <p14:creationId xmlns:p14="http://schemas.microsoft.com/office/powerpoint/2010/main" val="2012614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Believing , embracing  and living out your </a:t>
            </a:r>
            <a:r>
              <a:rPr lang="en-US" dirty="0" smtClean="0"/>
              <a:t>values</a:t>
            </a:r>
            <a:endParaRPr lang="en-US" dirty="0"/>
          </a:p>
        </p:txBody>
      </p:sp>
      <p:sp>
        <p:nvSpPr>
          <p:cNvPr id="3" name="Content Placeholder 2"/>
          <p:cNvSpPr>
            <a:spLocks noGrp="1"/>
          </p:cNvSpPr>
          <p:nvPr>
            <p:ph idx="1"/>
          </p:nvPr>
        </p:nvSpPr>
        <p:spPr/>
        <p:txBody>
          <a:bodyPr/>
          <a:lstStyle/>
          <a:p>
            <a:pPr marL="68580" indent="0">
              <a:buNone/>
            </a:pPr>
            <a:endParaRPr lang="en-US" dirty="0"/>
          </a:p>
          <a:p>
            <a:pPr marL="68580" indent="0">
              <a:buNone/>
            </a:pPr>
            <a:r>
              <a:rPr lang="en-US" dirty="0"/>
              <a:t>When you understand your values then you can believe in them and embrace them and practice them as you travel the path of life.  Values </a:t>
            </a:r>
            <a:r>
              <a:rPr lang="en-US" dirty="0" smtClean="0"/>
              <a:t>can define not just who you are, but also how you behave. </a:t>
            </a:r>
            <a:endParaRPr lang="en-US" dirty="0"/>
          </a:p>
        </p:txBody>
      </p:sp>
    </p:spTree>
    <p:extLst>
      <p:ext uri="{BB962C8B-B14F-4D97-AF65-F5344CB8AC3E}">
        <p14:creationId xmlns:p14="http://schemas.microsoft.com/office/powerpoint/2010/main" val="3330207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Organizational Values</a:t>
            </a:r>
            <a:endParaRPr lang="en-US" dirty="0"/>
          </a:p>
        </p:txBody>
      </p:sp>
      <p:sp>
        <p:nvSpPr>
          <p:cNvPr id="3" name="Content Placeholder 2"/>
          <p:cNvSpPr>
            <a:spLocks noGrp="1"/>
          </p:cNvSpPr>
          <p:nvPr>
            <p:ph idx="1"/>
          </p:nvPr>
        </p:nvSpPr>
        <p:spPr/>
        <p:txBody>
          <a:bodyPr/>
          <a:lstStyle/>
          <a:p>
            <a:pPr marL="68580" indent="0">
              <a:buNone/>
            </a:pPr>
            <a:endParaRPr lang="en-US" dirty="0"/>
          </a:p>
          <a:p>
            <a:pPr marL="68580" indent="0">
              <a:buNone/>
            </a:pPr>
            <a:r>
              <a:rPr lang="en-US" dirty="0" smtClean="0"/>
              <a:t>Do organizations have values? Examples</a:t>
            </a:r>
          </a:p>
          <a:p>
            <a:pPr marL="68580" indent="0">
              <a:buNone/>
            </a:pPr>
            <a:endParaRPr lang="en-US" dirty="0"/>
          </a:p>
          <a:p>
            <a:pPr marL="68580" indent="0">
              <a:buNone/>
            </a:pPr>
            <a:endParaRPr lang="en-US" dirty="0"/>
          </a:p>
          <a:p>
            <a:endParaRPr lang="en-US" dirty="0"/>
          </a:p>
        </p:txBody>
      </p:sp>
    </p:spTree>
    <p:extLst>
      <p:ext uri="{BB962C8B-B14F-4D97-AF65-F5344CB8AC3E}">
        <p14:creationId xmlns:p14="http://schemas.microsoft.com/office/powerpoint/2010/main" val="1218054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Moorings Park’s Values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Respect </a:t>
            </a:r>
            <a:r>
              <a:rPr lang="en-US" dirty="0"/>
              <a:t>for each person</a:t>
            </a:r>
          </a:p>
          <a:p>
            <a:r>
              <a:rPr lang="en-US" dirty="0" smtClean="0"/>
              <a:t>Ethical </a:t>
            </a:r>
            <a:r>
              <a:rPr lang="en-US" dirty="0"/>
              <a:t>behavior</a:t>
            </a:r>
          </a:p>
          <a:p>
            <a:r>
              <a:rPr lang="en-US" dirty="0" smtClean="0"/>
              <a:t>Integrity</a:t>
            </a:r>
            <a:r>
              <a:rPr lang="en-US" dirty="0"/>
              <a:t>, accountability, excellence</a:t>
            </a:r>
          </a:p>
          <a:p>
            <a:r>
              <a:rPr lang="en-US" dirty="0" smtClean="0"/>
              <a:t>Diversity </a:t>
            </a:r>
            <a:r>
              <a:rPr lang="en-US" dirty="0"/>
              <a:t>as strength</a:t>
            </a:r>
          </a:p>
          <a:p>
            <a:r>
              <a:rPr lang="en-US" dirty="0" smtClean="0"/>
              <a:t>Commitment </a:t>
            </a:r>
            <a:r>
              <a:rPr lang="en-US" dirty="0"/>
              <a:t>to Non-profit model</a:t>
            </a:r>
          </a:p>
          <a:p>
            <a:r>
              <a:rPr lang="en-US" dirty="0" smtClean="0"/>
              <a:t>Open </a:t>
            </a:r>
            <a:r>
              <a:rPr lang="en-US" dirty="0"/>
              <a:t>to </a:t>
            </a:r>
            <a:r>
              <a:rPr lang="en-US" dirty="0" smtClean="0"/>
              <a:t>innovation</a:t>
            </a:r>
            <a:r>
              <a:rPr lang="en-US" dirty="0"/>
              <a:t> </a:t>
            </a:r>
            <a:endParaRPr lang="en-US" dirty="0" smtClean="0"/>
          </a:p>
          <a:p>
            <a:endParaRPr lang="en-US" dirty="0"/>
          </a:p>
          <a:p>
            <a:endParaRPr lang="en-US" dirty="0" smtClean="0"/>
          </a:p>
          <a:p>
            <a:r>
              <a:rPr lang="en-US" dirty="0" smtClean="0">
                <a:solidFill>
                  <a:srgbClr val="7030A0"/>
                </a:solidFill>
              </a:rPr>
              <a:t>***** What about another value of MP that is not listed here?!?!??!?! COMPASSION!!!</a:t>
            </a:r>
            <a:endParaRPr lang="en-US" dirty="0">
              <a:solidFill>
                <a:srgbClr val="7030A0"/>
              </a:solidFill>
            </a:endParaRPr>
          </a:p>
          <a:p>
            <a:endParaRPr lang="en-US" dirty="0">
              <a:solidFill>
                <a:srgbClr val="7030A0"/>
              </a:solidFill>
            </a:endParaRPr>
          </a:p>
        </p:txBody>
      </p:sp>
    </p:spTree>
    <p:extLst>
      <p:ext uri="{BB962C8B-B14F-4D97-AF65-F5344CB8AC3E}">
        <p14:creationId xmlns:p14="http://schemas.microsoft.com/office/powerpoint/2010/main" val="882187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Values – MP Values</a:t>
            </a:r>
            <a:endParaRPr lang="en-US" dirty="0"/>
          </a:p>
        </p:txBody>
      </p:sp>
      <p:sp>
        <p:nvSpPr>
          <p:cNvPr id="3" name="Content Placeholder 2"/>
          <p:cNvSpPr>
            <a:spLocks noGrp="1"/>
          </p:cNvSpPr>
          <p:nvPr>
            <p:ph idx="1"/>
          </p:nvPr>
        </p:nvSpPr>
        <p:spPr/>
        <p:txBody>
          <a:bodyPr/>
          <a:lstStyle/>
          <a:p>
            <a:r>
              <a:rPr lang="en-US" dirty="0" smtClean="0"/>
              <a:t>Write MP Values on the board and have the partners get up and write their personal values under the corresponding MP Value.</a:t>
            </a:r>
            <a:endParaRPr lang="en-US" dirty="0"/>
          </a:p>
        </p:txBody>
      </p:sp>
    </p:spTree>
    <p:extLst>
      <p:ext uri="{BB962C8B-B14F-4D97-AF65-F5344CB8AC3E}">
        <p14:creationId xmlns:p14="http://schemas.microsoft.com/office/powerpoint/2010/main" val="1122746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5181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532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Sticky Note Activity			</a:t>
            </a:r>
            <a:endParaRPr lang="en-US" dirty="0"/>
          </a:p>
        </p:txBody>
      </p:sp>
      <p:sp>
        <p:nvSpPr>
          <p:cNvPr id="3" name="Content Placeholder 2"/>
          <p:cNvSpPr>
            <a:spLocks noGrp="1"/>
          </p:cNvSpPr>
          <p:nvPr>
            <p:ph idx="1"/>
          </p:nvPr>
        </p:nvSpPr>
        <p:spPr/>
        <p:txBody>
          <a:bodyPr/>
          <a:lstStyle/>
          <a:p>
            <a:r>
              <a:rPr lang="en-US" dirty="0" smtClean="0"/>
              <a:t>11 Sticky notes</a:t>
            </a:r>
          </a:p>
          <a:p>
            <a:r>
              <a:rPr lang="en-US" dirty="0" smtClean="0"/>
              <a:t>Write down, 3 loved ones, 3 privileges, and 5 possessions</a:t>
            </a:r>
          </a:p>
          <a:p>
            <a:r>
              <a:rPr lang="en-US" dirty="0" smtClean="0"/>
              <a:t>You’re moving into Orchid Terrace tomorrow, what are the three things that you can take? (what values do they represent?)</a:t>
            </a:r>
            <a:endParaRPr lang="en-US" dirty="0"/>
          </a:p>
        </p:txBody>
      </p:sp>
    </p:spTree>
    <p:extLst>
      <p:ext uri="{BB962C8B-B14F-4D97-AF65-F5344CB8AC3E}">
        <p14:creationId xmlns:p14="http://schemas.microsoft.com/office/powerpoint/2010/main" val="1023935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LASSIE </a:t>
            </a:r>
            <a:r>
              <a:rPr lang="en-US" sz="1600" i="1" dirty="0" smtClean="0"/>
              <a:t>–Erica (15 min)</a:t>
            </a:r>
            <a:endParaRPr lang="en-US" sz="1600" i="1" dirty="0"/>
          </a:p>
        </p:txBody>
      </p:sp>
      <p:sp>
        <p:nvSpPr>
          <p:cNvPr id="3" name="Content Placeholder 2"/>
          <p:cNvSpPr>
            <a:spLocks noGrp="1"/>
          </p:cNvSpPr>
          <p:nvPr>
            <p:ph idx="1"/>
          </p:nvPr>
        </p:nvSpPr>
        <p:spPr/>
        <p:txBody>
          <a:bodyPr/>
          <a:lstStyle/>
          <a:p>
            <a:r>
              <a:rPr lang="en-US" dirty="0" smtClean="0"/>
              <a:t>Listen</a:t>
            </a:r>
          </a:p>
          <a:p>
            <a:r>
              <a:rPr lang="en-US" dirty="0" smtClean="0"/>
              <a:t>Apologize</a:t>
            </a:r>
          </a:p>
          <a:p>
            <a:r>
              <a:rPr lang="en-US" dirty="0" smtClean="0"/>
              <a:t>Solutions Offered</a:t>
            </a:r>
          </a:p>
          <a:p>
            <a:r>
              <a:rPr lang="en-US" dirty="0" smtClean="0"/>
              <a:t>Solutions Determined’</a:t>
            </a:r>
          </a:p>
          <a:p>
            <a:r>
              <a:rPr lang="en-US" dirty="0" smtClean="0"/>
              <a:t>Initiate Action</a:t>
            </a:r>
          </a:p>
          <a:p>
            <a:r>
              <a:rPr lang="en-US" dirty="0" smtClean="0"/>
              <a:t>Ensure Satisfaction</a:t>
            </a:r>
            <a:endParaRPr lang="en-US" dirty="0"/>
          </a:p>
        </p:txBody>
      </p:sp>
    </p:spTree>
    <p:extLst>
      <p:ext uri="{BB962C8B-B14F-4D97-AF65-F5344CB8AC3E}">
        <p14:creationId xmlns:p14="http://schemas.microsoft.com/office/powerpoint/2010/main" val="1447636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isten"/>
          <p:cNvPicPr>
            <a:picLocks noChangeAspect="1" noChangeArrowheads="1"/>
          </p:cNvPicPr>
          <p:nvPr/>
        </p:nvPicPr>
        <p:blipFill rotWithShape="1">
          <a:blip r:embed="rId2">
            <a:extLst>
              <a:ext uri="{28A0092B-C50C-407E-A947-70E740481C1C}">
                <a14:useLocalDpi xmlns:a14="http://schemas.microsoft.com/office/drawing/2010/main" val="0"/>
              </a:ext>
            </a:extLst>
          </a:blip>
          <a:srcRect r="32765"/>
          <a:stretch/>
        </p:blipFill>
        <p:spPr bwMode="auto">
          <a:xfrm>
            <a:off x="180109" y="1219200"/>
            <a:ext cx="4098636" cy="4393439"/>
          </a:xfrm>
          <a:prstGeom prst="rect">
            <a:avLst/>
          </a:prstGeom>
          <a:noFill/>
          <a:extLst>
            <a:ext uri="{909E8E84-426E-40DD-AFC4-6F175D3DCCD1}">
              <a14:hiddenFill xmlns:a14="http://schemas.microsoft.com/office/drawing/2010/main">
                <a:solidFill>
                  <a:srgbClr val="FFFFFF"/>
                </a:solidFill>
              </a14:hiddenFill>
            </a:ext>
          </a:extLst>
        </p:spPr>
      </p:pic>
      <p:sp>
        <p:nvSpPr>
          <p:cNvPr id="17" name="Subtitle 16"/>
          <p:cNvSpPr>
            <a:spLocks noGrp="1"/>
          </p:cNvSpPr>
          <p:nvPr>
            <p:ph type="subTitle" idx="1"/>
          </p:nvPr>
        </p:nvSpPr>
        <p:spPr>
          <a:xfrm>
            <a:off x="4733365" y="2590800"/>
            <a:ext cx="3309803" cy="3090909"/>
          </a:xfrm>
        </p:spPr>
        <p:txBody>
          <a:bodyPr/>
          <a:lstStyle/>
          <a:p>
            <a:pPr marL="285750" indent="-285750">
              <a:buFont typeface="Arial" pitchFamily="34" charset="0"/>
              <a:buChar char="•"/>
            </a:pPr>
            <a:r>
              <a:rPr lang="en-US" dirty="0" smtClean="0"/>
              <a:t>Listen to what is being said</a:t>
            </a:r>
          </a:p>
          <a:p>
            <a:pPr marL="285750" indent="-285750">
              <a:buFont typeface="Arial" pitchFamily="34" charset="0"/>
              <a:buChar char="•"/>
            </a:pPr>
            <a:r>
              <a:rPr lang="en-US" dirty="0" smtClean="0"/>
              <a:t>No interruptions</a:t>
            </a:r>
          </a:p>
          <a:p>
            <a:pPr marL="285750" indent="-285750">
              <a:buFont typeface="Arial" pitchFamily="34" charset="0"/>
              <a:buChar char="•"/>
            </a:pPr>
            <a:r>
              <a:rPr lang="en-US" dirty="0" smtClean="0"/>
              <a:t>Body language</a:t>
            </a:r>
          </a:p>
          <a:p>
            <a:pPr marL="285750" indent="-285750">
              <a:buFont typeface="Arial" pitchFamily="34" charset="0"/>
              <a:buChar char="•"/>
            </a:pPr>
            <a:r>
              <a:rPr lang="en-US" dirty="0" smtClean="0"/>
              <a:t>Don’t get defensive</a:t>
            </a:r>
          </a:p>
          <a:p>
            <a:pPr marL="285750" indent="-285750">
              <a:buFont typeface="Arial" pitchFamily="34" charset="0"/>
              <a:buChar char="•"/>
            </a:pPr>
            <a:endParaRPr lang="en-US" dirty="0"/>
          </a:p>
        </p:txBody>
      </p:sp>
      <p:sp>
        <p:nvSpPr>
          <p:cNvPr id="18" name="Rectangle 17"/>
          <p:cNvSpPr/>
          <p:nvPr/>
        </p:nvSpPr>
        <p:spPr>
          <a:xfrm>
            <a:off x="4707914" y="605135"/>
            <a:ext cx="3270446"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cap="none" spc="150" dirty="0" smtClean="0">
                <a:ln w="11430"/>
                <a:solidFill>
                  <a:srgbClr val="F8F8F8"/>
                </a:solidFill>
                <a:effectLst>
                  <a:outerShdw blurRad="25400" algn="tl" rotWithShape="0">
                    <a:srgbClr val="000000">
                      <a:alpha val="43000"/>
                    </a:srgbClr>
                  </a:outerShdw>
                </a:effectLst>
                <a:latin typeface="Bookman Old Style" pitchFamily="18" charset="0"/>
              </a:rPr>
              <a:t>LISTEN</a:t>
            </a:r>
            <a:endParaRPr lang="en-US" sz="6000" b="1" cap="none" spc="150" dirty="0">
              <a:ln w="11430"/>
              <a:solidFill>
                <a:srgbClr val="F8F8F8"/>
              </a:solidFill>
              <a:effectLst>
                <a:outerShdw blurRad="25400" algn="tl" rotWithShape="0">
                  <a:srgbClr val="000000">
                    <a:alpha val="43000"/>
                  </a:srgbClr>
                </a:outerShdw>
              </a:effectLst>
              <a:latin typeface="Bookman Old Style" pitchFamily="18" charset="0"/>
            </a:endParaRPr>
          </a:p>
        </p:txBody>
      </p:sp>
    </p:spTree>
    <p:extLst>
      <p:ext uri="{BB962C8B-B14F-4D97-AF65-F5344CB8AC3E}">
        <p14:creationId xmlns:p14="http://schemas.microsoft.com/office/powerpoint/2010/main" val="2959444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pologiz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27" r="16967"/>
          <a:stretch/>
        </p:blipFill>
        <p:spPr bwMode="auto">
          <a:xfrm>
            <a:off x="429491" y="2057400"/>
            <a:ext cx="3685309" cy="273367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p:cNvSpPr>
            <a:spLocks noGrp="1"/>
          </p:cNvSpPr>
          <p:nvPr>
            <p:ph type="subTitle" idx="1"/>
          </p:nvPr>
        </p:nvSpPr>
        <p:spPr>
          <a:xfrm>
            <a:off x="4733365" y="2667000"/>
            <a:ext cx="3309803" cy="3014709"/>
          </a:xfrm>
        </p:spPr>
        <p:txBody>
          <a:bodyPr/>
          <a:lstStyle/>
          <a:p>
            <a:pPr marL="285750" indent="-285750">
              <a:buFont typeface="Arial" pitchFamily="34" charset="0"/>
              <a:buChar char="•"/>
            </a:pPr>
            <a:r>
              <a:rPr lang="en-US" dirty="0" smtClean="0"/>
              <a:t>Does not mean it is your fault</a:t>
            </a:r>
          </a:p>
          <a:p>
            <a:pPr marL="285750" indent="-285750">
              <a:buFont typeface="Arial" pitchFamily="34" charset="0"/>
              <a:buChar char="•"/>
            </a:pPr>
            <a:r>
              <a:rPr lang="en-US" dirty="0"/>
              <a:t>E</a:t>
            </a:r>
            <a:r>
              <a:rPr lang="en-US" dirty="0" smtClean="0"/>
              <a:t>mpathize with their situation</a:t>
            </a:r>
          </a:p>
          <a:p>
            <a:pPr marL="285750" indent="-285750">
              <a:buFont typeface="Arial" pitchFamily="34" charset="0"/>
              <a:buChar char="•"/>
            </a:pPr>
            <a:r>
              <a:rPr lang="en-US" dirty="0" smtClean="0"/>
              <a:t>“I’m so sorry that you have to deal with that.”</a:t>
            </a:r>
          </a:p>
        </p:txBody>
      </p:sp>
      <p:sp>
        <p:nvSpPr>
          <p:cNvPr id="8" name="Rectangle 7"/>
          <p:cNvSpPr/>
          <p:nvPr/>
        </p:nvSpPr>
        <p:spPr>
          <a:xfrm>
            <a:off x="4648200" y="762000"/>
            <a:ext cx="3505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latin typeface="Bookman Old Style" pitchFamily="18" charset="0"/>
              </a:rPr>
              <a:t>APOLOGIZE</a:t>
            </a:r>
            <a:endParaRPr lang="en-US" sz="4000" b="1" cap="none" spc="150" dirty="0">
              <a:ln w="11430"/>
              <a:solidFill>
                <a:srgbClr val="F8F8F8"/>
              </a:solidFill>
              <a:effectLst>
                <a:outerShdw blurRad="25400" algn="tl" rotWithShape="0">
                  <a:srgbClr val="000000">
                    <a:alpha val="43000"/>
                  </a:srgbClr>
                </a:outerShdw>
              </a:effectLst>
              <a:latin typeface="Bookman Old Style" pitchFamily="18" charset="0"/>
            </a:endParaRPr>
          </a:p>
        </p:txBody>
      </p:sp>
    </p:spTree>
    <p:extLst>
      <p:ext uri="{BB962C8B-B14F-4D97-AF65-F5344CB8AC3E}">
        <p14:creationId xmlns:p14="http://schemas.microsoft.com/office/powerpoint/2010/main" val="2491771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offer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2444172" cy="4888344"/>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6"/>
          <p:cNvSpPr>
            <a:spLocks noGrp="1"/>
          </p:cNvSpPr>
          <p:nvPr>
            <p:ph type="subTitle" idx="1"/>
          </p:nvPr>
        </p:nvSpPr>
        <p:spPr>
          <a:xfrm>
            <a:off x="4733365" y="2590800"/>
            <a:ext cx="3309803" cy="3090909"/>
          </a:xfrm>
        </p:spPr>
        <p:txBody>
          <a:bodyPr/>
          <a:lstStyle/>
          <a:p>
            <a:pPr marL="285750" indent="-285750">
              <a:buFont typeface="Arial" pitchFamily="34" charset="0"/>
              <a:buChar char="•"/>
            </a:pPr>
            <a:r>
              <a:rPr lang="en-US" dirty="0" smtClean="0"/>
              <a:t>Let the resident choose</a:t>
            </a:r>
          </a:p>
          <a:p>
            <a:pPr marL="285750" indent="-285750">
              <a:buFont typeface="Arial" pitchFamily="34" charset="0"/>
              <a:buChar char="•"/>
            </a:pPr>
            <a:r>
              <a:rPr lang="en-US" dirty="0" smtClean="0"/>
              <a:t>Reiterate</a:t>
            </a:r>
            <a:endParaRPr lang="en-US" dirty="0"/>
          </a:p>
        </p:txBody>
      </p:sp>
      <p:sp>
        <p:nvSpPr>
          <p:cNvPr id="8" name="Rectangle 7"/>
          <p:cNvSpPr/>
          <p:nvPr/>
        </p:nvSpPr>
        <p:spPr>
          <a:xfrm>
            <a:off x="4724400" y="528191"/>
            <a:ext cx="3363421" cy="1077218"/>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8F8F8"/>
                </a:solidFill>
                <a:effectLst>
                  <a:outerShdw blurRad="25400" algn="tl" rotWithShape="0">
                    <a:srgbClr val="000000">
                      <a:alpha val="43000"/>
                    </a:srgbClr>
                  </a:outerShdw>
                </a:effectLst>
                <a:latin typeface="Bookman Old Style" pitchFamily="18" charset="0"/>
              </a:rPr>
              <a:t>SOLUTIONS</a:t>
            </a:r>
          </a:p>
          <a:p>
            <a:pPr algn="ctr"/>
            <a:r>
              <a:rPr lang="en-US" sz="3200" b="1" cap="none" spc="150" dirty="0" smtClean="0">
                <a:ln w="11430"/>
                <a:solidFill>
                  <a:srgbClr val="F8F8F8"/>
                </a:solidFill>
                <a:effectLst>
                  <a:outerShdw blurRad="25400" algn="tl" rotWithShape="0">
                    <a:srgbClr val="000000">
                      <a:alpha val="43000"/>
                    </a:srgbClr>
                  </a:outerShdw>
                </a:effectLst>
                <a:latin typeface="Bookman Old Style" pitchFamily="18" charset="0"/>
              </a:rPr>
              <a:t>DETERMINED</a:t>
            </a:r>
            <a:endParaRPr lang="en-US" sz="48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894317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offer solutions"/>
          <p:cNvSpPr>
            <a:spLocks noChangeAspect="1" noChangeArrowheads="1"/>
          </p:cNvSpPr>
          <p:nvPr/>
        </p:nvSpPr>
        <p:spPr bwMode="auto">
          <a:xfrm>
            <a:off x="155575" y="-1927225"/>
            <a:ext cx="3105150" cy="4019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offer solutions"/>
          <p:cNvSpPr>
            <a:spLocks noChangeAspect="1" noChangeArrowheads="1"/>
          </p:cNvSpPr>
          <p:nvPr/>
        </p:nvSpPr>
        <p:spPr bwMode="auto">
          <a:xfrm>
            <a:off x="307975" y="-1774825"/>
            <a:ext cx="3105150" cy="4019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offer solutions"/>
          <p:cNvSpPr>
            <a:spLocks noChangeAspect="1" noChangeArrowheads="1"/>
          </p:cNvSpPr>
          <p:nvPr/>
        </p:nvSpPr>
        <p:spPr bwMode="auto">
          <a:xfrm>
            <a:off x="460375" y="-1622425"/>
            <a:ext cx="3105150" cy="4019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Image result for sol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981200"/>
            <a:ext cx="4133589" cy="3103007"/>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8"/>
          <p:cNvSpPr>
            <a:spLocks noGrp="1"/>
          </p:cNvSpPr>
          <p:nvPr>
            <p:ph type="subTitle" idx="1"/>
          </p:nvPr>
        </p:nvSpPr>
        <p:spPr>
          <a:xfrm>
            <a:off x="4733365" y="2514600"/>
            <a:ext cx="3309803" cy="3167109"/>
          </a:xfrm>
        </p:spPr>
        <p:txBody>
          <a:bodyPr/>
          <a:lstStyle/>
          <a:p>
            <a:pPr marL="285750" indent="-285750">
              <a:buFont typeface="Arial" pitchFamily="34" charset="0"/>
              <a:buChar char="•"/>
            </a:pPr>
            <a:r>
              <a:rPr lang="en-US" dirty="0" smtClean="0"/>
              <a:t>Offer different options</a:t>
            </a:r>
          </a:p>
          <a:p>
            <a:pPr marL="285750" indent="-285750">
              <a:buFont typeface="Arial" pitchFamily="34" charset="0"/>
              <a:buChar char="•"/>
            </a:pPr>
            <a:r>
              <a:rPr lang="en-US" dirty="0" smtClean="0"/>
              <a:t>Be realistic</a:t>
            </a:r>
          </a:p>
          <a:p>
            <a:endParaRPr lang="en-US" dirty="0"/>
          </a:p>
        </p:txBody>
      </p:sp>
      <p:sp>
        <p:nvSpPr>
          <p:cNvPr id="11" name="Rectangle 10"/>
          <p:cNvSpPr/>
          <p:nvPr/>
        </p:nvSpPr>
        <p:spPr>
          <a:xfrm>
            <a:off x="4648200" y="387350"/>
            <a:ext cx="3507691" cy="132343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latin typeface="Bookman Old Style" pitchFamily="18" charset="0"/>
              </a:rPr>
              <a:t>SOLUTIONS</a:t>
            </a:r>
          </a:p>
          <a:p>
            <a:pPr algn="ctr"/>
            <a:r>
              <a:rPr lang="en-US" sz="4000" b="1" spc="150" dirty="0" smtClean="0">
                <a:ln w="11430"/>
                <a:solidFill>
                  <a:srgbClr val="F8F8F8"/>
                </a:solidFill>
                <a:effectLst>
                  <a:outerShdw blurRad="25400" algn="tl" rotWithShape="0">
                    <a:srgbClr val="000000">
                      <a:alpha val="43000"/>
                    </a:srgbClr>
                  </a:outerShdw>
                </a:effectLst>
                <a:latin typeface="Bookman Old Style" pitchFamily="18" charset="0"/>
              </a:rPr>
              <a:t>OFFERED</a:t>
            </a:r>
            <a:endParaRPr lang="en-US" sz="4000" b="1" cap="none" spc="150" dirty="0">
              <a:ln w="11430"/>
              <a:solidFill>
                <a:srgbClr val="F8F8F8"/>
              </a:solidFill>
              <a:effectLst>
                <a:outerShdw blurRad="25400" algn="tl" rotWithShape="0">
                  <a:srgbClr val="000000">
                    <a:alpha val="43000"/>
                  </a:srgbClr>
                </a:outerShdw>
              </a:effectLst>
              <a:latin typeface="Bookman Old Style" pitchFamily="18" charset="0"/>
            </a:endParaRPr>
          </a:p>
        </p:txBody>
      </p:sp>
    </p:spTree>
    <p:extLst>
      <p:ext uri="{BB962C8B-B14F-4D97-AF65-F5344CB8AC3E}">
        <p14:creationId xmlns:p14="http://schemas.microsoft.com/office/powerpoint/2010/main" val="2973416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nitiate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51466"/>
            <a:ext cx="3962400" cy="4620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75200" y="381000"/>
            <a:ext cx="3276600" cy="144655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4400" b="1" spc="150" dirty="0" smtClean="0">
                <a:ln w="11430"/>
                <a:solidFill>
                  <a:srgbClr val="F8F8F8"/>
                </a:solidFill>
                <a:effectLst>
                  <a:outerShdw blurRad="25400" algn="tl" rotWithShape="0">
                    <a:srgbClr val="000000">
                      <a:alpha val="43000"/>
                    </a:srgbClr>
                  </a:outerShdw>
                </a:effectLst>
                <a:latin typeface="Bookman Old Style" pitchFamily="18" charset="0"/>
              </a:rPr>
              <a:t>INITIATE ACTION</a:t>
            </a:r>
            <a:endParaRPr lang="en-US" sz="4400" b="1" spc="150" dirty="0">
              <a:ln w="11430"/>
              <a:solidFill>
                <a:srgbClr val="F8F8F8"/>
              </a:solidFill>
              <a:effectLst>
                <a:outerShdw blurRad="25400" algn="tl" rotWithShape="0">
                  <a:srgbClr val="000000">
                    <a:alpha val="43000"/>
                  </a:srgbClr>
                </a:outerShdw>
              </a:effectLst>
              <a:latin typeface="Bookman Old Style" pitchFamily="18" charset="0"/>
            </a:endParaRPr>
          </a:p>
        </p:txBody>
      </p:sp>
      <p:sp>
        <p:nvSpPr>
          <p:cNvPr id="6" name="Subtitle 5"/>
          <p:cNvSpPr>
            <a:spLocks noGrp="1"/>
          </p:cNvSpPr>
          <p:nvPr>
            <p:ph type="subTitle" idx="1"/>
          </p:nvPr>
        </p:nvSpPr>
        <p:spPr>
          <a:xfrm>
            <a:off x="4733365" y="2514600"/>
            <a:ext cx="3309803" cy="3167109"/>
          </a:xfrm>
        </p:spPr>
        <p:txBody>
          <a:bodyPr/>
          <a:lstStyle/>
          <a:p>
            <a:pPr marL="285750" indent="-285750">
              <a:buFont typeface="Arial" pitchFamily="34" charset="0"/>
              <a:buChar char="•"/>
            </a:pPr>
            <a:r>
              <a:rPr lang="en-US" dirty="0" smtClean="0"/>
              <a:t>Take the necessary measures to follow through with the solution that was determined </a:t>
            </a:r>
          </a:p>
          <a:p>
            <a:pPr marL="285750" indent="-285750">
              <a:buFont typeface="Arial" pitchFamily="34" charset="0"/>
              <a:buChar char="•"/>
            </a:pPr>
            <a:r>
              <a:rPr lang="en-US" dirty="0" smtClean="0"/>
              <a:t>In a timely manner</a:t>
            </a:r>
          </a:p>
          <a:p>
            <a:pPr marL="285750" indent="-285750">
              <a:buFont typeface="Arial" pitchFamily="34" charset="0"/>
              <a:buChar char="•"/>
            </a:pPr>
            <a:r>
              <a:rPr lang="en-US" dirty="0" smtClean="0"/>
              <a:t>Don’t be afraid to ask for help</a:t>
            </a:r>
            <a:endParaRPr lang="en-US" dirty="0"/>
          </a:p>
        </p:txBody>
      </p:sp>
    </p:spTree>
    <p:extLst>
      <p:ext uri="{BB962C8B-B14F-4D97-AF65-F5344CB8AC3E}">
        <p14:creationId xmlns:p14="http://schemas.microsoft.com/office/powerpoint/2010/main" val="27477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Lassie	</a:t>
            </a:r>
            <a:endParaRPr lang="en-US" dirty="0"/>
          </a:p>
        </p:txBody>
      </p:sp>
      <p:sp>
        <p:nvSpPr>
          <p:cNvPr id="3" name="Content Placeholder 2"/>
          <p:cNvSpPr>
            <a:spLocks noGrp="1"/>
          </p:cNvSpPr>
          <p:nvPr>
            <p:ph idx="1"/>
          </p:nvPr>
        </p:nvSpPr>
        <p:spPr/>
        <p:txBody>
          <a:bodyPr/>
          <a:lstStyle/>
          <a:p>
            <a:r>
              <a:rPr lang="en-US" dirty="0" smtClean="0"/>
              <a:t>Share personal scenarios in which LASSIE was used successfully.</a:t>
            </a:r>
          </a:p>
          <a:p>
            <a:endParaRPr lang="en-US" dirty="0"/>
          </a:p>
          <a:p>
            <a:r>
              <a:rPr lang="en-US" dirty="0" smtClean="0"/>
              <a:t>Did using Lassie allow you to live by your values?</a:t>
            </a:r>
            <a:endParaRPr lang="en-US" dirty="0"/>
          </a:p>
        </p:txBody>
      </p:sp>
    </p:spTree>
    <p:extLst>
      <p:ext uri="{BB962C8B-B14F-4D97-AF65-F5344CB8AC3E}">
        <p14:creationId xmlns:p14="http://schemas.microsoft.com/office/powerpoint/2010/main" val="3010992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Best Friends </a:t>
            </a:r>
            <a:r>
              <a:rPr lang="en-US" sz="1800" i="1" dirty="0" smtClean="0"/>
              <a:t>– Celeste (30 min)</a:t>
            </a:r>
            <a:endParaRPr lang="en-US" sz="1800" i="1"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92628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ensure satisf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219776" cy="2238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4400" y="685800"/>
            <a:ext cx="3352800" cy="95410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latin typeface="Bookman Old Style" pitchFamily="18" charset="0"/>
              </a:rPr>
              <a:t>ENSURE SATISFACTION</a:t>
            </a:r>
            <a:endParaRPr lang="en-US" sz="2800" b="1" spc="150" dirty="0">
              <a:ln w="11430"/>
              <a:solidFill>
                <a:srgbClr val="F8F8F8"/>
              </a:solidFill>
              <a:effectLst>
                <a:outerShdw blurRad="25400" algn="tl" rotWithShape="0">
                  <a:srgbClr val="000000">
                    <a:alpha val="43000"/>
                  </a:srgbClr>
                </a:outerShdw>
              </a:effectLst>
              <a:latin typeface="Bookman Old Style" pitchFamily="18" charset="0"/>
            </a:endParaRPr>
          </a:p>
        </p:txBody>
      </p:sp>
      <p:sp>
        <p:nvSpPr>
          <p:cNvPr id="6" name="Subtitle 5"/>
          <p:cNvSpPr>
            <a:spLocks noGrp="1"/>
          </p:cNvSpPr>
          <p:nvPr>
            <p:ph type="subTitle" idx="1"/>
          </p:nvPr>
        </p:nvSpPr>
        <p:spPr>
          <a:xfrm>
            <a:off x="4733365" y="2438400"/>
            <a:ext cx="3309803" cy="3243309"/>
          </a:xfrm>
        </p:spPr>
        <p:txBody>
          <a:bodyPr/>
          <a:lstStyle/>
          <a:p>
            <a:pPr marL="285750" indent="-285750">
              <a:buFont typeface="Arial" pitchFamily="34" charset="0"/>
              <a:buChar char="•"/>
            </a:pPr>
            <a:r>
              <a:rPr lang="en-US" dirty="0" smtClean="0"/>
              <a:t>After action has been initiated follow up to see if the issue has been rectified. </a:t>
            </a:r>
          </a:p>
          <a:p>
            <a:pPr marL="285750" indent="-285750">
              <a:buFont typeface="Arial" pitchFamily="34" charset="0"/>
              <a:buChar char="•"/>
            </a:pPr>
            <a:r>
              <a:rPr lang="en-US" dirty="0" smtClean="0"/>
              <a:t>If it has not, offer different solutions and follow through with those.</a:t>
            </a:r>
          </a:p>
          <a:p>
            <a:pPr marL="285750" indent="-285750">
              <a:buFont typeface="Arial" pitchFamily="34" charset="0"/>
              <a:buChar char="•"/>
            </a:pPr>
            <a:r>
              <a:rPr lang="en-US" dirty="0" smtClean="0"/>
              <a:t>Continue until resident satisfaction is reached. </a:t>
            </a:r>
          </a:p>
        </p:txBody>
      </p:sp>
    </p:spTree>
    <p:extLst>
      <p:ext uri="{BB962C8B-B14F-4D97-AF65-F5344CB8AC3E}">
        <p14:creationId xmlns:p14="http://schemas.microsoft.com/office/powerpoint/2010/main" val="4118275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95" y="914400"/>
            <a:ext cx="7564411"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89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sz="4400" b="1" dirty="0">
                <a:solidFill>
                  <a:srgbClr val="632B8D"/>
                </a:solidFill>
                <a:latin typeface="Cambria" pitchFamily="18" charset="0"/>
                <a:cs typeface="Calibri" pitchFamily="34" charset="0"/>
              </a:rPr>
              <a:t>Best Friends™</a:t>
            </a:r>
            <a:endParaRPr lang="en-US" sz="4400" b="1" dirty="0">
              <a:solidFill>
                <a:srgbClr val="632B8D"/>
              </a:solidFill>
              <a:latin typeface="Cambria" panose="02040503050406030204" pitchFamily="18" charset="0"/>
            </a:endParaRPr>
          </a:p>
        </p:txBody>
      </p:sp>
      <p:sp>
        <p:nvSpPr>
          <p:cNvPr id="3" name="Content Placeholder 2"/>
          <p:cNvSpPr>
            <a:spLocks noGrp="1"/>
          </p:cNvSpPr>
          <p:nvPr>
            <p:ph sz="half" idx="4294967295"/>
          </p:nvPr>
        </p:nvSpPr>
        <p:spPr>
          <a:xfrm>
            <a:off x="533400" y="1600200"/>
            <a:ext cx="4038600" cy="3886200"/>
          </a:xfrm>
          <a:prstGeom prst="rect">
            <a:avLst/>
          </a:prstGeom>
        </p:spPr>
        <p:txBody>
          <a:bodyPr>
            <a:normAutofit/>
          </a:bodyPr>
          <a:lstStyle/>
          <a:p>
            <a:pPr marL="0" indent="0" algn="ctr">
              <a:buNone/>
            </a:pPr>
            <a:r>
              <a:rPr lang="en-US" sz="3600" b="1" dirty="0" smtClean="0">
                <a:solidFill>
                  <a:srgbClr val="632B8D"/>
                </a:solidFill>
              </a:rPr>
              <a:t>Moorings </a:t>
            </a:r>
            <a:r>
              <a:rPr lang="en-US" sz="3600" b="1" dirty="0">
                <a:solidFill>
                  <a:srgbClr val="632B8D"/>
                </a:solidFill>
              </a:rPr>
              <a:t>Park </a:t>
            </a:r>
            <a:endParaRPr lang="en-US" sz="3600" b="1" dirty="0" smtClean="0">
              <a:solidFill>
                <a:srgbClr val="632B8D"/>
              </a:solidFill>
            </a:endParaRPr>
          </a:p>
          <a:p>
            <a:pPr marL="0" indent="0" algn="ctr">
              <a:buNone/>
            </a:pPr>
            <a:r>
              <a:rPr lang="en-US" dirty="0" smtClean="0"/>
              <a:t>To always </a:t>
            </a:r>
            <a:r>
              <a:rPr lang="en-US" dirty="0"/>
              <a:t>be </a:t>
            </a:r>
            <a:r>
              <a:rPr lang="en-US" b="1" dirty="0"/>
              <a:t>“simply the best”</a:t>
            </a:r>
            <a:r>
              <a:rPr lang="en-US" dirty="0"/>
              <a:t>.  </a:t>
            </a:r>
            <a:endParaRPr lang="en-US" dirty="0" smtClean="0"/>
          </a:p>
          <a:p>
            <a:pPr marL="0" indent="0" algn="ctr">
              <a:buNone/>
            </a:pPr>
            <a:r>
              <a:rPr lang="en-US" dirty="0" smtClean="0"/>
              <a:t>This </a:t>
            </a:r>
            <a:r>
              <a:rPr lang="en-US" dirty="0"/>
              <a:t>is true when it comes to meeting the growing challenges of Alzheimer’s disease and other dementia</a:t>
            </a:r>
            <a:r>
              <a:rPr lang="en-US" dirty="0" smtClean="0"/>
              <a:t>.  </a:t>
            </a:r>
            <a:endParaRPr lang="en-US" dirty="0"/>
          </a:p>
        </p:txBody>
      </p:sp>
      <p:sp>
        <p:nvSpPr>
          <p:cNvPr id="4" name="Content Placeholder 3"/>
          <p:cNvSpPr>
            <a:spLocks noGrp="1"/>
          </p:cNvSpPr>
          <p:nvPr>
            <p:ph sz="half" idx="4294967295"/>
          </p:nvPr>
        </p:nvSpPr>
        <p:spPr>
          <a:xfrm>
            <a:off x="4495800" y="914400"/>
            <a:ext cx="3962400" cy="4800600"/>
          </a:xfrm>
          <a:prstGeom prst="rect">
            <a:avLst/>
          </a:prstGeom>
        </p:spPr>
        <p:txBody>
          <a:bodyPr>
            <a:noAutofit/>
          </a:bodyPr>
          <a:lstStyle/>
          <a:p>
            <a:r>
              <a:rPr lang="en-US" sz="1800" dirty="0"/>
              <a:t>I</a:t>
            </a:r>
            <a:r>
              <a:rPr lang="en-US" sz="1800" dirty="0" smtClean="0"/>
              <a:t>n January, 2013 when we set a goal to enhance dementia care campus wide and open a new memory neighborhood in assisted living.</a:t>
            </a:r>
          </a:p>
          <a:p>
            <a:pPr marL="0" indent="0">
              <a:buNone/>
            </a:pPr>
            <a:endParaRPr lang="en-US" sz="800" dirty="0" smtClean="0"/>
          </a:p>
          <a:p>
            <a:r>
              <a:rPr lang="en-US" sz="1800" dirty="0" smtClean="0"/>
              <a:t>The </a:t>
            </a:r>
            <a:r>
              <a:rPr lang="en-US" sz="1800" b="1" dirty="0">
                <a:solidFill>
                  <a:srgbClr val="632B8D"/>
                </a:solidFill>
                <a:latin typeface="Cambria" pitchFamily="18" charset="0"/>
                <a:cs typeface="Calibri" pitchFamily="34" charset="0"/>
              </a:rPr>
              <a:t>Best Friends™ </a:t>
            </a:r>
            <a:r>
              <a:rPr lang="en-US" sz="1800" dirty="0" smtClean="0"/>
              <a:t>Approach </a:t>
            </a:r>
            <a:r>
              <a:rPr lang="en-US" sz="1800" dirty="0"/>
              <a:t>was </a:t>
            </a:r>
            <a:r>
              <a:rPr lang="en-US" sz="1800" dirty="0" smtClean="0"/>
              <a:t>identified as a Best Practice</a:t>
            </a:r>
          </a:p>
          <a:p>
            <a:pPr lvl="1">
              <a:lnSpc>
                <a:spcPct val="150000"/>
              </a:lnSpc>
            </a:pPr>
            <a:r>
              <a:rPr lang="en-US" sz="1400" dirty="0" smtClean="0"/>
              <a:t>Key staff campus wide attended Master Training.</a:t>
            </a:r>
          </a:p>
          <a:p>
            <a:pPr lvl="1">
              <a:lnSpc>
                <a:spcPct val="150000"/>
              </a:lnSpc>
            </a:pPr>
            <a:r>
              <a:rPr lang="en-US" sz="1400" dirty="0" smtClean="0"/>
              <a:t>Engaged David Troxel as our consultant</a:t>
            </a:r>
          </a:p>
          <a:p>
            <a:pPr lvl="1">
              <a:lnSpc>
                <a:spcPct val="150000"/>
              </a:lnSpc>
            </a:pPr>
            <a:r>
              <a:rPr lang="en-US" sz="1400" dirty="0" smtClean="0"/>
              <a:t>Created a Best Friends Care Team</a:t>
            </a:r>
          </a:p>
          <a:p>
            <a:pPr lvl="1">
              <a:lnSpc>
                <a:spcPct val="150000"/>
              </a:lnSpc>
            </a:pPr>
            <a:r>
              <a:rPr lang="en-US" sz="1400" dirty="0" smtClean="0"/>
              <a:t>Established campus wide training</a:t>
            </a:r>
            <a:endParaRPr lang="en-US" sz="1400" dirty="0"/>
          </a:p>
        </p:txBody>
      </p:sp>
      <p:pic>
        <p:nvPicPr>
          <p:cNvPr id="1026" name="Picture 2" descr="H:\Presentations\Board - Rachel\Admin Asst\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2578"/>
            <a:ext cx="3352800" cy="114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879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024744" cy="685800"/>
          </a:xfrm>
        </p:spPr>
        <p:txBody>
          <a:bodyPr>
            <a:noAutofit/>
          </a:bodyPr>
          <a:lstStyle/>
          <a:p>
            <a:r>
              <a:rPr lang="en-US" sz="2800" b="1" dirty="0" smtClean="0">
                <a:solidFill>
                  <a:srgbClr val="632B8D"/>
                </a:solidFill>
                <a:latin typeface="Cambria" pitchFamily="18" charset="0"/>
                <a:cs typeface="Calibri" pitchFamily="34" charset="0"/>
              </a:rPr>
              <a:t>Best Friends™ </a:t>
            </a:r>
            <a:r>
              <a:rPr lang="en-US" sz="2800" b="1" dirty="0" smtClean="0">
                <a:solidFill>
                  <a:srgbClr val="632B8D"/>
                </a:solidFill>
                <a:latin typeface="Cambria" panose="02040503050406030204" pitchFamily="18" charset="0"/>
              </a:rPr>
              <a:t>Project at Moorings Park</a:t>
            </a:r>
            <a:endParaRPr lang="en-US" sz="2800" b="1" dirty="0">
              <a:solidFill>
                <a:srgbClr val="632B8D"/>
              </a:solidFill>
              <a:latin typeface="Cambria" panose="02040503050406030204" pitchFamily="18" charset="0"/>
            </a:endParaRPr>
          </a:p>
        </p:txBody>
      </p:sp>
      <p:sp>
        <p:nvSpPr>
          <p:cNvPr id="3" name="Content Placeholder 2"/>
          <p:cNvSpPr>
            <a:spLocks noGrp="1"/>
          </p:cNvSpPr>
          <p:nvPr>
            <p:ph idx="1"/>
          </p:nvPr>
        </p:nvSpPr>
        <p:spPr>
          <a:xfrm>
            <a:off x="457200" y="1981200"/>
            <a:ext cx="8001000" cy="4343400"/>
          </a:xfrm>
        </p:spPr>
        <p:txBody>
          <a:bodyPr>
            <a:noAutofit/>
          </a:bodyPr>
          <a:lstStyle/>
          <a:p>
            <a:r>
              <a:rPr lang="en-US" sz="1800" dirty="0" smtClean="0"/>
              <a:t>Raising awareness of dementia campus wide.</a:t>
            </a:r>
          </a:p>
          <a:p>
            <a:r>
              <a:rPr lang="en-US" sz="1800" dirty="0" smtClean="0"/>
              <a:t>Embracing communication, empathy, activities, engagement, Life Story work and relationships.</a:t>
            </a:r>
          </a:p>
          <a:p>
            <a:r>
              <a:rPr lang="en-US" sz="1800" dirty="0" smtClean="0"/>
              <a:t>Innovating in the area of </a:t>
            </a:r>
            <a:r>
              <a:rPr lang="en-US" sz="1800" b="1" i="1" u="sng" dirty="0" smtClean="0">
                <a:solidFill>
                  <a:srgbClr val="632B8D"/>
                </a:solidFill>
              </a:rPr>
              <a:t>care partner </a:t>
            </a:r>
            <a:r>
              <a:rPr lang="en-US" sz="1800" dirty="0" smtClean="0"/>
              <a:t>training.</a:t>
            </a:r>
          </a:p>
          <a:p>
            <a:r>
              <a:rPr lang="en-US" sz="1800" dirty="0" smtClean="0"/>
              <a:t>Opening up a new memory care neighborhood utilizing Best Friends as its philosophy.</a:t>
            </a:r>
          </a:p>
          <a:p>
            <a:r>
              <a:rPr lang="en-US" sz="1800" b="1" dirty="0">
                <a:solidFill>
                  <a:srgbClr val="632B8D"/>
                </a:solidFill>
                <a:ea typeface="ＭＳ Ｐゴシック" charset="-128"/>
              </a:rPr>
              <a:t>Best Friends™</a:t>
            </a:r>
            <a:r>
              <a:rPr lang="en-US" sz="1800" dirty="0">
                <a:solidFill>
                  <a:srgbClr val="632B8D"/>
                </a:solidFill>
                <a:ea typeface="ＭＳ Ｐゴシック" charset="-128"/>
              </a:rPr>
              <a:t>: </a:t>
            </a:r>
            <a:r>
              <a:rPr lang="en-US" sz="1800" dirty="0">
                <a:ea typeface="ＭＳ Ｐゴシック" charset="-128"/>
              </a:rPr>
              <a:t>A method of care for people with Alzheimer's disease. A comprehensive approach grounded in the understanding that relationships are supremely important in dementia care and require the essential elements of friendship: </a:t>
            </a:r>
            <a:r>
              <a:rPr lang="en-US" sz="1800" b="1" dirty="0">
                <a:ea typeface="ＭＳ Ｐゴシック" charset="-128"/>
              </a:rPr>
              <a:t>respect, empathy, support, trust, and humor. </a:t>
            </a:r>
            <a:r>
              <a:rPr lang="en-US" sz="1400" dirty="0">
                <a:ea typeface="ＭＳ Ｐゴシック" charset="-128"/>
              </a:rPr>
              <a:t/>
            </a:r>
            <a:br>
              <a:rPr lang="en-US" sz="1400" dirty="0">
                <a:ea typeface="ＭＳ Ｐゴシック" charset="-128"/>
              </a:rPr>
            </a:br>
            <a:endParaRPr lang="en-US" sz="1400" dirty="0">
              <a:ea typeface="ＭＳ Ｐゴシック" charset="-128"/>
            </a:endParaRPr>
          </a:p>
          <a:p>
            <a:pPr marL="68580" indent="0">
              <a:buNone/>
            </a:pPr>
            <a:endParaRPr lang="en-US" sz="1800" dirty="0"/>
          </a:p>
        </p:txBody>
      </p:sp>
    </p:spTree>
    <p:extLst>
      <p:ext uri="{BB962C8B-B14F-4D97-AF65-F5344CB8AC3E}">
        <p14:creationId xmlns:p14="http://schemas.microsoft.com/office/powerpoint/2010/main" val="2074495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024744" cy="1143000"/>
          </a:xfrm>
        </p:spPr>
        <p:txBody>
          <a:bodyPr/>
          <a:lstStyle/>
          <a:p>
            <a:r>
              <a:rPr lang="en-US" b="1" dirty="0" smtClean="0">
                <a:solidFill>
                  <a:srgbClr val="632B8D"/>
                </a:solidFill>
                <a:latin typeface="Cambria" pitchFamily="18" charset="0"/>
                <a:cs typeface="Calibri" pitchFamily="34" charset="0"/>
              </a:rPr>
              <a:t>The Best Friends™ Approach</a:t>
            </a:r>
            <a:endParaRPr lang="en-US" b="1" dirty="0">
              <a:solidFill>
                <a:srgbClr val="632B8D"/>
              </a:solidFill>
              <a:latin typeface="Cambria" pitchFamily="18" charset="0"/>
              <a:cs typeface="Calibri" pitchFamily="34" charset="0"/>
            </a:endParaRPr>
          </a:p>
        </p:txBody>
      </p:sp>
      <p:sp>
        <p:nvSpPr>
          <p:cNvPr id="3" name="Content Placeholder 2"/>
          <p:cNvSpPr>
            <a:spLocks noGrp="1"/>
          </p:cNvSpPr>
          <p:nvPr>
            <p:ph idx="1"/>
          </p:nvPr>
        </p:nvSpPr>
        <p:spPr>
          <a:xfrm>
            <a:off x="533400" y="1905000"/>
            <a:ext cx="8077200" cy="4572000"/>
          </a:xfrm>
        </p:spPr>
        <p:txBody>
          <a:bodyPr>
            <a:noAutofit/>
          </a:bodyPr>
          <a:lstStyle/>
          <a:p>
            <a:r>
              <a:rPr lang="en-US" sz="1600" dirty="0">
                <a:cs typeface="Calibri" pitchFamily="34" charset="0"/>
              </a:rPr>
              <a:t>W</a:t>
            </a:r>
            <a:r>
              <a:rPr lang="en-US" sz="1600" dirty="0" smtClean="0">
                <a:cs typeface="Calibri" pitchFamily="34" charset="0"/>
              </a:rPr>
              <a:t>hat </a:t>
            </a:r>
            <a:r>
              <a:rPr lang="en-US" sz="1600" dirty="0">
                <a:cs typeface="Calibri" pitchFamily="34" charset="0"/>
              </a:rPr>
              <a:t>a person with dementia needs most of all is a </a:t>
            </a:r>
            <a:r>
              <a:rPr lang="en-US" sz="1600" dirty="0" smtClean="0">
                <a:cs typeface="Calibri" pitchFamily="34" charset="0"/>
              </a:rPr>
              <a:t>friend – a “</a:t>
            </a:r>
            <a:r>
              <a:rPr lang="en-US" sz="1600" b="1" dirty="0">
                <a:solidFill>
                  <a:srgbClr val="632B8D"/>
                </a:solidFill>
                <a:cs typeface="Calibri" pitchFamily="34" charset="0"/>
              </a:rPr>
              <a:t>Best Friend</a:t>
            </a:r>
            <a:r>
              <a:rPr lang="en-US" sz="1600" dirty="0">
                <a:cs typeface="Calibri" pitchFamily="34" charset="0"/>
              </a:rPr>
              <a:t>.” </a:t>
            </a:r>
            <a:endParaRPr lang="en-US" sz="1600" dirty="0" smtClean="0">
              <a:cs typeface="Calibri" pitchFamily="34" charset="0"/>
            </a:endParaRPr>
          </a:p>
          <a:p>
            <a:r>
              <a:rPr lang="en-US" sz="1600" dirty="0" smtClean="0">
                <a:cs typeface="Calibri" pitchFamily="34" charset="0"/>
              </a:rPr>
              <a:t>Philosophy developed in the 1980s and 1990s by Virginia Bell &amp; David </a:t>
            </a:r>
            <a:r>
              <a:rPr lang="en-US" sz="1600" dirty="0" err="1" smtClean="0">
                <a:cs typeface="Calibri" pitchFamily="34" charset="0"/>
              </a:rPr>
              <a:t>Troxel</a:t>
            </a:r>
            <a:r>
              <a:rPr lang="en-US" sz="1600" dirty="0" smtClean="0">
                <a:cs typeface="Calibri" pitchFamily="34" charset="0"/>
              </a:rPr>
              <a:t>.</a:t>
            </a:r>
          </a:p>
          <a:p>
            <a:r>
              <a:rPr lang="en-US" sz="1600" dirty="0" smtClean="0">
                <a:cs typeface="Calibri" pitchFamily="34" charset="0"/>
              </a:rPr>
              <a:t>A person-centered approach that helps the person feel safe, secure, &amp; valued.</a:t>
            </a:r>
          </a:p>
          <a:p>
            <a:r>
              <a:rPr lang="en-US" sz="1600" dirty="0" smtClean="0">
                <a:cs typeface="Calibri" pitchFamily="34" charset="0"/>
              </a:rPr>
              <a:t>Teaches staff and families the “knack” of providing great care.</a:t>
            </a:r>
          </a:p>
          <a:p>
            <a:pPr>
              <a:lnSpc>
                <a:spcPct val="120000"/>
              </a:lnSpc>
            </a:pPr>
            <a:r>
              <a:rPr lang="en-US" sz="1600" dirty="0" smtClean="0">
                <a:cs typeface="Calibri" pitchFamily="34" charset="0"/>
              </a:rPr>
              <a:t>When a </a:t>
            </a:r>
            <a:r>
              <a:rPr lang="en-US" sz="1600" b="1" i="1" dirty="0" smtClean="0">
                <a:solidFill>
                  <a:srgbClr val="632B8D"/>
                </a:solidFill>
                <a:cs typeface="Calibri" pitchFamily="34" charset="0"/>
              </a:rPr>
              <a:t>Care Partner </a:t>
            </a:r>
            <a:r>
              <a:rPr lang="en-US" sz="1600" dirty="0" smtClean="0">
                <a:cs typeface="Calibri" pitchFamily="34" charset="0"/>
              </a:rPr>
              <a:t>embraces Best Friends he or she:</a:t>
            </a:r>
          </a:p>
          <a:p>
            <a:pPr lvl="1">
              <a:lnSpc>
                <a:spcPct val="170000"/>
              </a:lnSpc>
              <a:buFont typeface="Arial" panose="020B0604020202020204" pitchFamily="34" charset="0"/>
              <a:buChar char="•"/>
            </a:pPr>
            <a:r>
              <a:rPr lang="en-US" sz="1400" b="1" dirty="0" smtClean="0">
                <a:cs typeface="Calibri" pitchFamily="34" charset="0"/>
              </a:rPr>
              <a:t>Strives to communicate </a:t>
            </a:r>
            <a:r>
              <a:rPr lang="en-US" sz="1400" dirty="0" smtClean="0">
                <a:cs typeface="Calibri" pitchFamily="34" charset="0"/>
              </a:rPr>
              <a:t>(as you would with a friend)</a:t>
            </a:r>
          </a:p>
          <a:p>
            <a:pPr lvl="1">
              <a:lnSpc>
                <a:spcPct val="170000"/>
              </a:lnSpc>
              <a:buFont typeface="Arial" panose="020B0604020202020204" pitchFamily="34" charset="0"/>
              <a:buChar char="•"/>
            </a:pPr>
            <a:r>
              <a:rPr lang="en-US" sz="1400" b="1" dirty="0" smtClean="0">
                <a:cs typeface="Calibri" pitchFamily="34" charset="0"/>
              </a:rPr>
              <a:t>Is patient and understanding on the bad days </a:t>
            </a:r>
            <a:r>
              <a:rPr lang="en-US" sz="1400" dirty="0" smtClean="0">
                <a:cs typeface="Calibri" pitchFamily="34" charset="0"/>
              </a:rPr>
              <a:t>(as you would with a friend)</a:t>
            </a:r>
          </a:p>
          <a:p>
            <a:pPr lvl="1">
              <a:lnSpc>
                <a:spcPct val="170000"/>
              </a:lnSpc>
              <a:buFont typeface="Arial" panose="020B0604020202020204" pitchFamily="34" charset="0"/>
              <a:buChar char="•"/>
            </a:pPr>
            <a:r>
              <a:rPr lang="en-US" sz="1400" b="1" dirty="0" smtClean="0">
                <a:cs typeface="Calibri" pitchFamily="34" charset="0"/>
              </a:rPr>
              <a:t>Laughs and smiles </a:t>
            </a:r>
            <a:r>
              <a:rPr lang="en-US" sz="1400" dirty="0" smtClean="0">
                <a:cs typeface="Calibri" pitchFamily="34" charset="0"/>
              </a:rPr>
              <a:t>(as you would with a friend)</a:t>
            </a:r>
          </a:p>
          <a:p>
            <a:pPr lvl="1">
              <a:lnSpc>
                <a:spcPct val="170000"/>
              </a:lnSpc>
              <a:buFont typeface="Arial" panose="020B0604020202020204" pitchFamily="34" charset="0"/>
              <a:buChar char="•"/>
            </a:pPr>
            <a:r>
              <a:rPr lang="en-US" sz="1400" b="1" dirty="0" smtClean="0">
                <a:cs typeface="Calibri" pitchFamily="34" charset="0"/>
              </a:rPr>
              <a:t>Provides encouragement </a:t>
            </a:r>
            <a:r>
              <a:rPr lang="en-US" sz="1400" dirty="0" smtClean="0">
                <a:cs typeface="Calibri" pitchFamily="34" charset="0"/>
              </a:rPr>
              <a:t>(as you would with a friend)</a:t>
            </a:r>
          </a:p>
          <a:p>
            <a:pPr lvl="1">
              <a:lnSpc>
                <a:spcPct val="170000"/>
              </a:lnSpc>
              <a:buFont typeface="Arial" panose="020B0604020202020204" pitchFamily="34" charset="0"/>
              <a:buChar char="•"/>
            </a:pPr>
            <a:r>
              <a:rPr lang="en-US" sz="1400" b="1" dirty="0" smtClean="0">
                <a:cs typeface="Calibri" pitchFamily="34" charset="0"/>
              </a:rPr>
              <a:t>Exercises, listens, talks about meaningful things </a:t>
            </a:r>
            <a:r>
              <a:rPr lang="en-US" sz="1400" dirty="0" smtClean="0">
                <a:cs typeface="Calibri" pitchFamily="34" charset="0"/>
              </a:rPr>
              <a:t>(as you would with a friend)</a:t>
            </a:r>
          </a:p>
          <a:p>
            <a:endParaRPr lang="en-US" sz="400" dirty="0" smtClean="0">
              <a:latin typeface="Calibri" pitchFamily="34" charset="0"/>
              <a:cs typeface="Calibri" pitchFamily="34" charset="0"/>
            </a:endParaRPr>
          </a:p>
        </p:txBody>
      </p:sp>
      <p:sp>
        <p:nvSpPr>
          <p:cNvPr id="4" name="Content Placeholder 2"/>
          <p:cNvSpPr txBox="1">
            <a:spLocks/>
          </p:cNvSpPr>
          <p:nvPr/>
        </p:nvSpPr>
        <p:spPr>
          <a:xfrm>
            <a:off x="473579" y="3558358"/>
            <a:ext cx="8229600" cy="2087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11480" lvl="1" indent="0">
              <a:buFont typeface="Arial" panose="020B0604020202020204" pitchFamily="34" charset="0"/>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2456182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404664"/>
            <a:ext cx="8458200" cy="1195536"/>
          </a:xfrm>
        </p:spPr>
        <p:txBody>
          <a:bodyPr>
            <a:noAutofit/>
          </a:bodyPr>
          <a:lstStyle/>
          <a:p>
            <a:pPr algn="ctr" eaLnBrk="1" hangingPunct="1">
              <a:lnSpc>
                <a:spcPct val="80000"/>
              </a:lnSpc>
              <a:defRPr/>
            </a:pPr>
            <a:r>
              <a:rPr lang="en-US" sz="2800" b="1" dirty="0">
                <a:solidFill>
                  <a:srgbClr val="632B8D"/>
                </a:solidFill>
                <a:latin typeface="Cambria" panose="02040503050406030204" pitchFamily="18" charset="0"/>
              </a:rPr>
              <a:t>When you create a Best </a:t>
            </a:r>
            <a:r>
              <a:rPr lang="en-US" sz="2800" b="1" dirty="0" smtClean="0">
                <a:solidFill>
                  <a:srgbClr val="632B8D"/>
                </a:solidFill>
                <a:latin typeface="Cambria" panose="02040503050406030204" pitchFamily="18" charset="0"/>
              </a:rPr>
              <a:t>Friends™ culture </a:t>
            </a:r>
            <a:r>
              <a:rPr lang="en-US" sz="2800" b="1" dirty="0">
                <a:solidFill>
                  <a:srgbClr val="632B8D"/>
                </a:solidFill>
                <a:latin typeface="Cambria" panose="02040503050406030204" pitchFamily="18" charset="0"/>
              </a:rPr>
              <a:t>everything goes better!</a:t>
            </a:r>
            <a:endParaRPr lang="en-US" sz="2800" b="1" dirty="0" smtClean="0">
              <a:solidFill>
                <a:srgbClr val="632B8D"/>
              </a:solidFill>
              <a:latin typeface="Cambria" panose="02040503050406030204" pitchFamily="18" charset="0"/>
            </a:endParaRPr>
          </a:p>
        </p:txBody>
      </p:sp>
      <p:sp>
        <p:nvSpPr>
          <p:cNvPr id="30723" name="Content Placeholder 2"/>
          <p:cNvSpPr>
            <a:spLocks noGrp="1"/>
          </p:cNvSpPr>
          <p:nvPr>
            <p:ph sz="half" idx="4294967295"/>
          </p:nvPr>
        </p:nvSpPr>
        <p:spPr>
          <a:xfrm>
            <a:off x="2514600" y="4265069"/>
            <a:ext cx="2133600" cy="535531"/>
          </a:xfrm>
          <a:prstGeom prst="rect">
            <a:avLst/>
          </a:prstGeom>
        </p:spPr>
        <p:txBody>
          <a:bodyPr/>
          <a:lstStyle/>
          <a:p>
            <a:pPr eaLnBrk="1" hangingPunct="1">
              <a:lnSpc>
                <a:spcPct val="90000"/>
              </a:lnSpc>
              <a:buFontTx/>
              <a:buNone/>
            </a:pPr>
            <a:r>
              <a:rPr lang="en-US" sz="1400" b="1" dirty="0" smtClean="0">
                <a:solidFill>
                  <a:schemeClr val="accent6">
                    <a:lumMod val="75000"/>
                  </a:schemeClr>
                </a:solidFill>
              </a:rPr>
              <a:t>Family satisfaction</a:t>
            </a:r>
          </a:p>
        </p:txBody>
      </p:sp>
      <p:sp>
        <p:nvSpPr>
          <p:cNvPr id="30724" name="Content Placeholder 3"/>
          <p:cNvSpPr>
            <a:spLocks noGrp="1"/>
          </p:cNvSpPr>
          <p:nvPr>
            <p:ph sz="half" idx="4294967295"/>
          </p:nvPr>
        </p:nvSpPr>
        <p:spPr>
          <a:xfrm>
            <a:off x="2116839" y="2916910"/>
            <a:ext cx="2317861" cy="620973"/>
          </a:xfrm>
          <a:prstGeom prst="rect">
            <a:avLst/>
          </a:prstGeom>
        </p:spPr>
        <p:txBody>
          <a:bodyPr>
            <a:normAutofit lnSpcReduction="10000"/>
          </a:bodyPr>
          <a:lstStyle/>
          <a:p>
            <a:pPr eaLnBrk="1" hangingPunct="1">
              <a:lnSpc>
                <a:spcPct val="90000"/>
              </a:lnSpc>
              <a:buFontTx/>
              <a:buNone/>
            </a:pPr>
            <a:r>
              <a:rPr lang="en-US" sz="2000" dirty="0" smtClean="0">
                <a:solidFill>
                  <a:srgbClr val="C700FF"/>
                </a:solidFill>
              </a:rPr>
              <a:t>Participation in activities</a:t>
            </a:r>
          </a:p>
          <a:p>
            <a:pPr eaLnBrk="1" hangingPunct="1">
              <a:buFontTx/>
              <a:buNone/>
            </a:pPr>
            <a:endParaRPr lang="en-US" sz="1600" dirty="0" smtClean="0"/>
          </a:p>
          <a:p>
            <a:pPr eaLnBrk="1" hangingPunct="1">
              <a:buFontTx/>
              <a:buNone/>
            </a:pPr>
            <a:endParaRPr lang="en-US" sz="1600" dirty="0" smtClean="0"/>
          </a:p>
        </p:txBody>
      </p:sp>
      <p:sp>
        <p:nvSpPr>
          <p:cNvPr id="30726" name="Rectangle 6"/>
          <p:cNvSpPr>
            <a:spLocks noChangeArrowheads="1"/>
          </p:cNvSpPr>
          <p:nvPr/>
        </p:nvSpPr>
        <p:spPr bwMode="auto">
          <a:xfrm>
            <a:off x="838200" y="2588669"/>
            <a:ext cx="174665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90000"/>
              </a:lnSpc>
              <a:spcBef>
                <a:spcPct val="20000"/>
              </a:spcBef>
              <a:spcAft>
                <a:spcPct val="0"/>
              </a:spcAft>
            </a:pPr>
            <a:r>
              <a:rPr lang="en-US" sz="2400" b="1" dirty="0" smtClean="0">
                <a:solidFill>
                  <a:srgbClr val="EB0925"/>
                </a:solidFill>
                <a:ea typeface="ＭＳ Ｐゴシック" charset="-128"/>
                <a:cs typeface="Calibri" pitchFamily="34" charset="0"/>
              </a:rPr>
              <a:t>Showers</a:t>
            </a:r>
            <a:endParaRPr lang="en-US" sz="2400" b="1" dirty="0">
              <a:solidFill>
                <a:srgbClr val="EB0925"/>
              </a:solidFill>
              <a:ea typeface="ＭＳ Ｐゴシック" charset="-128"/>
              <a:cs typeface="Calibri" pitchFamily="34" charset="0"/>
            </a:endParaRPr>
          </a:p>
        </p:txBody>
      </p:sp>
      <p:sp>
        <p:nvSpPr>
          <p:cNvPr id="30727" name="Rectangle 7"/>
          <p:cNvSpPr>
            <a:spLocks noChangeArrowheads="1"/>
          </p:cNvSpPr>
          <p:nvPr/>
        </p:nvSpPr>
        <p:spPr bwMode="auto">
          <a:xfrm>
            <a:off x="2667000" y="2526268"/>
            <a:ext cx="195721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90000"/>
              </a:lnSpc>
              <a:spcBef>
                <a:spcPct val="20000"/>
              </a:spcBef>
              <a:spcAft>
                <a:spcPct val="0"/>
              </a:spcAft>
            </a:pPr>
            <a:r>
              <a:rPr lang="en-US" sz="1600" dirty="0">
                <a:solidFill>
                  <a:srgbClr val="14A60D"/>
                </a:solidFill>
                <a:ea typeface="ＭＳ Ｐゴシック" charset="-128"/>
                <a:cs typeface="Calibri" pitchFamily="34" charset="0"/>
              </a:rPr>
              <a:t>Conversation</a:t>
            </a:r>
          </a:p>
        </p:txBody>
      </p:sp>
      <p:sp>
        <p:nvSpPr>
          <p:cNvPr id="30728" name="Text Box 8"/>
          <p:cNvSpPr txBox="1">
            <a:spLocks noChangeArrowheads="1"/>
          </p:cNvSpPr>
          <p:nvPr/>
        </p:nvSpPr>
        <p:spPr bwMode="auto">
          <a:xfrm>
            <a:off x="1970121" y="2103025"/>
            <a:ext cx="996427" cy="5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90000"/>
              </a:lnSpc>
              <a:spcBef>
                <a:spcPct val="20000"/>
              </a:spcBef>
              <a:spcAft>
                <a:spcPct val="0"/>
              </a:spcAft>
            </a:pPr>
            <a:r>
              <a:rPr lang="en-US" sz="1800" b="1" dirty="0" smtClean="0">
                <a:solidFill>
                  <a:srgbClr val="7600FF"/>
                </a:solidFill>
                <a:latin typeface="Calibri" pitchFamily="34" charset="0"/>
                <a:ea typeface="ＭＳ Ｐゴシック" charset="-128"/>
                <a:cs typeface="Calibri" pitchFamily="34" charset="0"/>
              </a:rPr>
              <a:t>Dressing</a:t>
            </a:r>
            <a:endParaRPr lang="en-US" sz="1800" b="1" dirty="0">
              <a:solidFill>
                <a:srgbClr val="7600FF"/>
              </a:solidFill>
              <a:latin typeface="Calibri" pitchFamily="34" charset="0"/>
              <a:ea typeface="ＭＳ Ｐゴシック" charset="-128"/>
              <a:cs typeface="Calibri" pitchFamily="34" charset="0"/>
            </a:endParaRPr>
          </a:p>
          <a:p>
            <a:pPr eaLnBrk="1" fontAlgn="base" hangingPunct="1">
              <a:spcBef>
                <a:spcPct val="0"/>
              </a:spcBef>
              <a:spcAft>
                <a:spcPct val="0"/>
              </a:spcAft>
            </a:pPr>
            <a:endParaRPr lang="en-US" sz="1100" dirty="0">
              <a:solidFill>
                <a:srgbClr val="0F7084"/>
              </a:solidFill>
              <a:latin typeface="Calibri" pitchFamily="34" charset="0"/>
              <a:ea typeface="ＭＳ Ｐゴシック" charset="-128"/>
              <a:cs typeface="Calibri" pitchFamily="34" charset="0"/>
            </a:endParaRPr>
          </a:p>
        </p:txBody>
      </p:sp>
      <p:sp>
        <p:nvSpPr>
          <p:cNvPr id="30729" name="Rectangle 9"/>
          <p:cNvSpPr>
            <a:spLocks noChangeArrowheads="1"/>
          </p:cNvSpPr>
          <p:nvPr/>
        </p:nvSpPr>
        <p:spPr bwMode="auto">
          <a:xfrm>
            <a:off x="1295400" y="5772090"/>
            <a:ext cx="266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600" b="1" i="1" dirty="0" smtClean="0">
                <a:solidFill>
                  <a:srgbClr val="0E7908"/>
                </a:solidFill>
                <a:ea typeface="ＭＳ Ｐゴシック" charset="-128"/>
                <a:cs typeface="Calibri" pitchFamily="34" charset="0"/>
              </a:rPr>
              <a:t>Less fights/depression</a:t>
            </a:r>
            <a:endParaRPr lang="en-US" sz="1600" b="1" i="1" dirty="0">
              <a:solidFill>
                <a:srgbClr val="0E7908"/>
              </a:solidFill>
              <a:ea typeface="ＭＳ Ｐゴシック" charset="-128"/>
              <a:cs typeface="Calibri" pitchFamily="34" charset="0"/>
            </a:endParaRPr>
          </a:p>
        </p:txBody>
      </p:sp>
      <p:sp>
        <p:nvSpPr>
          <p:cNvPr id="30730" name="Rectangle 10"/>
          <p:cNvSpPr>
            <a:spLocks noChangeArrowheads="1"/>
          </p:cNvSpPr>
          <p:nvPr/>
        </p:nvSpPr>
        <p:spPr bwMode="auto">
          <a:xfrm>
            <a:off x="1371600" y="3579269"/>
            <a:ext cx="219964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90000"/>
              </a:lnSpc>
              <a:spcBef>
                <a:spcPct val="20000"/>
              </a:spcBef>
              <a:spcAft>
                <a:spcPct val="0"/>
              </a:spcAft>
            </a:pPr>
            <a:r>
              <a:rPr lang="en-US" sz="2400" i="1" dirty="0" smtClean="0">
                <a:solidFill>
                  <a:srgbClr val="FF8300"/>
                </a:solidFill>
                <a:ea typeface="ＭＳ Ｐゴシック" charset="-128"/>
                <a:cs typeface="Calibri" pitchFamily="34" charset="0"/>
              </a:rPr>
              <a:t>Less agitation</a:t>
            </a:r>
            <a:endParaRPr lang="en-US" sz="2400" i="1" dirty="0">
              <a:solidFill>
                <a:srgbClr val="FF8300"/>
              </a:solidFill>
              <a:ea typeface="ＭＳ Ｐゴシック" charset="-128"/>
              <a:cs typeface="Calibri" pitchFamily="34" charset="0"/>
            </a:endParaRPr>
          </a:p>
        </p:txBody>
      </p:sp>
      <p:sp>
        <p:nvSpPr>
          <p:cNvPr id="30731" name="Rectangle 11"/>
          <p:cNvSpPr>
            <a:spLocks noChangeArrowheads="1"/>
          </p:cNvSpPr>
          <p:nvPr/>
        </p:nvSpPr>
        <p:spPr bwMode="auto">
          <a:xfrm>
            <a:off x="1905000" y="4992368"/>
            <a:ext cx="266504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90000"/>
              </a:lnSpc>
              <a:spcBef>
                <a:spcPct val="20000"/>
              </a:spcBef>
              <a:spcAft>
                <a:spcPct val="0"/>
              </a:spcAft>
            </a:pPr>
            <a:r>
              <a:rPr lang="en-US" b="1" dirty="0" smtClean="0">
                <a:solidFill>
                  <a:srgbClr val="00C7F1"/>
                </a:solidFill>
                <a:ea typeface="ＭＳ Ｐゴシック" charset="-128"/>
                <a:cs typeface="Calibri" pitchFamily="34" charset="0"/>
              </a:rPr>
              <a:t>Safety/less wandering</a:t>
            </a:r>
            <a:endParaRPr lang="en-US" dirty="0">
              <a:solidFill>
                <a:srgbClr val="00C7F1"/>
              </a:solidFill>
              <a:ea typeface="ＭＳ Ｐゴシック" charset="-128"/>
              <a:cs typeface="Calibri" pitchFamily="34" charset="0"/>
            </a:endParaRPr>
          </a:p>
        </p:txBody>
      </p:sp>
      <p:sp>
        <p:nvSpPr>
          <p:cNvPr id="30732" name="Rectangle 12"/>
          <p:cNvSpPr>
            <a:spLocks noChangeArrowheads="1"/>
          </p:cNvSpPr>
          <p:nvPr/>
        </p:nvSpPr>
        <p:spPr bwMode="auto">
          <a:xfrm>
            <a:off x="914400" y="4341269"/>
            <a:ext cx="111921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90000"/>
              </a:lnSpc>
              <a:spcBef>
                <a:spcPct val="20000"/>
              </a:spcBef>
              <a:spcAft>
                <a:spcPct val="0"/>
              </a:spcAft>
            </a:pPr>
            <a:r>
              <a:rPr lang="en-US" sz="2400" b="1" i="1" dirty="0" smtClean="0">
                <a:solidFill>
                  <a:srgbClr val="EB09F5"/>
                </a:solidFill>
                <a:ea typeface="ＭＳ Ｐゴシック" charset="-128"/>
                <a:cs typeface="Calibri" pitchFamily="34" charset="0"/>
              </a:rPr>
              <a:t>Dining</a:t>
            </a:r>
            <a:endParaRPr lang="en-US" sz="2400" b="1" i="1" dirty="0">
              <a:solidFill>
                <a:srgbClr val="EB09F5"/>
              </a:solidFill>
              <a:ea typeface="ＭＳ Ｐゴシック" charset="-128"/>
              <a:cs typeface="Calibri" pitchFamily="34" charset="0"/>
            </a:endParaRPr>
          </a:p>
        </p:txBody>
      </p:sp>
      <p:sp>
        <p:nvSpPr>
          <p:cNvPr id="30733" name="Rectangle 13"/>
          <p:cNvSpPr>
            <a:spLocks noChangeArrowheads="1"/>
          </p:cNvSpPr>
          <p:nvPr/>
        </p:nvSpPr>
        <p:spPr bwMode="auto">
          <a:xfrm>
            <a:off x="914400" y="5220968"/>
            <a:ext cx="121860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90000"/>
              </a:lnSpc>
              <a:spcBef>
                <a:spcPct val="20000"/>
              </a:spcBef>
              <a:spcAft>
                <a:spcPct val="0"/>
              </a:spcAft>
            </a:pPr>
            <a:r>
              <a:rPr lang="en-US" sz="1400" b="1" dirty="0" smtClean="0">
                <a:solidFill>
                  <a:srgbClr val="0000FF"/>
                </a:solidFill>
                <a:ea typeface="ＭＳ Ｐゴシック" charset="-128"/>
                <a:cs typeface="Calibri" pitchFamily="34" charset="0"/>
              </a:rPr>
              <a:t>Staff morale</a:t>
            </a:r>
            <a:endParaRPr lang="en-US" sz="1400" b="1" dirty="0">
              <a:solidFill>
                <a:srgbClr val="0000FF"/>
              </a:solidFill>
              <a:ea typeface="ＭＳ Ｐゴシック" charset="-128"/>
              <a:cs typeface="Calibri" pitchFamily="34" charset="0"/>
            </a:endParaRPr>
          </a:p>
        </p:txBody>
      </p:sp>
      <p:sp>
        <p:nvSpPr>
          <p:cNvPr id="3" name="Rectangle 2"/>
          <p:cNvSpPr/>
          <p:nvPr/>
        </p:nvSpPr>
        <p:spPr>
          <a:xfrm>
            <a:off x="4570040" y="2057400"/>
            <a:ext cx="3888160" cy="4031873"/>
          </a:xfrm>
          <a:prstGeom prst="rect">
            <a:avLst/>
          </a:prstGeom>
        </p:spPr>
        <p:txBody>
          <a:bodyPr wrap="square">
            <a:spAutoFit/>
          </a:bodyPr>
          <a:lstStyle/>
          <a:p>
            <a:pPr marL="285750" indent="-285750">
              <a:buFont typeface="Arial" charset="0"/>
              <a:buChar char="•"/>
            </a:pPr>
            <a:r>
              <a:rPr lang="en-US" sz="2000" b="1" cap="none" dirty="0" smtClean="0">
                <a:solidFill>
                  <a:srgbClr val="632B8D"/>
                </a:solidFill>
                <a:latin typeface="Calibri" pitchFamily="34" charset="0"/>
              </a:rPr>
              <a:t>Embrace the Life </a:t>
            </a:r>
            <a:r>
              <a:rPr lang="en-US" sz="2000" b="1" dirty="0" smtClean="0">
                <a:solidFill>
                  <a:srgbClr val="632B8D"/>
                </a:solidFill>
                <a:latin typeface="Calibri" pitchFamily="34" charset="0"/>
              </a:rPr>
              <a:t>Story</a:t>
            </a:r>
          </a:p>
          <a:p>
            <a:endParaRPr lang="en-US" sz="2000" b="1" dirty="0" smtClean="0">
              <a:solidFill>
                <a:srgbClr val="632B8D"/>
              </a:solidFill>
              <a:latin typeface="Calibri" pitchFamily="34" charset="0"/>
            </a:endParaRPr>
          </a:p>
          <a:p>
            <a:pPr marL="285750" indent="-285750">
              <a:buFont typeface="Arial" charset="0"/>
              <a:buChar char="•"/>
            </a:pPr>
            <a:r>
              <a:rPr lang="en-US" sz="2000" b="1" dirty="0" smtClean="0">
                <a:solidFill>
                  <a:srgbClr val="632B8D"/>
                </a:solidFill>
                <a:latin typeface="Calibri" pitchFamily="34" charset="0"/>
              </a:rPr>
              <a:t>Maintain a Sense of Humor</a:t>
            </a:r>
          </a:p>
          <a:p>
            <a:endParaRPr lang="en-US" sz="2000" b="1" dirty="0" smtClean="0">
              <a:solidFill>
                <a:srgbClr val="632B8D"/>
              </a:solidFill>
              <a:latin typeface="Calibri" pitchFamily="34" charset="0"/>
            </a:endParaRPr>
          </a:p>
          <a:p>
            <a:pPr marL="285750" indent="-285750">
              <a:buFont typeface="Arial" charset="0"/>
              <a:buChar char="•"/>
            </a:pPr>
            <a:r>
              <a:rPr lang="en-US" sz="2000" b="1" dirty="0" smtClean="0">
                <a:solidFill>
                  <a:srgbClr val="632B8D"/>
                </a:solidFill>
              </a:rPr>
              <a:t>Recognize the Spiritual</a:t>
            </a:r>
          </a:p>
          <a:p>
            <a:endParaRPr lang="en-US" sz="2000" b="1" dirty="0" smtClean="0">
              <a:solidFill>
                <a:srgbClr val="632B8D"/>
              </a:solidFill>
            </a:endParaRPr>
          </a:p>
          <a:p>
            <a:pPr marL="285750" indent="-285750">
              <a:buFont typeface="Arial" charset="0"/>
              <a:buChar char="•"/>
            </a:pPr>
            <a:r>
              <a:rPr lang="en-US" sz="2000" b="1" dirty="0" smtClean="0">
                <a:solidFill>
                  <a:srgbClr val="632B8D"/>
                </a:solidFill>
              </a:rPr>
              <a:t>Engage in Life-Affirming Activities</a:t>
            </a:r>
          </a:p>
          <a:p>
            <a:endParaRPr lang="en-US" sz="2000" b="1" dirty="0" smtClean="0">
              <a:solidFill>
                <a:srgbClr val="632B8D"/>
              </a:solidFill>
            </a:endParaRPr>
          </a:p>
          <a:p>
            <a:pPr marL="285750" indent="-285750">
              <a:buFont typeface="Arial" charset="0"/>
              <a:buChar char="•"/>
            </a:pPr>
            <a:r>
              <a:rPr lang="en-US" sz="2000" b="1" dirty="0" smtClean="0">
                <a:solidFill>
                  <a:srgbClr val="632B8D"/>
                </a:solidFill>
              </a:rPr>
              <a:t>Think Outside the Box</a:t>
            </a:r>
          </a:p>
          <a:p>
            <a:endParaRPr lang="en-US" sz="2000" b="1" dirty="0" smtClean="0">
              <a:solidFill>
                <a:srgbClr val="632B8D"/>
              </a:solidFill>
            </a:endParaRPr>
          </a:p>
          <a:p>
            <a:pPr marL="285750" indent="-285750">
              <a:buFont typeface="Arial" charset="0"/>
              <a:buChar char="•"/>
            </a:pPr>
            <a:r>
              <a:rPr lang="en-US" sz="2000" b="1" dirty="0" smtClean="0">
                <a:solidFill>
                  <a:srgbClr val="632B8D"/>
                </a:solidFill>
              </a:rPr>
              <a:t>Develop “the Knack”</a:t>
            </a:r>
          </a:p>
          <a:p>
            <a:pPr marL="285750" indent="-285750">
              <a:buFont typeface="Arial" charset="0"/>
              <a:buChar char="•"/>
            </a:pPr>
            <a:endParaRPr lang="en-US" sz="1600" dirty="0"/>
          </a:p>
        </p:txBody>
      </p:sp>
    </p:spTree>
    <p:extLst>
      <p:ext uri="{BB962C8B-B14F-4D97-AF65-F5344CB8AC3E}">
        <p14:creationId xmlns:p14="http://schemas.microsoft.com/office/powerpoint/2010/main" val="1684884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7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73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07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072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072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0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autoUpdateAnimBg="0"/>
      <p:bldP spid="30726" grpId="0" autoUpdateAnimBg="0"/>
      <p:bldP spid="30727" grpId="0" autoUpdateAnimBg="0"/>
      <p:bldP spid="30728" grpId="0" autoUpdateAnimBg="0"/>
      <p:bldP spid="30729" grpId="0" autoUpdateAnimBg="0"/>
      <p:bldP spid="30730" grpId="0" autoUpdateAnimBg="0"/>
      <p:bldP spid="30731" grpId="0" autoUpdateAnimBg="0"/>
      <p:bldP spid="30732" grpId="0" autoUpdateAnimBg="0"/>
      <p:bldP spid="3073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jchavez\Local Settings\Temporary Internet Files\Content.IE5\6CYKONQQ\MP9003058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301297"/>
            <a:ext cx="1897352" cy="2432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143000"/>
          </a:xfrm>
        </p:spPr>
        <p:txBody>
          <a:bodyPr>
            <a:normAutofit/>
          </a:bodyPr>
          <a:lstStyle/>
          <a:p>
            <a:r>
              <a:rPr lang="en-US" b="1" dirty="0" smtClean="0">
                <a:solidFill>
                  <a:srgbClr val="632B8D"/>
                </a:solidFill>
                <a:latin typeface="Cambria" pitchFamily="18" charset="0"/>
                <a:cs typeface="Calibri" pitchFamily="34" charset="0"/>
              </a:rPr>
              <a:t>Why friendship?</a:t>
            </a:r>
            <a:endParaRPr lang="en-US" b="1" dirty="0">
              <a:solidFill>
                <a:srgbClr val="632B8D"/>
              </a:solidFill>
              <a:latin typeface="Cambria" pitchFamily="18" charset="0"/>
              <a:cs typeface="Calibri" pitchFamily="34" charset="0"/>
            </a:endParaRPr>
          </a:p>
        </p:txBody>
      </p:sp>
      <p:sp>
        <p:nvSpPr>
          <p:cNvPr id="3" name="Content Placeholder 2"/>
          <p:cNvSpPr>
            <a:spLocks noGrp="1"/>
          </p:cNvSpPr>
          <p:nvPr>
            <p:ph idx="1"/>
          </p:nvPr>
        </p:nvSpPr>
        <p:spPr>
          <a:xfrm>
            <a:off x="457200" y="1412776"/>
            <a:ext cx="7848600" cy="4988024"/>
          </a:xfrm>
        </p:spPr>
        <p:txBody>
          <a:bodyPr>
            <a:normAutofit/>
          </a:bodyPr>
          <a:lstStyle/>
          <a:p>
            <a:r>
              <a:rPr lang="en-US" b="1" dirty="0" smtClean="0">
                <a:latin typeface="Calibri" pitchFamily="34" charset="0"/>
                <a:cs typeface="Calibri" pitchFamily="34" charset="0"/>
              </a:rPr>
              <a:t>Persons with dementia can be “</a:t>
            </a:r>
            <a:r>
              <a:rPr lang="en-US" b="1" dirty="0" smtClean="0">
                <a:solidFill>
                  <a:srgbClr val="632B8D"/>
                </a:solidFill>
                <a:latin typeface="Calibri" pitchFamily="34" charset="0"/>
                <a:cs typeface="Calibri" pitchFamily="34" charset="0"/>
              </a:rPr>
              <a:t>lost</a:t>
            </a:r>
            <a:r>
              <a:rPr lang="en-US" b="1" dirty="0" smtClean="0">
                <a:latin typeface="Calibri" pitchFamily="34" charset="0"/>
                <a:cs typeface="Calibri" pitchFamily="34" charset="0"/>
              </a:rPr>
              <a:t>” and “</a:t>
            </a:r>
            <a:r>
              <a:rPr lang="en-US" b="1" dirty="0" smtClean="0">
                <a:solidFill>
                  <a:srgbClr val="632B8D"/>
                </a:solidFill>
                <a:latin typeface="Calibri" pitchFamily="34" charset="0"/>
                <a:cs typeface="Calibri" pitchFamily="34" charset="0"/>
              </a:rPr>
              <a:t>lonely</a:t>
            </a:r>
            <a:r>
              <a:rPr lang="en-US" b="1" dirty="0" smtClean="0">
                <a:latin typeface="Calibri" pitchFamily="34" charset="0"/>
                <a:cs typeface="Calibri" pitchFamily="34" charset="0"/>
              </a:rPr>
              <a:t>.”</a:t>
            </a:r>
          </a:p>
          <a:p>
            <a:r>
              <a:rPr lang="en-US" b="1" dirty="0" smtClean="0">
                <a:latin typeface="Calibri" pitchFamily="34" charset="0"/>
                <a:cs typeface="Calibri" pitchFamily="34" charset="0"/>
              </a:rPr>
              <a:t>Being a good friend, involves:</a:t>
            </a:r>
          </a:p>
          <a:p>
            <a:pPr lvl="1"/>
            <a:r>
              <a:rPr lang="en-US" sz="1800" dirty="0" smtClean="0">
                <a:latin typeface="Calibri" pitchFamily="34" charset="0"/>
                <a:cs typeface="Calibri" pitchFamily="34" charset="0"/>
              </a:rPr>
              <a:t>Knowing a person’s history and preferences</a:t>
            </a:r>
          </a:p>
          <a:p>
            <a:pPr lvl="1"/>
            <a:r>
              <a:rPr lang="en-US" sz="1800" dirty="0" smtClean="0">
                <a:latin typeface="Calibri" pitchFamily="34" charset="0"/>
                <a:cs typeface="Calibri" pitchFamily="34" charset="0"/>
              </a:rPr>
              <a:t>Being empathetic, warm, and loving</a:t>
            </a:r>
          </a:p>
          <a:p>
            <a:pPr lvl="1"/>
            <a:r>
              <a:rPr lang="en-US" sz="1800" dirty="0" smtClean="0">
                <a:latin typeface="Calibri" pitchFamily="34" charset="0"/>
                <a:cs typeface="Calibri" pitchFamily="34" charset="0"/>
              </a:rPr>
              <a:t>Communicating</a:t>
            </a:r>
          </a:p>
          <a:p>
            <a:pPr lvl="1"/>
            <a:r>
              <a:rPr lang="en-US" sz="1800" dirty="0" smtClean="0">
                <a:latin typeface="Calibri" pitchFamily="34" charset="0"/>
                <a:cs typeface="Calibri" pitchFamily="34" charset="0"/>
              </a:rPr>
              <a:t>Doing things together</a:t>
            </a:r>
          </a:p>
          <a:p>
            <a:pPr lvl="1"/>
            <a:endParaRPr lang="en-US" sz="1800" dirty="0">
              <a:latin typeface="Calibri" pitchFamily="34" charset="0"/>
              <a:cs typeface="Calibri" pitchFamily="34" charset="0"/>
            </a:endParaRPr>
          </a:p>
          <a:p>
            <a:r>
              <a:rPr lang="en-US" sz="2000" b="1" dirty="0">
                <a:latin typeface="Calibri" pitchFamily="34" charset="0"/>
                <a:cs typeface="Calibri" pitchFamily="34" charset="0"/>
              </a:rPr>
              <a:t>In Alzheimer’s and dementia care, friendship:</a:t>
            </a:r>
          </a:p>
          <a:p>
            <a:pPr lvl="1"/>
            <a:r>
              <a:rPr lang="en-US" sz="1600" dirty="0">
                <a:latin typeface="Calibri" pitchFamily="34" charset="0"/>
                <a:cs typeface="Calibri" pitchFamily="34" charset="0"/>
              </a:rPr>
              <a:t>Allows us to have empathy and to be more understanding of behaviors that are challenging.</a:t>
            </a:r>
          </a:p>
          <a:p>
            <a:pPr lvl="1"/>
            <a:r>
              <a:rPr lang="en-US" sz="1600" dirty="0">
                <a:latin typeface="Calibri" pitchFamily="34" charset="0"/>
                <a:cs typeface="Calibri" pitchFamily="34" charset="0"/>
              </a:rPr>
              <a:t>Encourages us to learn and use the Life Story to make a connection, bring up a favorite subject, understand a concern, or redirect.</a:t>
            </a:r>
          </a:p>
          <a:p>
            <a:pPr marL="457200" lvl="1" indent="0">
              <a:buNone/>
            </a:pPr>
            <a:r>
              <a:rPr lang="en-US" sz="1600" dirty="0">
                <a:latin typeface="Calibri" pitchFamily="34" charset="0"/>
              </a:rPr>
              <a:t>It only takes </a:t>
            </a:r>
            <a:r>
              <a:rPr lang="en-US" sz="1600" b="1" dirty="0">
                <a:solidFill>
                  <a:srgbClr val="632B8D"/>
                </a:solidFill>
                <a:latin typeface="Calibri" pitchFamily="34" charset="0"/>
              </a:rPr>
              <a:t>30 seconds </a:t>
            </a:r>
            <a:r>
              <a:rPr lang="en-US" sz="1600" dirty="0">
                <a:latin typeface="Calibri" pitchFamily="34" charset="0"/>
              </a:rPr>
              <a:t>to be a little less task-oriented and a little more </a:t>
            </a:r>
            <a:r>
              <a:rPr lang="en-US" sz="1600" i="1" dirty="0">
                <a:latin typeface="Calibri" pitchFamily="34" charset="0"/>
              </a:rPr>
              <a:t>person-centered.</a:t>
            </a:r>
          </a:p>
          <a:p>
            <a:pPr marL="457200" lvl="1" indent="0">
              <a:buNone/>
            </a:pPr>
            <a:endParaRPr lang="en-US" sz="1600" dirty="0">
              <a:latin typeface="Calibri" pitchFamily="34" charset="0"/>
              <a:cs typeface="Calibri" pitchFamily="34" charset="0"/>
            </a:endParaRPr>
          </a:p>
          <a:p>
            <a:pPr marL="365760" lvl="1" indent="0">
              <a:buNone/>
            </a:pPr>
            <a:endParaRPr lang="en-US" sz="1800" dirty="0" smtClean="0">
              <a:latin typeface="Calibri" pitchFamily="34" charset="0"/>
              <a:cs typeface="Calibri" pitchFamily="34" charset="0"/>
            </a:endParaRPr>
          </a:p>
        </p:txBody>
      </p:sp>
    </p:spTree>
    <p:extLst>
      <p:ext uri="{BB962C8B-B14F-4D97-AF65-F5344CB8AC3E}">
        <p14:creationId xmlns:p14="http://schemas.microsoft.com/office/powerpoint/2010/main" val="1063549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706562"/>
          </a:xfrm>
        </p:spPr>
        <p:txBody>
          <a:bodyPr>
            <a:normAutofit/>
          </a:bodyPr>
          <a:lstStyle/>
          <a:p>
            <a:pPr algn="ctr"/>
            <a:r>
              <a:rPr lang="en-US" sz="3600" b="1" dirty="0" smtClean="0">
                <a:solidFill>
                  <a:srgbClr val="632B8D"/>
                </a:solidFill>
                <a:latin typeface="Cambria" panose="02040503050406030204" pitchFamily="18" charset="0"/>
              </a:rPr>
              <a:t>Best Friends and the Art of Friendship</a:t>
            </a:r>
            <a:endParaRPr lang="en-US" sz="3600" b="1" dirty="0">
              <a:solidFill>
                <a:srgbClr val="632B8D"/>
              </a:solidFill>
              <a:latin typeface="Cambria" panose="020405030504060302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5361" y="1905000"/>
            <a:ext cx="3534439" cy="2379903"/>
          </a:xfrm>
        </p:spPr>
      </p:pic>
      <p:sp>
        <p:nvSpPr>
          <p:cNvPr id="5" name="Title 5"/>
          <p:cNvSpPr txBox="1">
            <a:spLocks/>
          </p:cNvSpPr>
          <p:nvPr/>
        </p:nvSpPr>
        <p:spPr>
          <a:xfrm>
            <a:off x="685800" y="4495800"/>
            <a:ext cx="7138686" cy="22129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632B8D"/>
                </a:solidFill>
              </a:rPr>
              <a:t>Best Friends</a:t>
            </a:r>
            <a:r>
              <a:rPr lang="en-US" sz="3200" b="1" dirty="0" smtClean="0">
                <a:solidFill>
                  <a:srgbClr val="632B8D"/>
                </a:solidFill>
                <a:latin typeface="Lucida Sans Unicode"/>
                <a:cs typeface="Lucida Sans Unicode"/>
              </a:rPr>
              <a:t>™</a:t>
            </a:r>
            <a:r>
              <a:rPr lang="en-US" sz="3200" b="1" dirty="0" smtClean="0">
                <a:solidFill>
                  <a:srgbClr val="632B8D"/>
                </a:solidFill>
              </a:rPr>
              <a:t> </a:t>
            </a:r>
            <a:br>
              <a:rPr lang="en-US" sz="3200" b="1" dirty="0" smtClean="0">
                <a:solidFill>
                  <a:srgbClr val="632B8D"/>
                </a:solidFill>
              </a:rPr>
            </a:br>
            <a:r>
              <a:rPr lang="en-US" sz="3200" b="1" dirty="0" smtClean="0"/>
              <a:t>Know Each Other's History and Personality </a:t>
            </a:r>
            <a:endParaRPr lang="en-US" sz="3200" dirty="0"/>
          </a:p>
        </p:txBody>
      </p:sp>
    </p:spTree>
    <p:extLst>
      <p:ext uri="{BB962C8B-B14F-4D97-AF65-F5344CB8AC3E}">
        <p14:creationId xmlns:p14="http://schemas.microsoft.com/office/powerpoint/2010/main" val="3215984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7150" y="76200"/>
            <a:ext cx="4876800" cy="1371600"/>
          </a:xfrm>
        </p:spPr>
        <p:txBody>
          <a:bodyPr>
            <a:noAutofit/>
          </a:bodyPr>
          <a:lstStyle/>
          <a:p>
            <a:pPr algn="ctr"/>
            <a:r>
              <a:rPr lang="en-US" sz="3200" b="1" dirty="0">
                <a:solidFill>
                  <a:srgbClr val="632B8D"/>
                </a:solidFill>
                <a:latin typeface="Cambria" panose="02040503050406030204" pitchFamily="18" charset="0"/>
              </a:rPr>
              <a:t>Best Friends</a:t>
            </a:r>
            <a:r>
              <a:rPr lang="en-US" sz="3200" b="1" dirty="0">
                <a:solidFill>
                  <a:srgbClr val="632B8D"/>
                </a:solidFill>
                <a:latin typeface="Cambria" panose="02040503050406030204" pitchFamily="18" charset="0"/>
                <a:cs typeface="Lucida Sans Unicode"/>
              </a:rPr>
              <a:t>™</a:t>
            </a:r>
            <a:r>
              <a:rPr lang="en-US" sz="3200" b="1" dirty="0">
                <a:solidFill>
                  <a:srgbClr val="632B8D"/>
                </a:solidFill>
                <a:latin typeface="Cambria" panose="02040503050406030204" pitchFamily="18" charset="0"/>
              </a:rPr>
              <a:t> </a:t>
            </a:r>
            <a:br>
              <a:rPr lang="en-US" sz="3200" b="1" dirty="0">
                <a:solidFill>
                  <a:srgbClr val="632B8D"/>
                </a:solidFill>
                <a:latin typeface="Cambria" panose="02040503050406030204" pitchFamily="18" charset="0"/>
              </a:rPr>
            </a:br>
            <a:r>
              <a:rPr lang="en-US" sz="3200" b="1" dirty="0">
                <a:solidFill>
                  <a:srgbClr val="632B8D"/>
                </a:solidFill>
                <a:latin typeface="Cambria" panose="02040503050406030204" pitchFamily="18" charset="0"/>
              </a:rPr>
              <a:t> Do Things Together </a:t>
            </a:r>
            <a:endParaRPr lang="en-US" sz="3200" dirty="0">
              <a:solidFill>
                <a:srgbClr val="632B8D"/>
              </a:solidFill>
              <a:latin typeface="Cambria" panose="02040503050406030204" pitchFamily="18" charset="0"/>
            </a:endParaRPr>
          </a:p>
        </p:txBody>
      </p:sp>
      <p:sp>
        <p:nvSpPr>
          <p:cNvPr id="3" name="TextBox 2"/>
          <p:cNvSpPr txBox="1"/>
          <p:nvPr/>
        </p:nvSpPr>
        <p:spPr>
          <a:xfrm>
            <a:off x="152400" y="1828800"/>
            <a:ext cx="4457700" cy="4770537"/>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A Best Friend:</a:t>
            </a:r>
          </a:p>
          <a:p>
            <a:pPr marL="742950" lvl="1" indent="-285750">
              <a:buFont typeface="Wingdings" panose="05000000000000000000" pitchFamily="2" charset="2"/>
              <a:buChar char="ü"/>
            </a:pPr>
            <a:r>
              <a:rPr lang="en-US" sz="2000" dirty="0" smtClean="0"/>
              <a:t>Communicates.</a:t>
            </a:r>
          </a:p>
          <a:p>
            <a:pPr marL="742950" lvl="1" indent="-285750">
              <a:buFont typeface="Wingdings" panose="05000000000000000000" pitchFamily="2" charset="2"/>
              <a:buChar char="ü"/>
            </a:pPr>
            <a:r>
              <a:rPr lang="en-US" sz="2000" dirty="0" smtClean="0"/>
              <a:t>Listens and speaks skillfully.</a:t>
            </a:r>
          </a:p>
          <a:p>
            <a:pPr marL="742950" lvl="1" indent="-285750">
              <a:buFont typeface="Wingdings" panose="05000000000000000000" pitchFamily="2" charset="2"/>
              <a:buChar char="ü"/>
            </a:pPr>
            <a:r>
              <a:rPr lang="en-US" sz="2000" dirty="0" smtClean="0"/>
              <a:t>Asks questions skillfully. </a:t>
            </a:r>
          </a:p>
          <a:p>
            <a:pPr marL="742950" lvl="1" indent="-285750">
              <a:buFont typeface="Wingdings" panose="05000000000000000000" pitchFamily="2" charset="2"/>
              <a:buChar char="ü"/>
            </a:pPr>
            <a:r>
              <a:rPr lang="en-US" sz="2000" dirty="0" smtClean="0"/>
              <a:t>Speaks using body language.</a:t>
            </a:r>
          </a:p>
          <a:p>
            <a:pPr marL="742950" lvl="1" indent="-285750">
              <a:buFont typeface="Wingdings" panose="05000000000000000000" pitchFamily="2" charset="2"/>
              <a:buChar char="ü"/>
            </a:pPr>
            <a:endParaRPr lang="en-US" sz="2000" dirty="0"/>
          </a:p>
          <a:p>
            <a:pPr marL="285750" indent="-285750">
              <a:buFont typeface="Arial" panose="020B0604020202020204" pitchFamily="34" charset="0"/>
              <a:buChar char="•"/>
            </a:pPr>
            <a:r>
              <a:rPr lang="en-US" sz="2400" b="1" dirty="0" smtClean="0"/>
              <a:t>It is important to:</a:t>
            </a:r>
          </a:p>
          <a:p>
            <a:pPr marL="742950" lvl="1" indent="-285750">
              <a:buFont typeface="Wingdings" panose="05000000000000000000" pitchFamily="2" charset="2"/>
              <a:buChar char="ü"/>
            </a:pPr>
            <a:r>
              <a:rPr lang="en-US" sz="2000" dirty="0" smtClean="0"/>
              <a:t>Greet the person warmly.</a:t>
            </a:r>
          </a:p>
          <a:p>
            <a:pPr marL="742950" lvl="1" indent="-285750">
              <a:buFont typeface="Wingdings" panose="05000000000000000000" pitchFamily="2" charset="2"/>
              <a:buChar char="ü"/>
            </a:pPr>
            <a:r>
              <a:rPr lang="en-US" sz="2000" dirty="0" smtClean="0"/>
              <a:t>Smile broadly.</a:t>
            </a:r>
          </a:p>
          <a:p>
            <a:pPr marL="742950" lvl="1" indent="-285750">
              <a:buFont typeface="Wingdings" panose="05000000000000000000" pitchFamily="2" charset="2"/>
              <a:buChar char="ü"/>
            </a:pPr>
            <a:r>
              <a:rPr lang="en-US" sz="2000" dirty="0" smtClean="0"/>
              <a:t>Give handshakes.</a:t>
            </a:r>
          </a:p>
          <a:p>
            <a:pPr marL="742950" lvl="1" indent="-285750">
              <a:buFont typeface="Wingdings" panose="05000000000000000000" pitchFamily="2" charset="2"/>
              <a:buChar char="ü"/>
            </a:pPr>
            <a:r>
              <a:rPr lang="en-US" sz="2000" dirty="0" smtClean="0"/>
              <a:t>Make eye contact.</a:t>
            </a:r>
          </a:p>
          <a:p>
            <a:pPr marL="742950" lvl="1" indent="-285750">
              <a:buFont typeface="Wingdings" panose="05000000000000000000" pitchFamily="2" charset="2"/>
              <a:buChar char="ü"/>
            </a:pPr>
            <a:r>
              <a:rPr lang="en-US" sz="2000" dirty="0" smtClean="0"/>
              <a:t>Use your hands to gesture.</a:t>
            </a:r>
          </a:p>
          <a:p>
            <a:pPr marL="742950" lvl="1" indent="-285750">
              <a:buFont typeface="Wingdings" panose="05000000000000000000" pitchFamily="2" charset="2"/>
              <a:buChar char="ü"/>
            </a:pPr>
            <a:endParaRPr lang="en-US" sz="1600" dirty="0" smtClean="0"/>
          </a:p>
          <a:p>
            <a:pPr marL="742950" lvl="1" indent="-285750">
              <a:buFont typeface="Wingdings" panose="05000000000000000000" pitchFamily="2" charset="2"/>
              <a:buChar char="ü"/>
            </a:pPr>
            <a:endParaRPr lang="en-US"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667000"/>
            <a:ext cx="3341430" cy="2716958"/>
          </a:xfrm>
          <a:prstGeom prst="rect">
            <a:avLst/>
          </a:prstGeom>
        </p:spPr>
      </p:pic>
    </p:spTree>
    <p:extLst>
      <p:ext uri="{BB962C8B-B14F-4D97-AF65-F5344CB8AC3E}">
        <p14:creationId xmlns:p14="http://schemas.microsoft.com/office/powerpoint/2010/main" val="2758289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 y="25400"/>
            <a:ext cx="4419600" cy="1270000"/>
          </a:xfrm>
        </p:spPr>
        <p:txBody>
          <a:bodyPr>
            <a:normAutofit/>
          </a:bodyPr>
          <a:lstStyle/>
          <a:p>
            <a:pPr algn="ctr"/>
            <a:r>
              <a:rPr lang="en-US" sz="3200" b="1" dirty="0">
                <a:solidFill>
                  <a:srgbClr val="632B8D"/>
                </a:solidFill>
                <a:latin typeface="Cambria" panose="02040503050406030204" pitchFamily="18" charset="0"/>
              </a:rPr>
              <a:t>Best Friends</a:t>
            </a:r>
            <a:r>
              <a:rPr lang="en-US" sz="3200" b="1" dirty="0">
                <a:solidFill>
                  <a:srgbClr val="632B8D"/>
                </a:solidFill>
                <a:latin typeface="Cambria" panose="02040503050406030204" pitchFamily="18" charset="0"/>
                <a:cs typeface="Lucida Sans Unicode"/>
              </a:rPr>
              <a:t>™</a:t>
            </a:r>
            <a:r>
              <a:rPr lang="en-US" sz="3200" b="1" dirty="0">
                <a:solidFill>
                  <a:srgbClr val="632B8D"/>
                </a:solidFill>
                <a:latin typeface="Cambria" panose="02040503050406030204" pitchFamily="18" charset="0"/>
              </a:rPr>
              <a:t> </a:t>
            </a:r>
            <a:br>
              <a:rPr lang="en-US" sz="3200" b="1" dirty="0">
                <a:solidFill>
                  <a:srgbClr val="632B8D"/>
                </a:solidFill>
                <a:latin typeface="Cambria" panose="02040503050406030204" pitchFamily="18" charset="0"/>
              </a:rPr>
            </a:br>
            <a:r>
              <a:rPr lang="en-US" sz="3200" b="1" dirty="0">
                <a:solidFill>
                  <a:srgbClr val="632B8D"/>
                </a:solidFill>
                <a:latin typeface="Cambria" panose="02040503050406030204" pitchFamily="18" charset="0"/>
              </a:rPr>
              <a:t> Build Self-Esteem</a:t>
            </a:r>
            <a:endParaRPr lang="en-US" sz="3200" dirty="0">
              <a:solidFill>
                <a:srgbClr val="632B8D"/>
              </a:solidFill>
              <a:latin typeface="Cambria" panose="02040503050406030204" pitchFamily="18" charset="0"/>
            </a:endParaRPr>
          </a:p>
        </p:txBody>
      </p:sp>
      <p:sp>
        <p:nvSpPr>
          <p:cNvPr id="4" name="TextBox 3"/>
          <p:cNvSpPr txBox="1"/>
          <p:nvPr/>
        </p:nvSpPr>
        <p:spPr>
          <a:xfrm>
            <a:off x="152400" y="1828800"/>
            <a:ext cx="4267200" cy="4708981"/>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A Best Friend:</a:t>
            </a:r>
          </a:p>
          <a:p>
            <a:pPr marL="742950" lvl="1" indent="-285750">
              <a:buFont typeface="Wingdings" panose="05000000000000000000" pitchFamily="2" charset="2"/>
              <a:buChar char="ü"/>
            </a:pPr>
            <a:r>
              <a:rPr lang="en-US" sz="2000" dirty="0" smtClean="0"/>
              <a:t>Gives compliments often.</a:t>
            </a:r>
          </a:p>
          <a:p>
            <a:pPr marL="742950" lvl="1" indent="-285750">
              <a:buFont typeface="Wingdings" panose="05000000000000000000" pitchFamily="2" charset="2"/>
              <a:buChar char="ü"/>
            </a:pPr>
            <a:r>
              <a:rPr lang="en-US" sz="2000" dirty="0" smtClean="0"/>
              <a:t>Carefully asks for advice or opinions.</a:t>
            </a:r>
          </a:p>
          <a:p>
            <a:pPr marL="742950" lvl="1" indent="-285750">
              <a:buFont typeface="Wingdings" panose="05000000000000000000" pitchFamily="2" charset="2"/>
              <a:buChar char="ü"/>
            </a:pPr>
            <a:r>
              <a:rPr lang="en-US" sz="2000" dirty="0" smtClean="0"/>
              <a:t>Offers congratulations.</a:t>
            </a:r>
          </a:p>
          <a:p>
            <a:pPr marL="742950" lvl="1" indent="-285750">
              <a:buFont typeface="Wingdings" panose="05000000000000000000" pitchFamily="2" charset="2"/>
              <a:buChar char="ü"/>
            </a:pPr>
            <a:endParaRPr lang="en-US" sz="2000" dirty="0"/>
          </a:p>
          <a:p>
            <a:pPr marL="285750" indent="-285750">
              <a:buFont typeface="Arial" panose="020B0604020202020204" pitchFamily="34" charset="0"/>
              <a:buChar char="•"/>
            </a:pPr>
            <a:r>
              <a:rPr lang="en-US" sz="2400" b="1" dirty="0" smtClean="0"/>
              <a:t>It is important to:</a:t>
            </a:r>
          </a:p>
          <a:p>
            <a:pPr marL="742950" lvl="1" indent="-285750">
              <a:buFont typeface="Wingdings" panose="05000000000000000000" pitchFamily="2" charset="2"/>
              <a:buChar char="ü"/>
            </a:pPr>
            <a:r>
              <a:rPr lang="en-US" sz="2000" dirty="0" smtClean="0"/>
              <a:t>Laugh often.</a:t>
            </a:r>
          </a:p>
          <a:p>
            <a:pPr marL="742950" lvl="1" indent="-285750">
              <a:buFont typeface="Wingdings" panose="05000000000000000000" pitchFamily="2" charset="2"/>
              <a:buChar char="ü"/>
            </a:pPr>
            <a:r>
              <a:rPr lang="en-US" sz="2000" dirty="0" smtClean="0"/>
              <a:t>Tell jokes and funny stories.</a:t>
            </a:r>
          </a:p>
          <a:p>
            <a:pPr marL="742950" lvl="1" indent="-285750">
              <a:buFont typeface="Wingdings" panose="05000000000000000000" pitchFamily="2" charset="2"/>
              <a:buChar char="ü"/>
            </a:pPr>
            <a:r>
              <a:rPr lang="en-US" sz="2000" dirty="0" smtClean="0"/>
              <a:t>Take advantage of spontaneous fun.</a:t>
            </a:r>
          </a:p>
          <a:p>
            <a:pPr marL="742950" lvl="1" indent="-285750">
              <a:buFont typeface="Wingdings" panose="05000000000000000000" pitchFamily="2" charset="2"/>
              <a:buChar char="ü"/>
            </a:pPr>
            <a:r>
              <a:rPr lang="en-US" sz="2000" dirty="0" smtClean="0"/>
              <a:t>Use self-deprecating humor often.</a:t>
            </a:r>
          </a:p>
          <a:p>
            <a:pPr lvl="1"/>
            <a:endParaRPr lang="en-US" sz="1600" dirty="0" smtClean="0"/>
          </a:p>
          <a:p>
            <a:pPr marL="742950" lvl="1" indent="-285750">
              <a:buFont typeface="Wingdings" panose="05000000000000000000" pitchFamily="2" charset="2"/>
              <a:buChar char="ü"/>
            </a:pPr>
            <a:endParaRPr lang="en-US" sz="16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590800"/>
            <a:ext cx="3872880" cy="25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605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1905001"/>
            <a:ext cx="8001000" cy="2285999"/>
          </a:xfrm>
        </p:spPr>
        <p:txBody>
          <a:bodyPr>
            <a:normAutofit fontScale="90000"/>
          </a:bodyPr>
          <a:lstStyle/>
          <a:p>
            <a:pPr algn="ctr"/>
            <a:r>
              <a:rPr lang="en-US" sz="4800" b="1" dirty="0" smtClean="0"/>
              <a:t/>
            </a:r>
            <a:br>
              <a:rPr lang="en-US" sz="4800" b="1" dirty="0" smtClean="0"/>
            </a:br>
            <a:r>
              <a:rPr lang="en-US" sz="4800" b="1" dirty="0"/>
              <a:t/>
            </a:r>
            <a:br>
              <a:rPr lang="en-US" sz="4800" b="1" dirty="0"/>
            </a:br>
            <a:r>
              <a:rPr lang="en-US" sz="4800" b="1" dirty="0" smtClean="0"/>
              <a:t/>
            </a:r>
            <a:br>
              <a:rPr lang="en-US" sz="4800" b="1" dirty="0" smtClean="0"/>
            </a:br>
            <a:r>
              <a:rPr lang="en-US" sz="4800" b="1" dirty="0"/>
              <a:t/>
            </a:r>
            <a:br>
              <a:rPr lang="en-US" sz="4800" b="1" dirty="0"/>
            </a:br>
            <a:endParaRPr lang="en-US" sz="4800" dirty="0"/>
          </a:p>
        </p:txBody>
      </p:sp>
      <p:sp>
        <p:nvSpPr>
          <p:cNvPr id="2" name="Rectangle 1"/>
          <p:cNvSpPr/>
          <p:nvPr/>
        </p:nvSpPr>
        <p:spPr>
          <a:xfrm>
            <a:off x="152400" y="124361"/>
            <a:ext cx="4343400" cy="1323439"/>
          </a:xfrm>
          <a:prstGeom prst="rect">
            <a:avLst/>
          </a:prstGeom>
        </p:spPr>
        <p:txBody>
          <a:bodyPr wrap="square">
            <a:spAutoFit/>
          </a:bodyPr>
          <a:lstStyle/>
          <a:p>
            <a:pPr algn="ctr"/>
            <a:r>
              <a:rPr lang="en-US" sz="4000" b="1" spc="-100" dirty="0" smtClean="0">
                <a:solidFill>
                  <a:srgbClr val="632B8D"/>
                </a:solidFill>
                <a:latin typeface="Cambria" panose="02040503050406030204" pitchFamily="18" charset="0"/>
                <a:ea typeface="+mj-ea"/>
                <a:cs typeface="+mj-cs"/>
              </a:rPr>
              <a:t>Best </a:t>
            </a:r>
            <a:r>
              <a:rPr lang="en-US" sz="4000" b="1" spc="-100" dirty="0">
                <a:solidFill>
                  <a:srgbClr val="632B8D"/>
                </a:solidFill>
                <a:latin typeface="Cambria" panose="02040503050406030204" pitchFamily="18" charset="0"/>
                <a:ea typeface="+mj-ea"/>
                <a:cs typeface="+mj-cs"/>
              </a:rPr>
              <a:t>Friends</a:t>
            </a:r>
            <a:r>
              <a:rPr lang="en-US" sz="4000" b="1" spc="-100" dirty="0">
                <a:solidFill>
                  <a:srgbClr val="632B8D"/>
                </a:solidFill>
                <a:latin typeface="Cambria" panose="02040503050406030204" pitchFamily="18" charset="0"/>
                <a:ea typeface="+mj-ea"/>
                <a:cs typeface="Lucida Sans Unicode"/>
              </a:rPr>
              <a:t>™</a:t>
            </a:r>
            <a:r>
              <a:rPr lang="en-US" sz="4000" b="1" spc="-100" dirty="0">
                <a:solidFill>
                  <a:srgbClr val="632B8D"/>
                </a:solidFill>
                <a:latin typeface="Cambria" panose="02040503050406030204" pitchFamily="18" charset="0"/>
                <a:ea typeface="+mj-ea"/>
                <a:cs typeface="+mj-cs"/>
              </a:rPr>
              <a:t> </a:t>
            </a:r>
            <a:br>
              <a:rPr lang="en-US" sz="4000" b="1" spc="-100" dirty="0">
                <a:solidFill>
                  <a:srgbClr val="632B8D"/>
                </a:solidFill>
                <a:latin typeface="Cambria" panose="02040503050406030204" pitchFamily="18" charset="0"/>
                <a:ea typeface="+mj-ea"/>
                <a:cs typeface="+mj-cs"/>
              </a:rPr>
            </a:br>
            <a:r>
              <a:rPr lang="en-US" sz="4000" b="1" spc="-100" dirty="0">
                <a:solidFill>
                  <a:srgbClr val="632B8D"/>
                </a:solidFill>
                <a:latin typeface="Cambria" panose="02040503050406030204" pitchFamily="18" charset="0"/>
                <a:ea typeface="+mj-ea"/>
                <a:cs typeface="+mj-cs"/>
              </a:rPr>
              <a:t> Are Equals</a:t>
            </a:r>
            <a:endParaRPr lang="en-US" sz="1400" dirty="0">
              <a:solidFill>
                <a:srgbClr val="632B8D"/>
              </a:solidFill>
              <a:latin typeface="Cambria" panose="02040503050406030204" pitchFamily="18" charset="0"/>
            </a:endParaRPr>
          </a:p>
        </p:txBody>
      </p:sp>
      <p:sp>
        <p:nvSpPr>
          <p:cNvPr id="5" name="TextBox 4"/>
          <p:cNvSpPr txBox="1"/>
          <p:nvPr/>
        </p:nvSpPr>
        <p:spPr>
          <a:xfrm>
            <a:off x="152400" y="1797308"/>
            <a:ext cx="4114800" cy="446276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A Best Friend:</a:t>
            </a:r>
          </a:p>
          <a:p>
            <a:pPr marL="742950" lvl="1" indent="-285750">
              <a:buFont typeface="Wingdings" panose="05000000000000000000" pitchFamily="2" charset="2"/>
              <a:buChar char="ü"/>
            </a:pPr>
            <a:r>
              <a:rPr lang="en-US" sz="2000" dirty="0" smtClean="0"/>
              <a:t>Always works to protect the dignity of the person.</a:t>
            </a:r>
          </a:p>
          <a:p>
            <a:pPr marL="742950" lvl="1" indent="-285750">
              <a:buFont typeface="Wingdings" panose="05000000000000000000" pitchFamily="2" charset="2"/>
              <a:buChar char="ü"/>
            </a:pPr>
            <a:r>
              <a:rPr lang="en-US" sz="2000" dirty="0" smtClean="0"/>
              <a:t>Does not assume a supervisory role.</a:t>
            </a:r>
          </a:p>
          <a:p>
            <a:pPr marL="742950" lvl="1" indent="-285750">
              <a:buFont typeface="Wingdings" panose="05000000000000000000" pitchFamily="2" charset="2"/>
              <a:buChar char="ü"/>
            </a:pPr>
            <a:r>
              <a:rPr lang="en-US" sz="2000" dirty="0" smtClean="0"/>
              <a:t>Recognizes that learning is a two way street.</a:t>
            </a:r>
          </a:p>
          <a:p>
            <a:pPr marL="742950" lvl="1" indent="-285750">
              <a:buFont typeface="Wingdings" panose="05000000000000000000" pitchFamily="2" charset="2"/>
              <a:buChar char="ü"/>
            </a:pPr>
            <a:endParaRPr lang="en-US" sz="2000" dirty="0"/>
          </a:p>
          <a:p>
            <a:pPr marL="285750" indent="-285750">
              <a:buFont typeface="Arial" panose="020B0604020202020204" pitchFamily="34" charset="0"/>
              <a:buChar char="•"/>
            </a:pPr>
            <a:r>
              <a:rPr lang="en-US" sz="2400" b="1" dirty="0" smtClean="0"/>
              <a:t>It is important to:</a:t>
            </a:r>
          </a:p>
          <a:p>
            <a:pPr marL="742950" lvl="1" indent="-285750">
              <a:buFont typeface="Wingdings" panose="05000000000000000000" pitchFamily="2" charset="2"/>
              <a:buChar char="ü"/>
            </a:pPr>
            <a:r>
              <a:rPr lang="en-US" sz="2000" dirty="0" smtClean="0"/>
              <a:t>Not be overly sensitive.</a:t>
            </a:r>
          </a:p>
          <a:p>
            <a:pPr marL="742950" lvl="1" indent="-285750">
              <a:buFont typeface="Wingdings" panose="05000000000000000000" pitchFamily="2" charset="2"/>
              <a:buChar char="ü"/>
            </a:pPr>
            <a:r>
              <a:rPr lang="en-US" sz="2000" dirty="0" smtClean="0"/>
              <a:t>Build a trusting relationship.</a:t>
            </a:r>
          </a:p>
          <a:p>
            <a:pPr marL="742950" lvl="1" indent="-285750">
              <a:buFont typeface="Wingdings" panose="05000000000000000000" pitchFamily="2" charset="2"/>
              <a:buChar char="ü"/>
            </a:pPr>
            <a:r>
              <a:rPr lang="en-US" sz="2000" dirty="0" smtClean="0"/>
              <a:t>Show affection often.</a:t>
            </a:r>
            <a:endParaRPr lang="en-US" sz="1600" dirty="0" smtClean="0"/>
          </a:p>
          <a:p>
            <a:pPr marL="742950" lvl="1" indent="-285750">
              <a:buFont typeface="Wingdings" panose="05000000000000000000" pitchFamily="2" charset="2"/>
              <a:buChar char="ü"/>
            </a:pPr>
            <a:endParaRPr lang="en-US"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086" y="2311697"/>
            <a:ext cx="3352800" cy="3098503"/>
          </a:xfrm>
          <a:prstGeom prst="rect">
            <a:avLst/>
          </a:prstGeom>
        </p:spPr>
      </p:pic>
    </p:spTree>
    <p:extLst>
      <p:ext uri="{BB962C8B-B14F-4D97-AF65-F5344CB8AC3E}">
        <p14:creationId xmlns:p14="http://schemas.microsoft.com/office/powerpoint/2010/main" val="259777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62000" y="1905000"/>
            <a:ext cx="7712364" cy="4419600"/>
          </a:xfrm>
          <a:prstGeom prst="rect">
            <a:avLst/>
          </a:prstGeom>
        </p:spPr>
        <p:txBody>
          <a:bodyPr>
            <a:noAutofit/>
          </a:bodyPr>
          <a:lstStyle/>
          <a:p>
            <a:pPr marL="114300" indent="0" algn="ctr">
              <a:buNone/>
            </a:pPr>
            <a:r>
              <a:rPr lang="en-US" sz="2000" i="1" dirty="0" smtClean="0"/>
              <a:t>A </a:t>
            </a:r>
            <a:r>
              <a:rPr lang="en-US" sz="2000" b="1" i="1" dirty="0" smtClean="0"/>
              <a:t>Best Friend </a:t>
            </a:r>
            <a:r>
              <a:rPr lang="en-US" sz="2000" i="1" dirty="0" smtClean="0"/>
              <a:t>DOES NOT…</a:t>
            </a:r>
            <a:endParaRPr lang="en-US" sz="1400" dirty="0"/>
          </a:p>
          <a:p>
            <a:pPr marL="571500">
              <a:lnSpc>
                <a:spcPct val="200000"/>
              </a:lnSpc>
              <a:buBlip>
                <a:blip r:embed="rId3"/>
              </a:buBlip>
            </a:pPr>
            <a:r>
              <a:rPr lang="en-US" sz="1600" dirty="0" smtClean="0"/>
              <a:t>Speak </a:t>
            </a:r>
            <a:r>
              <a:rPr lang="en-US" sz="1600" dirty="0"/>
              <a:t>in an </a:t>
            </a:r>
            <a:r>
              <a:rPr lang="en-US" sz="1600" dirty="0" smtClean="0"/>
              <a:t>exaggerated or slow voice </a:t>
            </a:r>
            <a:r>
              <a:rPr lang="en-US" sz="1600" dirty="0"/>
              <a:t>when not </a:t>
            </a:r>
            <a:r>
              <a:rPr lang="en-US" sz="1600" dirty="0" smtClean="0"/>
              <a:t>necessary</a:t>
            </a:r>
          </a:p>
          <a:p>
            <a:pPr marL="571500">
              <a:lnSpc>
                <a:spcPct val="200000"/>
              </a:lnSpc>
              <a:buBlip>
                <a:blip r:embed="rId3"/>
              </a:buBlip>
            </a:pPr>
            <a:r>
              <a:rPr lang="en-US" sz="1600" dirty="0" smtClean="0"/>
              <a:t>Act insensitive</a:t>
            </a:r>
          </a:p>
          <a:p>
            <a:pPr marL="571500">
              <a:lnSpc>
                <a:spcPct val="200000"/>
              </a:lnSpc>
              <a:buBlip>
                <a:blip r:embed="rId3"/>
              </a:buBlip>
            </a:pPr>
            <a:r>
              <a:rPr lang="en-US" sz="1600" dirty="0" smtClean="0"/>
              <a:t>Use </a:t>
            </a:r>
            <a:r>
              <a:rPr lang="en-US" sz="1600" dirty="0"/>
              <a:t>childlike </a:t>
            </a:r>
            <a:r>
              <a:rPr lang="en-US" sz="1600" dirty="0" smtClean="0"/>
              <a:t>language</a:t>
            </a:r>
          </a:p>
          <a:p>
            <a:pPr marL="571500">
              <a:lnSpc>
                <a:spcPct val="200000"/>
              </a:lnSpc>
              <a:buBlip>
                <a:blip r:embed="rId3"/>
              </a:buBlip>
            </a:pPr>
            <a:r>
              <a:rPr lang="en-US" sz="1600" dirty="0" smtClean="0"/>
              <a:t>Act flippant</a:t>
            </a:r>
          </a:p>
          <a:p>
            <a:pPr marL="571500">
              <a:lnSpc>
                <a:spcPct val="200000"/>
              </a:lnSpc>
              <a:buBlip>
                <a:blip r:embed="rId3"/>
              </a:buBlip>
            </a:pPr>
            <a:r>
              <a:rPr lang="en-US" sz="1600" dirty="0" smtClean="0"/>
              <a:t>Give </a:t>
            </a:r>
            <a:r>
              <a:rPr lang="en-US" sz="1600" dirty="0"/>
              <a:t>the </a:t>
            </a:r>
            <a:r>
              <a:rPr lang="en-US" sz="1600" i="1" dirty="0"/>
              <a:t>person </a:t>
            </a:r>
            <a:r>
              <a:rPr lang="en-US" sz="1600" dirty="0" smtClean="0"/>
              <a:t>no</a:t>
            </a:r>
            <a:r>
              <a:rPr lang="en-US" sz="1600" i="1" dirty="0" smtClean="0"/>
              <a:t> </a:t>
            </a:r>
            <a:r>
              <a:rPr lang="en-US" sz="1600" dirty="0" smtClean="0"/>
              <a:t>time </a:t>
            </a:r>
            <a:r>
              <a:rPr lang="en-US" sz="1600" dirty="0"/>
              <a:t>to respond to a </a:t>
            </a:r>
            <a:r>
              <a:rPr lang="en-US" sz="1600" dirty="0" smtClean="0"/>
              <a:t>question</a:t>
            </a:r>
          </a:p>
          <a:p>
            <a:pPr marL="571500">
              <a:lnSpc>
                <a:spcPct val="200000"/>
              </a:lnSpc>
              <a:buBlip>
                <a:blip r:embed="rId3"/>
              </a:buBlip>
            </a:pPr>
            <a:r>
              <a:rPr lang="en-US" sz="1600" dirty="0" smtClean="0"/>
              <a:t>Ask </a:t>
            </a:r>
            <a:r>
              <a:rPr lang="en-US" sz="1600" dirty="0"/>
              <a:t>inappropriate and em­barrassing </a:t>
            </a:r>
            <a:r>
              <a:rPr lang="en-US" sz="1600" dirty="0" smtClean="0"/>
              <a:t>questions</a:t>
            </a:r>
          </a:p>
          <a:p>
            <a:pPr marL="571500">
              <a:lnSpc>
                <a:spcPct val="200000"/>
              </a:lnSpc>
              <a:buBlip>
                <a:blip r:embed="rId3"/>
              </a:buBlip>
            </a:pPr>
            <a:r>
              <a:rPr lang="en-US" sz="1600" dirty="0" smtClean="0"/>
              <a:t>“Talk </a:t>
            </a:r>
            <a:r>
              <a:rPr lang="en-US" sz="1600" dirty="0"/>
              <a:t>through" a person as though he or she </a:t>
            </a:r>
            <a:r>
              <a:rPr lang="en-US" sz="1600" dirty="0" smtClean="0"/>
              <a:t>is not there </a:t>
            </a:r>
            <a:endParaRPr lang="en-US" sz="1600" dirty="0"/>
          </a:p>
          <a:p>
            <a:endParaRPr lang="en-US" sz="1600" dirty="0"/>
          </a:p>
        </p:txBody>
      </p:sp>
      <p:sp>
        <p:nvSpPr>
          <p:cNvPr id="7" name="Rectangle 6"/>
          <p:cNvSpPr/>
          <p:nvPr/>
        </p:nvSpPr>
        <p:spPr>
          <a:xfrm>
            <a:off x="625764" y="533400"/>
            <a:ext cx="7848600" cy="1200329"/>
          </a:xfrm>
          <a:prstGeom prst="rect">
            <a:avLst/>
          </a:prstGeom>
        </p:spPr>
        <p:txBody>
          <a:bodyPr wrap="square">
            <a:spAutoFit/>
          </a:bodyPr>
          <a:lstStyle/>
          <a:p>
            <a:pPr algn="ctr"/>
            <a:r>
              <a:rPr lang="en-US" sz="3600" b="1" spc="-100" dirty="0" smtClean="0">
                <a:solidFill>
                  <a:srgbClr val="632B8D"/>
                </a:solidFill>
                <a:latin typeface="Cambria" panose="02040503050406030204" pitchFamily="18" charset="0"/>
                <a:ea typeface="+mj-ea"/>
                <a:cs typeface="+mj-cs"/>
              </a:rPr>
              <a:t>Best </a:t>
            </a:r>
            <a:r>
              <a:rPr lang="en-US" sz="3600" b="1" spc="-100" dirty="0">
                <a:solidFill>
                  <a:srgbClr val="632B8D"/>
                </a:solidFill>
                <a:latin typeface="Cambria" panose="02040503050406030204" pitchFamily="18" charset="0"/>
                <a:ea typeface="+mj-ea"/>
                <a:cs typeface="+mj-cs"/>
              </a:rPr>
              <a:t>Friends</a:t>
            </a:r>
            <a:r>
              <a:rPr lang="en-US" sz="3600" b="1" spc="-100" dirty="0">
                <a:solidFill>
                  <a:srgbClr val="632B8D"/>
                </a:solidFill>
                <a:latin typeface="Cambria" panose="02040503050406030204" pitchFamily="18" charset="0"/>
                <a:ea typeface="+mj-ea"/>
                <a:cs typeface="Lucida Sans Unicode"/>
              </a:rPr>
              <a:t>™</a:t>
            </a:r>
            <a:r>
              <a:rPr lang="en-US" sz="3600" b="1" spc="-100" dirty="0">
                <a:solidFill>
                  <a:srgbClr val="632B8D"/>
                </a:solidFill>
                <a:latin typeface="Cambria" panose="02040503050406030204" pitchFamily="18" charset="0"/>
                <a:ea typeface="+mj-ea"/>
                <a:cs typeface="+mj-cs"/>
              </a:rPr>
              <a:t> </a:t>
            </a:r>
            <a:br>
              <a:rPr lang="en-US" sz="3600" b="1" spc="-100" dirty="0">
                <a:solidFill>
                  <a:srgbClr val="632B8D"/>
                </a:solidFill>
                <a:latin typeface="Cambria" panose="02040503050406030204" pitchFamily="18" charset="0"/>
                <a:ea typeface="+mj-ea"/>
                <a:cs typeface="+mj-cs"/>
              </a:rPr>
            </a:br>
            <a:r>
              <a:rPr lang="en-US" sz="3600" b="1" spc="-100" dirty="0">
                <a:solidFill>
                  <a:srgbClr val="632B8D"/>
                </a:solidFill>
                <a:latin typeface="Cambria" panose="02040503050406030204" pitchFamily="18" charset="0"/>
                <a:ea typeface="+mj-ea"/>
                <a:cs typeface="+mj-cs"/>
              </a:rPr>
              <a:t> </a:t>
            </a:r>
            <a:r>
              <a:rPr lang="en-US" sz="3600" b="1" spc="-100" dirty="0" smtClean="0">
                <a:solidFill>
                  <a:srgbClr val="632B8D"/>
                </a:solidFill>
                <a:latin typeface="Cambria" panose="02040503050406030204" pitchFamily="18" charset="0"/>
                <a:ea typeface="+mj-ea"/>
                <a:cs typeface="+mj-cs"/>
              </a:rPr>
              <a:t>Communicate as Adults</a:t>
            </a:r>
            <a:endParaRPr lang="en-US" sz="1200" dirty="0">
              <a:solidFill>
                <a:srgbClr val="632B8D"/>
              </a:solidFill>
              <a:latin typeface="Cambria" panose="02040503050406030204" pitchFamily="18" charset="0"/>
            </a:endParaRPr>
          </a:p>
        </p:txBody>
      </p:sp>
    </p:spTree>
    <p:extLst>
      <p:ext uri="{BB962C8B-B14F-4D97-AF65-F5344CB8AC3E}">
        <p14:creationId xmlns:p14="http://schemas.microsoft.com/office/powerpoint/2010/main" val="2013811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Values? </a:t>
            </a:r>
            <a:r>
              <a:rPr lang="en-US" sz="2000" i="1" dirty="0" smtClean="0"/>
              <a:t>– Angella (20 min)</a:t>
            </a:r>
            <a:endParaRPr lang="en-US" sz="2000" i="1" dirty="0"/>
          </a:p>
        </p:txBody>
      </p:sp>
      <p:sp>
        <p:nvSpPr>
          <p:cNvPr id="3" name="Content Placeholder 2"/>
          <p:cNvSpPr>
            <a:spLocks noGrp="1"/>
          </p:cNvSpPr>
          <p:nvPr>
            <p:ph idx="1"/>
          </p:nvPr>
        </p:nvSpPr>
        <p:spPr>
          <a:xfrm>
            <a:off x="1043492" y="2323652"/>
            <a:ext cx="6777317" cy="3848548"/>
          </a:xfrm>
        </p:spPr>
        <p:txBody>
          <a:bodyPr>
            <a:normAutofit/>
          </a:bodyPr>
          <a:lstStyle/>
          <a:p>
            <a:pPr lvl="1"/>
            <a:r>
              <a:rPr lang="en-US" dirty="0" smtClean="0"/>
              <a:t>Beliefs that govern our decisions and what is most important to us.</a:t>
            </a:r>
          </a:p>
          <a:p>
            <a:pPr lvl="1"/>
            <a:endParaRPr lang="en-US" dirty="0" smtClean="0"/>
          </a:p>
          <a:p>
            <a:pPr lvl="1"/>
            <a:r>
              <a:rPr lang="en-US" dirty="0" smtClean="0"/>
              <a:t>Values are the </a:t>
            </a:r>
            <a:r>
              <a:rPr lang="en-US" dirty="0"/>
              <a:t>principles </a:t>
            </a:r>
            <a:r>
              <a:rPr lang="en-US" dirty="0" smtClean="0"/>
              <a:t>we </a:t>
            </a:r>
            <a:r>
              <a:rPr lang="en-US" dirty="0"/>
              <a:t>live </a:t>
            </a:r>
            <a:r>
              <a:rPr lang="en-US" dirty="0" smtClean="0"/>
              <a:t>by.</a:t>
            </a:r>
          </a:p>
          <a:p>
            <a:pPr lvl="1"/>
            <a:endParaRPr lang="en-US" dirty="0" smtClean="0"/>
          </a:p>
          <a:p>
            <a:pPr lvl="1"/>
            <a:r>
              <a:rPr lang="en-US" dirty="0" smtClean="0"/>
              <a:t>Values are about what we consider important in life</a:t>
            </a:r>
          </a:p>
          <a:p>
            <a:pPr lvl="1"/>
            <a:endParaRPr lang="en-US" dirty="0"/>
          </a:p>
        </p:txBody>
      </p:sp>
    </p:spTree>
    <p:extLst>
      <p:ext uri="{BB962C8B-B14F-4D97-AF65-F5344CB8AC3E}">
        <p14:creationId xmlns:p14="http://schemas.microsoft.com/office/powerpoint/2010/main" val="3483654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1" name="Picture 11" descr="http://downloads.clipart.com/21793661.jpg?t=1340307760&amp;h=78554d4765781c83a237faa6ff580774&amp;u=brook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96" l="800" r="100000"/>
                    </a14:imgEffect>
                  </a14:imgLayer>
                </a14:imgProps>
              </a:ext>
              <a:ext uri="{28A0092B-C50C-407E-A947-70E740481C1C}">
                <a14:useLocalDpi xmlns:a14="http://schemas.microsoft.com/office/drawing/2010/main" val="0"/>
              </a:ext>
            </a:extLst>
          </a:blip>
          <a:srcRect/>
          <a:stretch>
            <a:fillRect/>
          </a:stretch>
        </p:blipFill>
        <p:spPr bwMode="auto">
          <a:xfrm>
            <a:off x="914400" y="609600"/>
            <a:ext cx="7467600" cy="5590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1295400"/>
            <a:ext cx="6248400" cy="762000"/>
          </a:xfrm>
          <a:ln>
            <a:miter lim="800000"/>
            <a:headEnd/>
            <a:tailEnd/>
          </a:ln>
        </p:spPr>
        <p:txBody>
          <a:bodyPr rtlCol="0">
            <a:normAutofit/>
          </a:bodyPr>
          <a:lstStyle/>
          <a:p>
            <a:pPr algn="ctr" eaLnBrk="1" fontAlgn="auto" hangingPunct="1">
              <a:spcAft>
                <a:spcPts val="0"/>
              </a:spcAft>
              <a:defRPr/>
            </a:pPr>
            <a:r>
              <a:rPr lang="en-US" sz="3200" b="1" dirty="0" smtClean="0">
                <a:solidFill>
                  <a:schemeClr val="bg1"/>
                </a:solidFill>
                <a:effectLst>
                  <a:innerShdw blurRad="63500" dist="50800" dir="2700000">
                    <a:srgbClr val="000000">
                      <a:alpha val="50000"/>
                    </a:srgbClr>
                  </a:innerShdw>
                </a:effectLst>
                <a:latin typeface="Cambria" panose="02040503050406030204" pitchFamily="18" charset="0"/>
                <a:cs typeface="Calibri"/>
              </a:rPr>
              <a:t>The Dementia Umbrella</a:t>
            </a:r>
            <a:endParaRPr lang="en-US" sz="3200" b="1" dirty="0">
              <a:solidFill>
                <a:schemeClr val="bg1"/>
              </a:solidFill>
              <a:effectLst>
                <a:innerShdw blurRad="63500" dist="50800" dir="2700000">
                  <a:srgbClr val="000000">
                    <a:alpha val="50000"/>
                  </a:srgbClr>
                </a:innerShdw>
              </a:effectLst>
              <a:latin typeface="Cambria" panose="02040503050406030204" pitchFamily="18" charset="0"/>
              <a:cs typeface="Calibri"/>
            </a:endParaRPr>
          </a:p>
        </p:txBody>
      </p:sp>
      <p:sp>
        <p:nvSpPr>
          <p:cNvPr id="87048" name="Content Placeholder 2"/>
          <p:cNvSpPr>
            <a:spLocks noGrp="1"/>
          </p:cNvSpPr>
          <p:nvPr>
            <p:ph idx="1"/>
          </p:nvPr>
        </p:nvSpPr>
        <p:spPr>
          <a:xfrm>
            <a:off x="1295400" y="2819400"/>
            <a:ext cx="2971800" cy="2286000"/>
          </a:xfrm>
        </p:spPr>
        <p:txBody>
          <a:bodyPr>
            <a:noAutofit/>
          </a:bodyPr>
          <a:lstStyle/>
          <a:p>
            <a:pPr marL="68580" indent="0" algn="ctr">
              <a:spcBef>
                <a:spcPts val="800"/>
              </a:spcBef>
              <a:buNone/>
            </a:pPr>
            <a:r>
              <a:rPr lang="en-US" sz="1800" b="1" dirty="0">
                <a:solidFill>
                  <a:srgbClr val="632B8D"/>
                </a:solidFill>
                <a:latin typeface="Arial" pitchFamily="34" charset="0"/>
                <a:ea typeface="ＭＳ Ｐゴシック" pitchFamily="-123" charset="-128"/>
              </a:rPr>
              <a:t>Irreversible</a:t>
            </a:r>
            <a:r>
              <a:rPr lang="en-US" sz="1800" dirty="0">
                <a:solidFill>
                  <a:srgbClr val="0F7084"/>
                </a:solidFill>
                <a:latin typeface="Arial" pitchFamily="34" charset="0"/>
                <a:ea typeface="ＭＳ Ｐゴシック" pitchFamily="-123" charset="-128"/>
              </a:rPr>
              <a:t>	</a:t>
            </a:r>
            <a:endParaRPr lang="en-US" sz="1800" b="1" dirty="0" smtClean="0">
              <a:solidFill>
                <a:srgbClr val="632B8D"/>
              </a:solidFill>
              <a:cs typeface="Calibri" pitchFamily="34" charset="0"/>
            </a:endParaRPr>
          </a:p>
          <a:p>
            <a:pPr>
              <a:spcBef>
                <a:spcPts val="800"/>
              </a:spcBef>
            </a:pPr>
            <a:r>
              <a:rPr lang="en-US" sz="1800" b="1" dirty="0" smtClean="0">
                <a:solidFill>
                  <a:srgbClr val="632B8D"/>
                </a:solidFill>
                <a:cs typeface="Calibri" pitchFamily="34" charset="0"/>
              </a:rPr>
              <a:t>Alzheimer’s disease</a:t>
            </a:r>
          </a:p>
          <a:p>
            <a:pPr>
              <a:spcBef>
                <a:spcPts val="800"/>
              </a:spcBef>
            </a:pPr>
            <a:r>
              <a:rPr lang="en-US" sz="1800" b="1" dirty="0" smtClean="0">
                <a:solidFill>
                  <a:srgbClr val="632B8D"/>
                </a:solidFill>
                <a:cs typeface="Calibri" pitchFamily="34" charset="0"/>
              </a:rPr>
              <a:t>Frontal Temporal dementia</a:t>
            </a:r>
          </a:p>
          <a:p>
            <a:pPr>
              <a:spcBef>
                <a:spcPts val="800"/>
              </a:spcBef>
            </a:pPr>
            <a:r>
              <a:rPr lang="en-US" sz="1800" b="1" dirty="0" smtClean="0">
                <a:solidFill>
                  <a:srgbClr val="632B8D"/>
                </a:solidFill>
                <a:cs typeface="Calibri" pitchFamily="34" charset="0"/>
              </a:rPr>
              <a:t>Lewy body dementia</a:t>
            </a:r>
          </a:p>
          <a:p>
            <a:pPr>
              <a:spcBef>
                <a:spcPts val="800"/>
              </a:spcBef>
            </a:pPr>
            <a:r>
              <a:rPr lang="en-US" sz="1800" b="1" dirty="0" smtClean="0">
                <a:solidFill>
                  <a:srgbClr val="632B8D"/>
                </a:solidFill>
                <a:cs typeface="Calibri" pitchFamily="34" charset="0"/>
              </a:rPr>
              <a:t>Vascular dementia</a:t>
            </a:r>
          </a:p>
        </p:txBody>
      </p:sp>
      <p:sp>
        <p:nvSpPr>
          <p:cNvPr id="8" name="Content Placeholder 2"/>
          <p:cNvSpPr txBox="1">
            <a:spLocks/>
          </p:cNvSpPr>
          <p:nvPr/>
        </p:nvSpPr>
        <p:spPr>
          <a:xfrm>
            <a:off x="4876800" y="2895600"/>
            <a:ext cx="3733800" cy="228600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spcBef>
                <a:spcPts val="800"/>
              </a:spcBef>
              <a:buFont typeface="Wingdings 2" pitchFamily="18" charset="2"/>
              <a:buNone/>
            </a:pPr>
            <a:r>
              <a:rPr lang="en-US" sz="1800" b="1" dirty="0" smtClean="0">
                <a:solidFill>
                  <a:srgbClr val="632B8D"/>
                </a:solidFill>
                <a:latin typeface="Arial" pitchFamily="34" charset="0"/>
                <a:ea typeface="ＭＳ Ｐゴシック" pitchFamily="-123" charset="-128"/>
              </a:rPr>
              <a:t>Potentially Reversible</a:t>
            </a:r>
            <a:r>
              <a:rPr lang="en-US" sz="1800" dirty="0" smtClean="0">
                <a:solidFill>
                  <a:srgbClr val="0F7084"/>
                </a:solidFill>
                <a:latin typeface="Arial" pitchFamily="34" charset="0"/>
                <a:ea typeface="ＭＳ Ｐゴシック" pitchFamily="-123" charset="-128"/>
              </a:rPr>
              <a:t>	</a:t>
            </a:r>
            <a:endParaRPr lang="en-US" sz="1800" b="1" dirty="0" smtClean="0">
              <a:solidFill>
                <a:srgbClr val="632B8D"/>
              </a:solidFill>
              <a:cs typeface="Calibri" pitchFamily="34" charset="0"/>
            </a:endParaRPr>
          </a:p>
          <a:p>
            <a:pPr>
              <a:spcBef>
                <a:spcPts val="800"/>
              </a:spcBef>
            </a:pPr>
            <a:r>
              <a:rPr lang="en-US" sz="1800" b="1" dirty="0" smtClean="0">
                <a:solidFill>
                  <a:srgbClr val="632B8D"/>
                </a:solidFill>
                <a:cs typeface="Calibri" pitchFamily="34" charset="0"/>
              </a:rPr>
              <a:t>Normal-pressure Hydrocephalus</a:t>
            </a:r>
          </a:p>
          <a:p>
            <a:pPr>
              <a:spcBef>
                <a:spcPts val="800"/>
              </a:spcBef>
            </a:pPr>
            <a:r>
              <a:rPr lang="en-US" sz="1800" b="1" dirty="0" smtClean="0">
                <a:solidFill>
                  <a:srgbClr val="632B8D"/>
                </a:solidFill>
                <a:cs typeface="Calibri" pitchFamily="34" charset="0"/>
              </a:rPr>
              <a:t>Vitamin B-12 deficiency</a:t>
            </a:r>
          </a:p>
          <a:p>
            <a:pPr>
              <a:spcBef>
                <a:spcPts val="800"/>
              </a:spcBef>
            </a:pPr>
            <a:r>
              <a:rPr lang="en-US" sz="1800" b="1" dirty="0" smtClean="0">
                <a:solidFill>
                  <a:srgbClr val="632B8D"/>
                </a:solidFill>
                <a:cs typeface="Calibri" pitchFamily="34" charset="0"/>
              </a:rPr>
              <a:t>Infections/hormone/thyroid</a:t>
            </a:r>
          </a:p>
          <a:p>
            <a:pPr>
              <a:spcBef>
                <a:spcPts val="800"/>
              </a:spcBef>
            </a:pPr>
            <a:r>
              <a:rPr lang="en-US" sz="1800" b="1" dirty="0" smtClean="0">
                <a:solidFill>
                  <a:srgbClr val="632B8D"/>
                </a:solidFill>
                <a:cs typeface="Calibri" pitchFamily="34" charset="0"/>
              </a:rPr>
              <a:t>Medication Interactions</a:t>
            </a:r>
          </a:p>
        </p:txBody>
      </p:sp>
    </p:spTree>
    <p:extLst>
      <p:ext uri="{BB962C8B-B14F-4D97-AF65-F5344CB8AC3E}">
        <p14:creationId xmlns:p14="http://schemas.microsoft.com/office/powerpoint/2010/main" val="3143442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whydotheydothat1-100327064247-phpapp01/95/teepa-snow-dementia-expert-on-understanding-alzheimers-patient-behaviors-15-728.jpg?cb=12696911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308119"/>
            <a:ext cx="6553200" cy="49149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517896"/>
            <a:ext cx="7086600" cy="769441"/>
          </a:xfrm>
          <a:prstGeom prst="rect">
            <a:avLst/>
          </a:prstGeom>
        </p:spPr>
        <p:txBody>
          <a:bodyPr wrap="square">
            <a:spAutoFit/>
          </a:bodyPr>
          <a:lstStyle/>
          <a:p>
            <a:pPr algn="ctr"/>
            <a:r>
              <a:rPr lang="en-US" sz="4400" b="1" spc="-100" dirty="0" smtClean="0">
                <a:solidFill>
                  <a:srgbClr val="632B8D"/>
                </a:solidFill>
                <a:latin typeface="Cambria" panose="02040503050406030204" pitchFamily="18" charset="0"/>
                <a:ea typeface="+mj-ea"/>
                <a:cs typeface="+mj-cs"/>
              </a:rPr>
              <a:t>Alzheimer Visualization</a:t>
            </a:r>
            <a:endParaRPr lang="en-US" sz="1600" dirty="0">
              <a:solidFill>
                <a:srgbClr val="632B8D"/>
              </a:solidFill>
              <a:latin typeface="Cambria" panose="02040503050406030204" pitchFamily="18" charset="0"/>
            </a:endParaRPr>
          </a:p>
        </p:txBody>
      </p:sp>
    </p:spTree>
    <p:extLst>
      <p:ext uri="{BB962C8B-B14F-4D97-AF65-F5344CB8AC3E}">
        <p14:creationId xmlns:p14="http://schemas.microsoft.com/office/powerpoint/2010/main" val="3652705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381000"/>
            <a:ext cx="8153400" cy="1339850"/>
          </a:xfrm>
          <a:ln>
            <a:miter lim="800000"/>
            <a:headEnd/>
            <a:tailEnd/>
          </a:ln>
        </p:spPr>
        <p:txBody>
          <a:bodyPr rtlCol="0">
            <a:normAutofit/>
          </a:bodyPr>
          <a:lstStyle/>
          <a:p>
            <a:pPr algn="ctr" eaLnBrk="1" fontAlgn="auto" hangingPunct="1">
              <a:spcAft>
                <a:spcPts val="0"/>
              </a:spcAft>
              <a:defRPr/>
            </a:pPr>
            <a:r>
              <a:rPr lang="en-US" sz="3200" b="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Feelings and Behaviors Caused by Dementia</a:t>
            </a:r>
            <a:endParaRPr lang="en-US" sz="3200" b="1" dirty="0">
              <a:solidFill>
                <a:srgbClr val="632B8D"/>
              </a:solidFill>
              <a:effectLst>
                <a:innerShdw blurRad="63500" dist="50800" dir="2700000">
                  <a:srgbClr val="000000">
                    <a:alpha val="50000"/>
                  </a:srgbClr>
                </a:innerShdw>
              </a:effectLst>
              <a:latin typeface="Cambria" panose="02040503050406030204" pitchFamily="18" charset="0"/>
              <a:cs typeface="Calibri"/>
            </a:endParaRPr>
          </a:p>
        </p:txBody>
      </p:sp>
      <p:sp>
        <p:nvSpPr>
          <p:cNvPr id="89090" name="Content Placeholder 2"/>
          <p:cNvSpPr>
            <a:spLocks noGrp="1"/>
          </p:cNvSpPr>
          <p:nvPr>
            <p:ph idx="1"/>
          </p:nvPr>
        </p:nvSpPr>
        <p:spPr>
          <a:xfrm>
            <a:off x="609600" y="1828800"/>
            <a:ext cx="3581400" cy="4419600"/>
          </a:xfrm>
        </p:spPr>
        <p:txBody>
          <a:bodyPr>
            <a:noAutofit/>
          </a:bodyPr>
          <a:lstStyle/>
          <a:p>
            <a:pPr marL="0" indent="0" algn="ctr">
              <a:spcBef>
                <a:spcPts val="0"/>
              </a:spcBef>
              <a:buNone/>
            </a:pPr>
            <a:r>
              <a:rPr lang="en-US" b="1" dirty="0" smtClean="0">
                <a:solidFill>
                  <a:schemeClr val="tx1"/>
                </a:solidFill>
                <a:latin typeface="Cambria" panose="02040503050406030204" pitchFamily="18" charset="0"/>
                <a:cs typeface="Calibri" pitchFamily="34" charset="0"/>
              </a:rPr>
              <a:t>Feelings</a:t>
            </a:r>
          </a:p>
          <a:p>
            <a:pPr marL="0" indent="0">
              <a:spcBef>
                <a:spcPts val="0"/>
              </a:spcBef>
              <a:buNone/>
            </a:pPr>
            <a:endParaRPr lang="en-US" sz="2800" b="1" dirty="0" smtClean="0">
              <a:solidFill>
                <a:schemeClr val="tx1"/>
              </a:solidFill>
              <a:cs typeface="Calibri" pitchFamily="34" charset="0"/>
            </a:endParaRPr>
          </a:p>
          <a:p>
            <a:pPr marL="514350" indent="-514350">
              <a:spcBef>
                <a:spcPts val="0"/>
              </a:spcBef>
            </a:pPr>
            <a:r>
              <a:rPr lang="en-US" dirty="0" smtClean="0">
                <a:solidFill>
                  <a:schemeClr val="tx1"/>
                </a:solidFill>
                <a:cs typeface="Calibri" pitchFamily="34" charset="0"/>
              </a:rPr>
              <a:t>Loss</a:t>
            </a:r>
          </a:p>
          <a:p>
            <a:pPr marL="514350" indent="-514350">
              <a:spcBef>
                <a:spcPts val="0"/>
              </a:spcBef>
            </a:pPr>
            <a:r>
              <a:rPr lang="en-US" dirty="0" smtClean="0">
                <a:solidFill>
                  <a:schemeClr val="tx1"/>
                </a:solidFill>
                <a:cs typeface="Calibri" pitchFamily="34" charset="0"/>
              </a:rPr>
              <a:t>Isolation and Loneliness</a:t>
            </a:r>
          </a:p>
          <a:p>
            <a:pPr marL="514350" indent="-514350">
              <a:spcBef>
                <a:spcPts val="0"/>
              </a:spcBef>
            </a:pPr>
            <a:r>
              <a:rPr lang="en-US" dirty="0" smtClean="0">
                <a:solidFill>
                  <a:schemeClr val="tx1"/>
                </a:solidFill>
                <a:cs typeface="Calibri" pitchFamily="34" charset="0"/>
              </a:rPr>
              <a:t>Sadness</a:t>
            </a:r>
          </a:p>
          <a:p>
            <a:pPr marL="514350" indent="-514350">
              <a:spcBef>
                <a:spcPts val="0"/>
              </a:spcBef>
            </a:pPr>
            <a:r>
              <a:rPr lang="en-US" dirty="0" smtClean="0">
                <a:solidFill>
                  <a:schemeClr val="tx1"/>
                </a:solidFill>
                <a:cs typeface="Calibri" pitchFamily="34" charset="0"/>
              </a:rPr>
              <a:t>Confusion</a:t>
            </a:r>
          </a:p>
          <a:p>
            <a:pPr marL="514350" indent="-514350">
              <a:spcBef>
                <a:spcPts val="0"/>
              </a:spcBef>
            </a:pPr>
            <a:r>
              <a:rPr lang="en-US" dirty="0" smtClean="0">
                <a:solidFill>
                  <a:schemeClr val="tx1"/>
                </a:solidFill>
                <a:cs typeface="Calibri" pitchFamily="34" charset="0"/>
              </a:rPr>
              <a:t>Worry and Anxiety</a:t>
            </a:r>
          </a:p>
          <a:p>
            <a:pPr marL="514350" indent="-514350">
              <a:spcBef>
                <a:spcPts val="0"/>
              </a:spcBef>
            </a:pPr>
            <a:r>
              <a:rPr lang="en-US" dirty="0" smtClean="0">
                <a:solidFill>
                  <a:schemeClr val="tx1"/>
                </a:solidFill>
                <a:cs typeface="Calibri" pitchFamily="34" charset="0"/>
              </a:rPr>
              <a:t>Frustration</a:t>
            </a:r>
          </a:p>
          <a:p>
            <a:pPr marL="514350" indent="-514350">
              <a:spcBef>
                <a:spcPts val="0"/>
              </a:spcBef>
            </a:pPr>
            <a:r>
              <a:rPr lang="en-US" dirty="0" smtClean="0">
                <a:solidFill>
                  <a:schemeClr val="tx1"/>
                </a:solidFill>
                <a:cs typeface="Calibri" pitchFamily="34" charset="0"/>
              </a:rPr>
              <a:t>Fear and Paranoia</a:t>
            </a:r>
          </a:p>
          <a:p>
            <a:pPr marL="514350" indent="-514350">
              <a:spcBef>
                <a:spcPts val="0"/>
              </a:spcBef>
            </a:pPr>
            <a:r>
              <a:rPr lang="en-US" dirty="0" smtClean="0">
                <a:solidFill>
                  <a:schemeClr val="tx1"/>
                </a:solidFill>
                <a:cs typeface="Calibri" pitchFamily="34" charset="0"/>
              </a:rPr>
              <a:t>Anger</a:t>
            </a:r>
          </a:p>
          <a:p>
            <a:pPr marL="514350" indent="-514350">
              <a:spcBef>
                <a:spcPts val="0"/>
              </a:spcBef>
            </a:pPr>
            <a:r>
              <a:rPr lang="en-US" dirty="0" smtClean="0">
                <a:solidFill>
                  <a:schemeClr val="tx1"/>
                </a:solidFill>
                <a:cs typeface="Calibri" pitchFamily="34" charset="0"/>
              </a:rPr>
              <a:t>Embarrassment</a:t>
            </a:r>
          </a:p>
        </p:txBody>
      </p:sp>
      <p:sp>
        <p:nvSpPr>
          <p:cNvPr id="10" name="Content Placeholder 2"/>
          <p:cNvSpPr txBox="1">
            <a:spLocks/>
          </p:cNvSpPr>
          <p:nvPr/>
        </p:nvSpPr>
        <p:spPr>
          <a:xfrm>
            <a:off x="4865225" y="1905000"/>
            <a:ext cx="3669175" cy="4495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200"/>
              </a:spcBef>
              <a:buNone/>
            </a:pPr>
            <a:r>
              <a:rPr lang="en-US" sz="2600" b="1" dirty="0" smtClean="0">
                <a:latin typeface="Cambria" panose="02040503050406030204" pitchFamily="18" charset="0"/>
                <a:cs typeface="Calibri" pitchFamily="34" charset="0"/>
              </a:rPr>
              <a:t>Behaviors</a:t>
            </a:r>
          </a:p>
          <a:p>
            <a:pPr marL="0" indent="0">
              <a:spcBef>
                <a:spcPts val="200"/>
              </a:spcBef>
              <a:buNone/>
            </a:pPr>
            <a:endParaRPr lang="en-US" sz="2600" b="1" dirty="0" smtClean="0">
              <a:cs typeface="Calibri" pitchFamily="34" charset="0"/>
            </a:endParaRPr>
          </a:p>
          <a:p>
            <a:pPr>
              <a:spcBef>
                <a:spcPts val="200"/>
              </a:spcBef>
            </a:pPr>
            <a:r>
              <a:rPr lang="en-US" sz="2600" dirty="0" smtClean="0">
                <a:cs typeface="Calibri" pitchFamily="34" charset="0"/>
              </a:rPr>
              <a:t>Crying/calling out</a:t>
            </a:r>
          </a:p>
          <a:p>
            <a:pPr>
              <a:spcBef>
                <a:spcPts val="200"/>
              </a:spcBef>
            </a:pPr>
            <a:r>
              <a:rPr lang="en-US" sz="2600" dirty="0" smtClean="0">
                <a:cs typeface="Calibri" pitchFamily="34" charset="0"/>
              </a:rPr>
              <a:t>Sleeping difficulties</a:t>
            </a:r>
          </a:p>
          <a:p>
            <a:pPr>
              <a:spcBef>
                <a:spcPts val="200"/>
              </a:spcBef>
            </a:pPr>
            <a:r>
              <a:rPr lang="en-US" sz="2600" dirty="0" smtClean="0">
                <a:cs typeface="Calibri" pitchFamily="34" charset="0"/>
              </a:rPr>
              <a:t>Having delusions or hallucinations</a:t>
            </a:r>
          </a:p>
          <a:p>
            <a:pPr>
              <a:spcBef>
                <a:spcPts val="200"/>
              </a:spcBef>
            </a:pPr>
            <a:r>
              <a:rPr lang="en-US" sz="2600" dirty="0" smtClean="0">
                <a:cs typeface="Calibri" pitchFamily="34" charset="0"/>
              </a:rPr>
              <a:t>Repetitive behavior</a:t>
            </a:r>
          </a:p>
          <a:p>
            <a:pPr>
              <a:spcBef>
                <a:spcPts val="200"/>
              </a:spcBef>
            </a:pPr>
            <a:r>
              <a:rPr lang="en-US" sz="2600" dirty="0" smtClean="0">
                <a:cs typeface="Calibri" pitchFamily="34" charset="0"/>
              </a:rPr>
              <a:t>Wandering</a:t>
            </a:r>
          </a:p>
          <a:p>
            <a:pPr>
              <a:spcBef>
                <a:spcPts val="200"/>
              </a:spcBef>
            </a:pPr>
            <a:r>
              <a:rPr lang="en-US" sz="2600" dirty="0" smtClean="0">
                <a:cs typeface="Calibri" pitchFamily="34" charset="0"/>
              </a:rPr>
              <a:t>Wanting to drive the car</a:t>
            </a:r>
          </a:p>
          <a:p>
            <a:pPr>
              <a:spcBef>
                <a:spcPts val="200"/>
              </a:spcBef>
            </a:pPr>
            <a:r>
              <a:rPr lang="en-US" sz="2600" dirty="0" smtClean="0">
                <a:cs typeface="Calibri" pitchFamily="34" charset="0"/>
              </a:rPr>
              <a:t>Mistaking identities</a:t>
            </a:r>
          </a:p>
          <a:p>
            <a:pPr>
              <a:spcBef>
                <a:spcPts val="200"/>
              </a:spcBef>
            </a:pPr>
            <a:r>
              <a:rPr lang="en-US" sz="2600" dirty="0" smtClean="0">
                <a:cs typeface="Calibri" pitchFamily="34" charset="0"/>
              </a:rPr>
              <a:t>Refusing to bathe or eat</a:t>
            </a:r>
          </a:p>
          <a:p>
            <a:endParaRPr lang="en-US" b="1" dirty="0">
              <a:solidFill>
                <a:srgbClr val="000000"/>
              </a:solidFill>
              <a:cs typeface="Calibri" pitchFamily="34" charset="0"/>
            </a:endParaRPr>
          </a:p>
        </p:txBody>
      </p:sp>
    </p:spTree>
    <p:extLst>
      <p:ext uri="{BB962C8B-B14F-4D97-AF65-F5344CB8AC3E}">
        <p14:creationId xmlns:p14="http://schemas.microsoft.com/office/powerpoint/2010/main" val="2457232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6" y="228600"/>
            <a:ext cx="7844598" cy="1371599"/>
          </a:xfrm>
          <a:ln>
            <a:miter lim="800000"/>
            <a:headEnd/>
            <a:tailEnd/>
          </a:ln>
        </p:spPr>
        <p:txBody>
          <a:bodyPr rtlCol="0">
            <a:noAutofit/>
          </a:bodyPr>
          <a:lstStyle/>
          <a:p>
            <a:pPr algn="ctr">
              <a:defRPr/>
            </a:pPr>
            <a:r>
              <a:rPr lang="en-US" sz="3200" b="1" spc="-100" dirty="0">
                <a:solidFill>
                  <a:srgbClr val="632B8D"/>
                </a:solidFill>
                <a:latin typeface="Cambria" panose="02040503050406030204" pitchFamily="18" charset="0"/>
              </a:rPr>
              <a:t>Best Friends</a:t>
            </a:r>
            <a:r>
              <a:rPr lang="en-US" sz="3200" b="1" spc="-100" dirty="0">
                <a:solidFill>
                  <a:srgbClr val="632B8D"/>
                </a:solidFill>
                <a:latin typeface="Cambria" panose="02040503050406030204" pitchFamily="18" charset="0"/>
                <a:cs typeface="Lucida Sans Unicode"/>
              </a:rPr>
              <a:t>™</a:t>
            </a:r>
            <a:r>
              <a:rPr lang="en-US" sz="3200" b="1" spc="-100" dirty="0">
                <a:solidFill>
                  <a:srgbClr val="632B8D"/>
                </a:solidFill>
                <a:latin typeface="Cambria" panose="02040503050406030204" pitchFamily="18" charset="0"/>
              </a:rPr>
              <a:t> </a:t>
            </a:r>
            <a:r>
              <a:rPr lang="en-US" sz="3200" b="1" spc="-100" dirty="0" smtClean="0">
                <a:solidFill>
                  <a:srgbClr val="632B8D"/>
                </a:solidFill>
                <a:latin typeface="Cambria" panose="02040503050406030204" pitchFamily="18" charset="0"/>
              </a:rPr>
              <a:t/>
            </a:r>
            <a:br>
              <a:rPr lang="en-US" sz="3200" b="1" spc="-100" dirty="0" smtClean="0">
                <a:solidFill>
                  <a:srgbClr val="632B8D"/>
                </a:solidFill>
                <a:latin typeface="Cambria" panose="02040503050406030204" pitchFamily="18" charset="0"/>
              </a:rPr>
            </a:br>
            <a:r>
              <a:rPr lang="en-US" sz="3200" b="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…with </a:t>
            </a:r>
            <a:r>
              <a:rPr lang="en-US" sz="3200" b="1" i="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the Knack</a:t>
            </a:r>
            <a:endParaRPr lang="en-US" sz="3200" b="1" dirty="0">
              <a:solidFill>
                <a:srgbClr val="632B8D"/>
              </a:solidFill>
              <a:effectLst>
                <a:innerShdw blurRad="63500" dist="50800" dir="2700000">
                  <a:srgbClr val="000000">
                    <a:alpha val="50000"/>
                  </a:srgbClr>
                </a:innerShdw>
              </a:effectLst>
              <a:latin typeface="Cambria" panose="02040503050406030204" pitchFamily="18" charset="0"/>
              <a:cs typeface="Calibri"/>
            </a:endParaRPr>
          </a:p>
        </p:txBody>
      </p:sp>
      <p:sp>
        <p:nvSpPr>
          <p:cNvPr id="3" name="TextBox 2"/>
          <p:cNvSpPr txBox="1"/>
          <p:nvPr/>
        </p:nvSpPr>
        <p:spPr>
          <a:xfrm>
            <a:off x="457200" y="1676400"/>
            <a:ext cx="8305800" cy="954107"/>
          </a:xfrm>
          <a:prstGeom prst="rect">
            <a:avLst/>
          </a:prstGeom>
          <a:noFill/>
          <a:ln w="57150">
            <a:noFill/>
          </a:ln>
        </p:spPr>
        <p:txBody>
          <a:bodyPr wrap="square" rtlCol="0">
            <a:spAutoFit/>
          </a:bodyPr>
          <a:lstStyle/>
          <a:p>
            <a:pPr algn="ctr" defTabSz="457200" fontAlgn="base">
              <a:spcBef>
                <a:spcPct val="0"/>
              </a:spcBef>
              <a:spcAft>
                <a:spcPct val="0"/>
              </a:spcAft>
            </a:pPr>
            <a:r>
              <a:rPr lang="en-US" sz="3200" b="1" dirty="0" smtClean="0">
                <a:latin typeface="Arial" pitchFamily="34" charset="0"/>
                <a:ea typeface="ＭＳ Ｐゴシック" pitchFamily="-123" charset="-128"/>
                <a:cs typeface="Calibri"/>
              </a:rPr>
              <a:t>Knack: </a:t>
            </a:r>
            <a:r>
              <a:rPr lang="en-US" sz="2400" dirty="0" smtClean="0">
                <a:latin typeface="Arial" pitchFamily="34" charset="0"/>
                <a:ea typeface="ＭＳ Ｐゴシック" pitchFamily="-123" charset="-128"/>
                <a:cs typeface="Calibri"/>
              </a:rPr>
              <a:t>The </a:t>
            </a:r>
            <a:r>
              <a:rPr lang="en-US" sz="2400" b="1" i="1" u="sng" dirty="0" smtClean="0">
                <a:latin typeface="Arial" pitchFamily="34" charset="0"/>
                <a:ea typeface="ＭＳ Ｐゴシック" pitchFamily="-123" charset="-128"/>
                <a:cs typeface="Calibri"/>
              </a:rPr>
              <a:t>art</a:t>
            </a:r>
            <a:r>
              <a:rPr lang="en-US" sz="2400" dirty="0" smtClean="0">
                <a:latin typeface="Arial" pitchFamily="34" charset="0"/>
                <a:ea typeface="ＭＳ Ｐゴシック" pitchFamily="-123" charset="-128"/>
                <a:cs typeface="Calibri"/>
              </a:rPr>
              <a:t> of doing difficult things with ease or using clever tricks and strategies</a:t>
            </a:r>
            <a:endParaRPr lang="en-US" sz="2400" dirty="0">
              <a:latin typeface="Arial" pitchFamily="34" charset="0"/>
              <a:ea typeface="ＭＳ Ｐゴシック" pitchFamily="-123" charset="-128"/>
            </a:endParaRPr>
          </a:p>
        </p:txBody>
      </p:sp>
      <p:sp>
        <p:nvSpPr>
          <p:cNvPr id="5" name="Title 1"/>
          <p:cNvSpPr txBox="1">
            <a:spLocks/>
          </p:cNvSpPr>
          <p:nvPr/>
        </p:nvSpPr>
        <p:spPr>
          <a:xfrm>
            <a:off x="687801" y="2630507"/>
            <a:ext cx="7844598" cy="990599"/>
          </a:xfrm>
          <a:prstGeom prst="rect">
            <a:avLst/>
          </a:prstGeom>
          <a:ln>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spc="-100" dirty="0" smtClean="0">
                <a:solidFill>
                  <a:srgbClr val="632B8D"/>
                </a:solidFill>
                <a:latin typeface="Cambria" panose="02040503050406030204" pitchFamily="18" charset="0"/>
              </a:rPr>
              <a:t>Best Friends</a:t>
            </a:r>
            <a:r>
              <a:rPr lang="en-US" sz="3200" b="1" spc="-100" dirty="0" smtClean="0">
                <a:solidFill>
                  <a:srgbClr val="632B8D"/>
                </a:solidFill>
                <a:latin typeface="Cambria" panose="02040503050406030204" pitchFamily="18" charset="0"/>
                <a:cs typeface="Lucida Sans Unicode"/>
              </a:rPr>
              <a:t>™</a:t>
            </a:r>
            <a:r>
              <a:rPr lang="en-US" sz="3200" b="1" spc="-100" dirty="0">
                <a:solidFill>
                  <a:srgbClr val="632B8D"/>
                </a:solidFill>
                <a:latin typeface="Cambria" panose="02040503050406030204" pitchFamily="18" charset="0"/>
              </a:rPr>
              <a:t> </a:t>
            </a:r>
            <a:r>
              <a:rPr lang="en-US" sz="3200" b="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with </a:t>
            </a:r>
            <a:r>
              <a:rPr lang="en-US" sz="3200" b="1" i="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the Knack…</a:t>
            </a:r>
          </a:p>
        </p:txBody>
      </p:sp>
      <p:sp>
        <p:nvSpPr>
          <p:cNvPr id="6" name="Content Placeholder 2"/>
          <p:cNvSpPr>
            <a:spLocks noGrp="1"/>
          </p:cNvSpPr>
          <p:nvPr>
            <p:ph sz="half" idx="4294967295"/>
          </p:nvPr>
        </p:nvSpPr>
        <p:spPr>
          <a:xfrm>
            <a:off x="861050" y="3616488"/>
            <a:ext cx="3712105" cy="2590800"/>
          </a:xfrm>
          <a:prstGeom prst="rect">
            <a:avLst/>
          </a:prstGeom>
        </p:spPr>
        <p:txBody>
          <a:bodyPr>
            <a:noAutofit/>
          </a:bodyPr>
          <a:lstStyle/>
          <a:p>
            <a:pPr marL="0" indent="-457200">
              <a:spcBef>
                <a:spcPct val="0"/>
              </a:spcBef>
              <a:spcAft>
                <a:spcPts val="600"/>
              </a:spcAft>
            </a:pPr>
            <a:r>
              <a:rPr lang="en-US" sz="2000" dirty="0" smtClean="0">
                <a:solidFill>
                  <a:schemeClr val="tx1"/>
                </a:solidFill>
                <a:cs typeface="Calibri" pitchFamily="34" charset="0"/>
              </a:rPr>
              <a:t>Smile</a:t>
            </a:r>
          </a:p>
          <a:p>
            <a:pPr marL="0" indent="-457200">
              <a:spcBef>
                <a:spcPct val="0"/>
              </a:spcBef>
              <a:spcAft>
                <a:spcPts val="600"/>
              </a:spcAft>
            </a:pPr>
            <a:r>
              <a:rPr lang="en-US" sz="2000" dirty="0" smtClean="0">
                <a:solidFill>
                  <a:schemeClr val="tx1"/>
                </a:solidFill>
                <a:cs typeface="Calibri" pitchFamily="34" charset="0"/>
              </a:rPr>
              <a:t>Show patience</a:t>
            </a:r>
          </a:p>
          <a:p>
            <a:pPr marL="0" indent="-457200">
              <a:spcBef>
                <a:spcPct val="0"/>
              </a:spcBef>
              <a:spcAft>
                <a:spcPts val="600"/>
              </a:spcAft>
            </a:pPr>
            <a:r>
              <a:rPr lang="en-US" sz="2000" dirty="0" smtClean="0">
                <a:solidFill>
                  <a:schemeClr val="tx1"/>
                </a:solidFill>
                <a:cs typeface="Calibri" pitchFamily="34" charset="0"/>
              </a:rPr>
              <a:t>Are flexible</a:t>
            </a:r>
          </a:p>
          <a:p>
            <a:pPr marL="0" indent="-457200">
              <a:spcBef>
                <a:spcPct val="0"/>
              </a:spcBef>
              <a:spcAft>
                <a:spcPts val="600"/>
              </a:spcAft>
            </a:pPr>
            <a:r>
              <a:rPr lang="en-US" sz="2000" dirty="0" smtClean="0">
                <a:solidFill>
                  <a:schemeClr val="tx1"/>
                </a:solidFill>
                <a:cs typeface="Calibri" pitchFamily="34" charset="0"/>
              </a:rPr>
              <a:t>Communicate</a:t>
            </a:r>
          </a:p>
          <a:p>
            <a:pPr marL="0" indent="-457200">
              <a:spcBef>
                <a:spcPct val="0"/>
              </a:spcBef>
              <a:spcAft>
                <a:spcPts val="600"/>
              </a:spcAft>
            </a:pPr>
            <a:r>
              <a:rPr lang="en-US" sz="2000" dirty="0" smtClean="0">
                <a:solidFill>
                  <a:schemeClr val="tx1"/>
                </a:solidFill>
              </a:rPr>
              <a:t>Ask for an opinion</a:t>
            </a:r>
          </a:p>
          <a:p>
            <a:pPr marL="0" indent="-457200">
              <a:spcBef>
                <a:spcPct val="0"/>
              </a:spcBef>
              <a:spcAft>
                <a:spcPts val="600"/>
              </a:spcAft>
            </a:pPr>
            <a:r>
              <a:rPr lang="en-US" sz="2000" dirty="0" smtClean="0">
                <a:solidFill>
                  <a:schemeClr val="tx1"/>
                </a:solidFill>
              </a:rPr>
              <a:t>Give a compliment</a:t>
            </a:r>
          </a:p>
          <a:p>
            <a:pPr marL="0" indent="-457200">
              <a:spcBef>
                <a:spcPct val="0"/>
              </a:spcBef>
              <a:spcAft>
                <a:spcPts val="600"/>
              </a:spcAft>
            </a:pPr>
            <a:r>
              <a:rPr lang="en-US" sz="2000" dirty="0" smtClean="0">
                <a:solidFill>
                  <a:schemeClr val="tx1"/>
                </a:solidFill>
              </a:rPr>
              <a:t>Give simple choices</a:t>
            </a:r>
            <a:endParaRPr lang="en-US" sz="2000" b="1" dirty="0" smtClean="0">
              <a:solidFill>
                <a:schemeClr val="tx1"/>
              </a:solidFill>
              <a:cs typeface="Calibri" pitchFamily="34" charset="0"/>
            </a:endParaRPr>
          </a:p>
        </p:txBody>
      </p:sp>
      <p:sp>
        <p:nvSpPr>
          <p:cNvPr id="7" name="Content Placeholder 4"/>
          <p:cNvSpPr>
            <a:spLocks noGrp="1"/>
          </p:cNvSpPr>
          <p:nvPr>
            <p:ph sz="half" idx="4294967295"/>
          </p:nvPr>
        </p:nvSpPr>
        <p:spPr>
          <a:xfrm>
            <a:off x="4610100" y="3621106"/>
            <a:ext cx="3922299" cy="2703494"/>
          </a:xfrm>
          <a:prstGeom prst="rect">
            <a:avLst/>
          </a:prstGeom>
        </p:spPr>
        <p:txBody>
          <a:bodyPr>
            <a:noAutofit/>
          </a:bodyPr>
          <a:lstStyle/>
          <a:p>
            <a:pPr marL="228600" indent="-457200">
              <a:spcBef>
                <a:spcPct val="0"/>
              </a:spcBef>
              <a:spcAft>
                <a:spcPts val="600"/>
              </a:spcAft>
            </a:pPr>
            <a:r>
              <a:rPr lang="en-US" sz="2000" dirty="0" smtClean="0">
                <a:solidFill>
                  <a:schemeClr val="tx1"/>
                </a:solidFill>
                <a:cs typeface="Calibri" pitchFamily="34" charset="0"/>
              </a:rPr>
              <a:t>Show respect</a:t>
            </a:r>
          </a:p>
          <a:p>
            <a:pPr marL="228600" indent="-457200">
              <a:spcBef>
                <a:spcPct val="0"/>
              </a:spcBef>
              <a:spcAft>
                <a:spcPts val="600"/>
              </a:spcAft>
            </a:pPr>
            <a:r>
              <a:rPr lang="en-US" sz="2000" dirty="0" smtClean="0">
                <a:solidFill>
                  <a:schemeClr val="tx1"/>
                </a:solidFill>
                <a:cs typeface="Calibri" pitchFamily="34" charset="0"/>
              </a:rPr>
              <a:t>Use the </a:t>
            </a:r>
            <a:r>
              <a:rPr lang="en-US" sz="2000" i="1" dirty="0" smtClean="0">
                <a:solidFill>
                  <a:schemeClr val="tx1"/>
                </a:solidFill>
                <a:cs typeface="Calibri" pitchFamily="34" charset="0"/>
              </a:rPr>
              <a:t>Life Story</a:t>
            </a:r>
          </a:p>
          <a:p>
            <a:pPr marL="228600" indent="-457200">
              <a:spcBef>
                <a:spcPct val="0"/>
              </a:spcBef>
              <a:spcAft>
                <a:spcPts val="600"/>
              </a:spcAft>
            </a:pPr>
            <a:r>
              <a:rPr lang="en-US" sz="2000" dirty="0" smtClean="0">
                <a:solidFill>
                  <a:schemeClr val="tx1"/>
                </a:solidFill>
                <a:cs typeface="Calibri" pitchFamily="34" charset="0"/>
              </a:rPr>
              <a:t>Have a sense of humor</a:t>
            </a:r>
          </a:p>
          <a:p>
            <a:pPr marL="228600" indent="-457200">
              <a:spcBef>
                <a:spcPct val="0"/>
              </a:spcBef>
              <a:spcAft>
                <a:spcPts val="600"/>
              </a:spcAft>
            </a:pPr>
            <a:r>
              <a:rPr lang="en-US" sz="2000" dirty="0" smtClean="0">
                <a:solidFill>
                  <a:schemeClr val="tx1"/>
                </a:solidFill>
              </a:rPr>
              <a:t>Employ good timing</a:t>
            </a:r>
          </a:p>
          <a:p>
            <a:pPr marL="228600" indent="-457200">
              <a:spcBef>
                <a:spcPct val="0"/>
              </a:spcBef>
              <a:spcAft>
                <a:spcPts val="600"/>
              </a:spcAft>
            </a:pPr>
            <a:r>
              <a:rPr lang="en-US" sz="2000" dirty="0" smtClean="0">
                <a:solidFill>
                  <a:schemeClr val="tx1"/>
                </a:solidFill>
              </a:rPr>
              <a:t>Prepare creative activities</a:t>
            </a:r>
          </a:p>
          <a:p>
            <a:pPr marL="228600" indent="-457200">
              <a:spcBef>
                <a:spcPct val="0"/>
              </a:spcBef>
              <a:spcAft>
                <a:spcPts val="600"/>
              </a:spcAft>
            </a:pPr>
            <a:r>
              <a:rPr lang="en-US" sz="2000" dirty="0" smtClean="0">
                <a:solidFill>
                  <a:schemeClr val="tx1"/>
                </a:solidFill>
              </a:rPr>
              <a:t>Enjoy being outside</a:t>
            </a:r>
          </a:p>
          <a:p>
            <a:pPr marL="228600" indent="-457200">
              <a:spcBef>
                <a:spcPct val="0"/>
              </a:spcBef>
              <a:spcAft>
                <a:spcPts val="600"/>
              </a:spcAft>
            </a:pPr>
            <a:r>
              <a:rPr lang="en-US" sz="2000" dirty="0" smtClean="0">
                <a:solidFill>
                  <a:schemeClr val="tx1"/>
                </a:solidFill>
              </a:rPr>
              <a:t>LOVE!</a:t>
            </a:r>
          </a:p>
        </p:txBody>
      </p:sp>
    </p:spTree>
    <p:extLst>
      <p:ext uri="{BB962C8B-B14F-4D97-AF65-F5344CB8AC3E}">
        <p14:creationId xmlns:p14="http://schemas.microsoft.com/office/powerpoint/2010/main" val="4554437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09600" y="1295400"/>
            <a:ext cx="8001000" cy="3581400"/>
          </a:xfrm>
          <a:prstGeom prst="rect">
            <a:avLst/>
          </a:prstGeom>
          <a:ln>
            <a:miter lim="800000"/>
            <a:headEnd/>
            <a:tailEnd/>
          </a:ln>
        </p:spPr>
        <p:txBody>
          <a:bodyPr>
            <a:noAutofit/>
          </a:bodyPr>
          <a:lstStyle/>
          <a:p>
            <a:pPr marL="114300" indent="0" algn="ctr">
              <a:buFont typeface="Arial" pitchFamily="34" charset="0"/>
              <a:buNone/>
              <a:defRPr/>
            </a:pPr>
            <a:r>
              <a:rPr lang="en-US" sz="2000" b="1" dirty="0" smtClean="0">
                <a:ea typeface="+mn-ea"/>
              </a:rPr>
              <a:t>Being a </a:t>
            </a:r>
            <a:r>
              <a:rPr lang="en-US" sz="2000" b="1" i="1" dirty="0" smtClean="0">
                <a:ea typeface="+mn-ea"/>
              </a:rPr>
              <a:t>Best Friend </a:t>
            </a:r>
            <a:r>
              <a:rPr lang="en-US" sz="2000" b="1" dirty="0" smtClean="0">
                <a:ea typeface="+mn-ea"/>
              </a:rPr>
              <a:t>to persons with dementia </a:t>
            </a:r>
          </a:p>
          <a:p>
            <a:pPr marL="114300" indent="0" algn="ctr">
              <a:buFont typeface="Arial" pitchFamily="34" charset="0"/>
              <a:buNone/>
              <a:defRPr/>
            </a:pPr>
            <a:r>
              <a:rPr lang="en-US" sz="2000" b="1" dirty="0" smtClean="0">
                <a:ea typeface="+mn-ea"/>
              </a:rPr>
              <a:t>is an act of kindness.  </a:t>
            </a:r>
          </a:p>
          <a:p>
            <a:pPr marL="114300" indent="0" algn="ctr">
              <a:buFont typeface="Arial" pitchFamily="34" charset="0"/>
              <a:buNone/>
              <a:defRPr/>
            </a:pPr>
            <a:endParaRPr lang="en-US" sz="1100" b="1" dirty="0" smtClean="0">
              <a:ea typeface="+mn-ea"/>
            </a:endParaRPr>
          </a:p>
          <a:p>
            <a:pPr marL="114300" indent="0" algn="ctr">
              <a:buFont typeface="Arial" pitchFamily="34" charset="0"/>
              <a:buNone/>
              <a:defRPr/>
            </a:pPr>
            <a:r>
              <a:rPr lang="en-US" sz="2000" b="1" dirty="0" smtClean="0">
                <a:ea typeface="+mn-ea"/>
              </a:rPr>
              <a:t>Even caregivers with </a:t>
            </a:r>
            <a:r>
              <a:rPr lang="en-US" sz="2000" b="1" dirty="0" smtClean="0">
                <a:solidFill>
                  <a:srgbClr val="632B8D"/>
                </a:solidFill>
                <a:ea typeface="+mn-ea"/>
              </a:rPr>
              <a:t>Knack</a:t>
            </a:r>
            <a:r>
              <a:rPr lang="en-US" sz="2000" b="1" dirty="0" smtClean="0">
                <a:ea typeface="+mn-ea"/>
              </a:rPr>
              <a:t> will fail on occasion.  Good &amp; bad days happen.  Caregivers with </a:t>
            </a:r>
            <a:r>
              <a:rPr lang="en-US" sz="2000" b="1" dirty="0" smtClean="0">
                <a:solidFill>
                  <a:srgbClr val="632B8D"/>
                </a:solidFill>
                <a:ea typeface="+mn-ea"/>
              </a:rPr>
              <a:t>Knack</a:t>
            </a:r>
            <a:r>
              <a:rPr lang="en-US" sz="2000" b="1" dirty="0" smtClean="0">
                <a:ea typeface="+mn-ea"/>
              </a:rPr>
              <a:t> can fine tune approaches.  </a:t>
            </a:r>
          </a:p>
          <a:p>
            <a:pPr marL="114300" indent="0" algn="ctr">
              <a:buFont typeface="Arial" pitchFamily="34" charset="0"/>
              <a:buNone/>
              <a:defRPr/>
            </a:pPr>
            <a:endParaRPr lang="en-US" sz="1100" b="1" dirty="0"/>
          </a:p>
          <a:p>
            <a:pPr marL="114300" indent="0" algn="ctr">
              <a:buFont typeface="Arial" pitchFamily="34" charset="0"/>
              <a:buNone/>
              <a:defRPr/>
            </a:pPr>
            <a:r>
              <a:rPr lang="en-US" sz="2000" b="1" dirty="0" smtClean="0">
                <a:ea typeface="+mn-ea"/>
              </a:rPr>
              <a:t>Using </a:t>
            </a:r>
            <a:r>
              <a:rPr lang="en-US" sz="2000" b="1" dirty="0" smtClean="0">
                <a:solidFill>
                  <a:srgbClr val="632B8D"/>
                </a:solidFill>
                <a:ea typeface="+mn-ea"/>
              </a:rPr>
              <a:t>Knack</a:t>
            </a:r>
            <a:r>
              <a:rPr lang="en-US" sz="2000" b="1" dirty="0" smtClean="0">
                <a:ea typeface="+mn-ea"/>
              </a:rPr>
              <a:t> will never make matters worse. </a:t>
            </a:r>
          </a:p>
          <a:p>
            <a:pPr marL="114300" indent="0" algn="ctr">
              <a:buFont typeface="Arial" pitchFamily="34" charset="0"/>
              <a:buNone/>
              <a:defRPr/>
            </a:pPr>
            <a:r>
              <a:rPr lang="en-US" sz="2000" b="1" dirty="0" smtClean="0">
                <a:solidFill>
                  <a:srgbClr val="632B8D"/>
                </a:solidFill>
                <a:ea typeface="+mn-ea"/>
              </a:rPr>
              <a:t>Knack</a:t>
            </a:r>
            <a:r>
              <a:rPr lang="en-US" sz="2000" b="1" dirty="0" smtClean="0">
                <a:ea typeface="+mn-ea"/>
              </a:rPr>
              <a:t> helps you make the best of any situation.</a:t>
            </a:r>
            <a:endParaRPr lang="en-US" sz="2000" b="1" dirty="0">
              <a:ea typeface="+mn-ea"/>
            </a:endParaRPr>
          </a:p>
        </p:txBody>
      </p:sp>
      <p:sp>
        <p:nvSpPr>
          <p:cNvPr id="3" name="AutoShape 2" descr="Image result for smiling animal fac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344" y="4419600"/>
            <a:ext cx="346202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57200" y="381000"/>
            <a:ext cx="8458200" cy="1066800"/>
          </a:xfrm>
          <a:prstGeom prst="rect">
            <a:avLst/>
          </a:prstGeom>
          <a:ln>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spc="-100" dirty="0" smtClean="0">
                <a:solidFill>
                  <a:srgbClr val="632B8D"/>
                </a:solidFill>
                <a:latin typeface="Cambria" panose="02040503050406030204" pitchFamily="18" charset="0"/>
              </a:rPr>
              <a:t>Best Friends</a:t>
            </a:r>
            <a:r>
              <a:rPr lang="en-US" sz="3600" b="1" spc="-100" dirty="0" smtClean="0">
                <a:solidFill>
                  <a:srgbClr val="632B8D"/>
                </a:solidFill>
                <a:latin typeface="Cambria" panose="02040503050406030204" pitchFamily="18" charset="0"/>
                <a:cs typeface="Lucida Sans Unicode"/>
              </a:rPr>
              <a:t>™</a:t>
            </a:r>
            <a:r>
              <a:rPr lang="en-US" sz="3600" b="1" spc="-100" dirty="0" smtClean="0">
                <a:solidFill>
                  <a:srgbClr val="632B8D"/>
                </a:solidFill>
                <a:latin typeface="Cambria" panose="02040503050406030204" pitchFamily="18" charset="0"/>
              </a:rPr>
              <a:t> </a:t>
            </a:r>
            <a:r>
              <a:rPr lang="en-US" sz="3600" b="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…with </a:t>
            </a:r>
            <a:r>
              <a:rPr lang="en-US" sz="3600" b="1" i="1" dirty="0" smtClean="0">
                <a:solidFill>
                  <a:srgbClr val="632B8D"/>
                </a:solidFill>
                <a:effectLst>
                  <a:innerShdw blurRad="63500" dist="50800" dir="2700000">
                    <a:srgbClr val="000000">
                      <a:alpha val="50000"/>
                    </a:srgbClr>
                  </a:innerShdw>
                </a:effectLst>
                <a:latin typeface="Cambria" panose="02040503050406030204" pitchFamily="18" charset="0"/>
                <a:cs typeface="Calibri"/>
              </a:rPr>
              <a:t>the Knack</a:t>
            </a:r>
            <a:endParaRPr lang="en-US" sz="3600" b="1" dirty="0">
              <a:solidFill>
                <a:srgbClr val="632B8D"/>
              </a:solidFill>
              <a:effectLst>
                <a:innerShdw blurRad="63500" dist="50800" dir="2700000">
                  <a:srgbClr val="000000">
                    <a:alpha val="50000"/>
                  </a:srgbClr>
                </a:innerShdw>
              </a:effectLst>
              <a:latin typeface="Cambria" panose="02040503050406030204" pitchFamily="18" charset="0"/>
              <a:cs typeface="Calibri"/>
            </a:endParaRPr>
          </a:p>
        </p:txBody>
      </p:sp>
    </p:spTree>
    <p:extLst>
      <p:ext uri="{BB962C8B-B14F-4D97-AF65-F5344CB8AC3E}">
        <p14:creationId xmlns:p14="http://schemas.microsoft.com/office/powerpoint/2010/main" val="31110410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509" y="609599"/>
            <a:ext cx="8763000" cy="1295401"/>
          </a:xfrm>
        </p:spPr>
        <p:txBody>
          <a:bodyPr>
            <a:noAutofit/>
          </a:bodyPr>
          <a:lstStyle/>
          <a:p>
            <a:pPr marL="0" indent="0" algn="ctr">
              <a:buNone/>
            </a:pPr>
            <a:r>
              <a:rPr lang="en-US" sz="3200" b="1" dirty="0" smtClean="0">
                <a:solidFill>
                  <a:srgbClr val="632B8D"/>
                </a:solidFill>
                <a:latin typeface="Cambria" panose="02040503050406030204" pitchFamily="18" charset="0"/>
              </a:rPr>
              <a:t>The Importance of Knowing &amp; Honoring </a:t>
            </a:r>
          </a:p>
          <a:p>
            <a:pPr marL="0" indent="0" algn="ctr">
              <a:buNone/>
            </a:pPr>
            <a:r>
              <a:rPr lang="en-US" sz="3200" b="1" dirty="0" smtClean="0">
                <a:solidFill>
                  <a:srgbClr val="632B8D"/>
                </a:solidFill>
                <a:latin typeface="Cambria" panose="02040503050406030204" pitchFamily="18" charset="0"/>
              </a:rPr>
              <a:t>One’s Life Story</a:t>
            </a:r>
            <a:endParaRPr lang="en-US" sz="3200" b="1" dirty="0">
              <a:solidFill>
                <a:srgbClr val="632B8D"/>
              </a:solidFill>
              <a:latin typeface="Cambria" panose="02040503050406030204" pitchFamily="18"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 t="2491" r="231" b="-6053"/>
          <a:stretch/>
        </p:blipFill>
        <p:spPr bwMode="auto">
          <a:xfrm>
            <a:off x="1143000" y="1991588"/>
            <a:ext cx="5969380" cy="448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Logos\authorized trainer color.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561" y="5819342"/>
            <a:ext cx="1618821" cy="60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89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244158"/>
            <a:ext cx="8117417" cy="1051242"/>
          </a:xfrm>
          <a:noFill/>
        </p:spPr>
        <p:txBody>
          <a:bodyPr rtlCol="0">
            <a:normAutofit/>
          </a:bodyPr>
          <a:lstStyle/>
          <a:p>
            <a:pPr algn="ctr" fontAlgn="auto">
              <a:spcAft>
                <a:spcPts val="0"/>
              </a:spcAft>
              <a:defRPr/>
            </a:pPr>
            <a:r>
              <a:rPr lang="en-US" sz="3600" b="1" dirty="0" smtClean="0">
                <a:solidFill>
                  <a:srgbClr val="632B8D"/>
                </a:solidFill>
                <a:latin typeface="Cambria" panose="02040503050406030204" pitchFamily="18" charset="0"/>
              </a:rPr>
              <a:t>Key </a:t>
            </a:r>
            <a:r>
              <a:rPr lang="en-US" sz="3600" b="1" dirty="0">
                <a:solidFill>
                  <a:srgbClr val="632B8D"/>
                </a:solidFill>
                <a:latin typeface="Cambria" panose="02040503050406030204" pitchFamily="18" charset="0"/>
              </a:rPr>
              <a:t>E</a:t>
            </a:r>
            <a:r>
              <a:rPr lang="en-US" sz="3600" b="1" dirty="0" smtClean="0">
                <a:solidFill>
                  <a:srgbClr val="632B8D"/>
                </a:solidFill>
                <a:latin typeface="Cambria" panose="02040503050406030204" pitchFamily="18" charset="0"/>
              </a:rPr>
              <a:t>lements of the Life Story</a:t>
            </a:r>
            <a:endParaRPr lang="en-US" sz="3600" dirty="0">
              <a:solidFill>
                <a:srgbClr val="632B8D"/>
              </a:solidFill>
              <a:effectLst>
                <a:innerShdw blurRad="63500" dist="50800" dir="2700000">
                  <a:srgbClr val="000000">
                    <a:alpha val="50000"/>
                  </a:srgbClr>
                </a:innerShdw>
              </a:effectLst>
              <a:latin typeface="Cambria" panose="02040503050406030204" pitchFamily="18" charset="0"/>
              <a:cs typeface="Calibri"/>
            </a:endParaRPr>
          </a:p>
        </p:txBody>
      </p:sp>
      <p:sp>
        <p:nvSpPr>
          <p:cNvPr id="5" name="Content Placeholder 2"/>
          <p:cNvSpPr>
            <a:spLocks noGrp="1"/>
          </p:cNvSpPr>
          <p:nvPr>
            <p:ph idx="1"/>
          </p:nvPr>
        </p:nvSpPr>
        <p:spPr>
          <a:xfrm>
            <a:off x="533400" y="1447800"/>
            <a:ext cx="2514600" cy="5105400"/>
          </a:xfrm>
        </p:spPr>
        <p:txBody>
          <a:bodyPr>
            <a:noAutofit/>
          </a:bodyPr>
          <a:lstStyle/>
          <a:p>
            <a:pPr marL="514350" indent="-514350" eaLnBrk="1" hangingPunct="1">
              <a:lnSpc>
                <a:spcPct val="80000"/>
              </a:lnSpc>
              <a:spcBef>
                <a:spcPts val="400"/>
              </a:spcBef>
              <a:buFont typeface="Arial" charset="0"/>
              <a:buNone/>
              <a:defRPr/>
            </a:pPr>
            <a:r>
              <a:rPr lang="en-US" sz="2000" b="1" dirty="0" smtClean="0">
                <a:solidFill>
                  <a:srgbClr val="632B8D"/>
                </a:solidFill>
                <a:latin typeface="Calibri" pitchFamily="34" charset="0"/>
                <a:ea typeface="Calibri" charset="0"/>
                <a:cs typeface="Calibri" charset="0"/>
              </a:rPr>
              <a:t>Childhood</a:t>
            </a:r>
          </a:p>
          <a:p>
            <a:pPr marL="233363" indent="0" eaLnBrk="1" hangingPunct="1">
              <a:lnSpc>
                <a:spcPct val="110000"/>
              </a:lnSpc>
              <a:spcBef>
                <a:spcPts val="400"/>
              </a:spcBef>
              <a:buFont typeface="Arial" charset="0"/>
              <a:buNone/>
              <a:defRPr/>
            </a:pPr>
            <a:r>
              <a:rPr lang="en-US" sz="1600" dirty="0" smtClean="0">
                <a:latin typeface="Calibri" pitchFamily="34" charset="0"/>
                <a:ea typeface="Calibri" charset="0"/>
                <a:cs typeface="Calibri" charset="0"/>
              </a:rPr>
              <a:t>-Birth date and birthplace</a:t>
            </a:r>
          </a:p>
          <a:p>
            <a:pPr marL="233363" indent="0" eaLnBrk="1" hangingPunct="1">
              <a:lnSpc>
                <a:spcPct val="110000"/>
              </a:lnSpc>
              <a:spcBef>
                <a:spcPts val="400"/>
              </a:spcBef>
              <a:buFont typeface="Arial" charset="0"/>
              <a:buNone/>
              <a:defRPr/>
            </a:pPr>
            <a:r>
              <a:rPr lang="en-US" sz="1600" dirty="0" smtClean="0">
                <a:latin typeface="Calibri" pitchFamily="34" charset="0"/>
                <a:ea typeface="Calibri" charset="0"/>
                <a:cs typeface="Calibri" charset="0"/>
              </a:rPr>
              <a:t>-Parents and grandparents</a:t>
            </a:r>
          </a:p>
          <a:p>
            <a:pPr marL="233363" indent="0" eaLnBrk="1" hangingPunct="1">
              <a:lnSpc>
                <a:spcPct val="110000"/>
              </a:lnSpc>
              <a:spcBef>
                <a:spcPts val="400"/>
              </a:spcBef>
              <a:buFont typeface="Arial" charset="0"/>
              <a:buNone/>
              <a:defRPr/>
            </a:pPr>
            <a:r>
              <a:rPr lang="en-US" sz="1600" dirty="0" smtClean="0">
                <a:latin typeface="Calibri" pitchFamily="34" charset="0"/>
                <a:ea typeface="Calibri" charset="0"/>
                <a:cs typeface="Calibri" charset="0"/>
              </a:rPr>
              <a:t>-Brothers and sisters</a:t>
            </a:r>
          </a:p>
          <a:p>
            <a:pPr marL="233363" indent="0" eaLnBrk="1" hangingPunct="1">
              <a:lnSpc>
                <a:spcPct val="110000"/>
              </a:lnSpc>
              <a:spcBef>
                <a:spcPts val="400"/>
              </a:spcBef>
              <a:buFont typeface="Arial" charset="0"/>
              <a:buNone/>
              <a:defRPr/>
            </a:pPr>
            <a:r>
              <a:rPr lang="en-US" sz="1600" dirty="0" smtClean="0">
                <a:latin typeface="Calibri" pitchFamily="34" charset="0"/>
                <a:ea typeface="Calibri" charset="0"/>
                <a:cs typeface="Calibri" charset="0"/>
              </a:rPr>
              <a:t>-Early education</a:t>
            </a:r>
          </a:p>
          <a:p>
            <a:pPr marL="233363" indent="0" eaLnBrk="1" hangingPunct="1">
              <a:lnSpc>
                <a:spcPct val="110000"/>
              </a:lnSpc>
              <a:spcBef>
                <a:spcPts val="400"/>
              </a:spcBef>
              <a:buFont typeface="Arial" charset="0"/>
              <a:buNone/>
              <a:defRPr/>
            </a:pPr>
            <a:r>
              <a:rPr lang="en-US" sz="1600" dirty="0" smtClean="0">
                <a:latin typeface="Calibri" pitchFamily="34" charset="0"/>
                <a:ea typeface="Calibri" charset="0"/>
                <a:cs typeface="Calibri" charset="0"/>
              </a:rPr>
              <a:t>-Pets</a:t>
            </a:r>
          </a:p>
          <a:p>
            <a:pPr marL="233363" indent="0" eaLnBrk="1" hangingPunct="1">
              <a:lnSpc>
                <a:spcPct val="110000"/>
              </a:lnSpc>
              <a:spcBef>
                <a:spcPts val="400"/>
              </a:spcBef>
              <a:buFont typeface="Arial" charset="0"/>
              <a:buNone/>
              <a:defRPr/>
            </a:pPr>
            <a:endParaRPr lang="en-US" sz="2000" dirty="0" smtClean="0">
              <a:latin typeface="Calibri" pitchFamily="34" charset="0"/>
              <a:ea typeface="Calibri" charset="0"/>
              <a:cs typeface="Calibri" charset="0"/>
            </a:endParaRPr>
          </a:p>
          <a:p>
            <a:pPr marL="514350" indent="-514350">
              <a:lnSpc>
                <a:spcPct val="80000"/>
              </a:lnSpc>
              <a:spcBef>
                <a:spcPts val="400"/>
              </a:spcBef>
              <a:buClr>
                <a:srgbClr val="404040"/>
              </a:buClr>
              <a:buFont typeface="Arial" charset="0"/>
              <a:buNone/>
              <a:defRPr/>
            </a:pPr>
            <a:r>
              <a:rPr lang="en-US" sz="2000" b="1" dirty="0">
                <a:solidFill>
                  <a:srgbClr val="632B8D"/>
                </a:solidFill>
                <a:latin typeface="Calibri" pitchFamily="34" charset="0"/>
                <a:ea typeface="Calibri" charset="0"/>
                <a:cs typeface="Calibri" charset="0"/>
              </a:rPr>
              <a:t>Adolescence</a:t>
            </a:r>
          </a:p>
          <a:p>
            <a:pPr marL="233363">
              <a:lnSpc>
                <a:spcPct val="120000"/>
              </a:lnSpc>
              <a:spcBef>
                <a:spcPts val="400"/>
              </a:spcBef>
              <a:buClr>
                <a:srgbClr val="404040"/>
              </a:buClr>
              <a:buFont typeface="Arial" charset="0"/>
              <a:buNone/>
              <a:defRPr/>
            </a:pPr>
            <a:r>
              <a:rPr lang="en-US" sz="1400" dirty="0" smtClean="0">
                <a:latin typeface="Calibri" pitchFamily="34" charset="0"/>
                <a:ea typeface="Calibri" charset="0"/>
                <a:cs typeface="Calibri" charset="0"/>
              </a:rPr>
              <a:t>	-</a:t>
            </a:r>
            <a:r>
              <a:rPr lang="en-US" sz="1600" dirty="0" smtClean="0">
                <a:latin typeface="Calibri" pitchFamily="34" charset="0"/>
                <a:ea typeface="Calibri" charset="0"/>
                <a:cs typeface="Calibri" charset="0"/>
              </a:rPr>
              <a:t>High </a:t>
            </a:r>
            <a:r>
              <a:rPr lang="en-US" sz="1600" dirty="0">
                <a:latin typeface="Calibri" pitchFamily="34" charset="0"/>
                <a:ea typeface="Calibri" charset="0"/>
                <a:cs typeface="Calibri" charset="0"/>
              </a:rPr>
              <a:t>school name</a:t>
            </a:r>
          </a:p>
          <a:p>
            <a:pPr marL="233363">
              <a:lnSpc>
                <a:spcPct val="120000"/>
              </a:lnSpc>
              <a:spcBef>
                <a:spcPts val="400"/>
              </a:spcBef>
              <a:buClr>
                <a:srgbClr val="404040"/>
              </a:buClr>
              <a:buFont typeface="Arial" charset="0"/>
              <a:buNone/>
              <a:defRPr/>
            </a:pPr>
            <a:r>
              <a:rPr lang="en-US" sz="1600" dirty="0" smtClean="0">
                <a:latin typeface="Calibri" pitchFamily="34" charset="0"/>
                <a:ea typeface="Calibri" charset="0"/>
                <a:cs typeface="Calibri" charset="0"/>
              </a:rPr>
              <a:t>	-Favorite </a:t>
            </a:r>
            <a:r>
              <a:rPr lang="en-US" sz="1600" dirty="0">
                <a:latin typeface="Calibri" pitchFamily="34" charset="0"/>
                <a:ea typeface="Calibri" charset="0"/>
                <a:cs typeface="Calibri" charset="0"/>
              </a:rPr>
              <a:t>classes</a:t>
            </a:r>
          </a:p>
          <a:p>
            <a:pPr marL="233363">
              <a:lnSpc>
                <a:spcPct val="120000"/>
              </a:lnSpc>
              <a:spcBef>
                <a:spcPts val="400"/>
              </a:spcBef>
              <a:buClr>
                <a:srgbClr val="404040"/>
              </a:buClr>
              <a:buFont typeface="Arial" charset="0"/>
              <a:buNone/>
              <a:defRPr/>
            </a:pPr>
            <a:r>
              <a:rPr lang="en-US" sz="1600" dirty="0" smtClean="0">
                <a:latin typeface="Calibri" pitchFamily="34" charset="0"/>
                <a:ea typeface="Calibri" charset="0"/>
                <a:cs typeface="Calibri" charset="0"/>
              </a:rPr>
              <a:t>	-Friends </a:t>
            </a:r>
            <a:r>
              <a:rPr lang="en-US" sz="1600" dirty="0">
                <a:latin typeface="Calibri" pitchFamily="34" charset="0"/>
                <a:ea typeface="Calibri" charset="0"/>
                <a:cs typeface="Calibri" charset="0"/>
              </a:rPr>
              <a:t>and interests</a:t>
            </a:r>
          </a:p>
          <a:p>
            <a:pPr marL="233363">
              <a:lnSpc>
                <a:spcPct val="120000"/>
              </a:lnSpc>
              <a:spcBef>
                <a:spcPts val="400"/>
              </a:spcBef>
              <a:buClr>
                <a:srgbClr val="404040"/>
              </a:buClr>
              <a:buFont typeface="Arial" charset="0"/>
              <a:buNone/>
              <a:defRPr/>
            </a:pPr>
            <a:r>
              <a:rPr lang="en-US" sz="1600" dirty="0" smtClean="0">
                <a:latin typeface="Calibri" pitchFamily="34" charset="0"/>
                <a:ea typeface="Calibri" charset="0"/>
                <a:cs typeface="Calibri" charset="0"/>
              </a:rPr>
              <a:t>	-Hobbies </a:t>
            </a:r>
            <a:r>
              <a:rPr lang="en-US" sz="1600" dirty="0">
                <a:latin typeface="Calibri" pitchFamily="34" charset="0"/>
                <a:ea typeface="Calibri" charset="0"/>
                <a:cs typeface="Calibri" charset="0"/>
              </a:rPr>
              <a:t>and sports</a:t>
            </a:r>
          </a:p>
          <a:p>
            <a:pPr marL="233363">
              <a:lnSpc>
                <a:spcPct val="120000"/>
              </a:lnSpc>
              <a:spcBef>
                <a:spcPts val="400"/>
              </a:spcBef>
              <a:buClr>
                <a:srgbClr val="404040"/>
              </a:buClr>
              <a:buFont typeface="Arial" charset="0"/>
              <a:buNone/>
              <a:defRPr/>
            </a:pPr>
            <a:r>
              <a:rPr lang="en-US" sz="1600" dirty="0" smtClean="0">
                <a:latin typeface="Calibri" pitchFamily="34" charset="0"/>
                <a:ea typeface="Calibri" charset="0"/>
                <a:cs typeface="Calibri" charset="0"/>
              </a:rPr>
              <a:t>	-First job</a:t>
            </a:r>
            <a:endParaRPr lang="en-US" sz="1800" b="1" dirty="0" smtClean="0">
              <a:latin typeface="Calibri" pitchFamily="34" charset="0"/>
              <a:ea typeface="Calibri" charset="0"/>
              <a:cs typeface="Calibri" charset="0"/>
            </a:endParaRPr>
          </a:p>
        </p:txBody>
      </p:sp>
      <p:sp>
        <p:nvSpPr>
          <p:cNvPr id="6" name="Content Placeholder 2"/>
          <p:cNvSpPr txBox="1">
            <a:spLocks/>
          </p:cNvSpPr>
          <p:nvPr/>
        </p:nvSpPr>
        <p:spPr bwMode="auto">
          <a:xfrm>
            <a:off x="5562600" y="1295400"/>
            <a:ext cx="3048000" cy="5105400"/>
          </a:xfrm>
          <a:prstGeom prst="rect">
            <a:avLst/>
          </a:prstGeom>
          <a:noFill/>
          <a:ln w="9525">
            <a:noFill/>
            <a:miter lim="800000"/>
            <a:headEnd/>
            <a:tailEnd/>
          </a:ln>
        </p:spPr>
        <p:txBody>
          <a:bodyPr>
            <a:normAutofit lnSpcReduction="10000"/>
          </a:bodyPr>
          <a:lstStyle/>
          <a:p>
            <a:pPr marL="514350" indent="-514350">
              <a:lnSpc>
                <a:spcPct val="120000"/>
              </a:lnSpc>
              <a:spcBef>
                <a:spcPts val="400"/>
              </a:spcBef>
              <a:defRPr/>
            </a:pPr>
            <a:r>
              <a:rPr lang="en-US" sz="2200" b="1" dirty="0" smtClean="0">
                <a:solidFill>
                  <a:srgbClr val="632B8D"/>
                </a:solidFill>
                <a:latin typeface="Calibri" pitchFamily="34" charset="0"/>
                <a:ea typeface="Calibri" charset="0"/>
                <a:cs typeface="Calibri" charset="0"/>
              </a:rPr>
              <a:t>Older </a:t>
            </a:r>
            <a:r>
              <a:rPr lang="en-US" sz="2200" b="1" dirty="0">
                <a:solidFill>
                  <a:srgbClr val="632B8D"/>
                </a:solidFill>
                <a:latin typeface="Calibri" pitchFamily="34" charset="0"/>
                <a:ea typeface="Calibri" charset="0"/>
                <a:cs typeface="Calibri" charset="0"/>
              </a:rPr>
              <a:t>Adulthood</a:t>
            </a:r>
          </a:p>
          <a:p>
            <a:pPr marL="233363">
              <a:lnSpc>
                <a:spcPct val="120000"/>
              </a:lnSpc>
              <a:spcBef>
                <a:spcPts val="400"/>
              </a:spcBef>
              <a:defRPr/>
            </a:pPr>
            <a:r>
              <a:rPr lang="en-US" sz="1600" dirty="0">
                <a:latin typeface="Calibri" pitchFamily="34" charset="0"/>
                <a:ea typeface="Calibri" charset="0"/>
                <a:cs typeface="Calibri" charset="0"/>
              </a:rPr>
              <a:t>Life achievements </a:t>
            </a:r>
          </a:p>
          <a:p>
            <a:pPr marL="233363">
              <a:lnSpc>
                <a:spcPct val="120000"/>
              </a:lnSpc>
              <a:spcBef>
                <a:spcPts val="400"/>
              </a:spcBef>
              <a:defRPr/>
            </a:pPr>
            <a:r>
              <a:rPr lang="en-US" sz="1600" dirty="0" smtClean="0">
                <a:latin typeface="Calibri" pitchFamily="34" charset="0"/>
                <a:ea typeface="Calibri" charset="0"/>
                <a:cs typeface="Calibri" charset="0"/>
              </a:rPr>
              <a:t>accomplishments</a:t>
            </a:r>
            <a:endParaRPr lang="en-US" sz="1600" dirty="0">
              <a:latin typeface="Calibri" pitchFamily="34" charset="0"/>
              <a:ea typeface="Calibri" charset="0"/>
              <a:cs typeface="Calibri" charset="0"/>
            </a:endParaRPr>
          </a:p>
          <a:p>
            <a:pPr marL="233363">
              <a:lnSpc>
                <a:spcPct val="120000"/>
              </a:lnSpc>
              <a:spcBef>
                <a:spcPts val="400"/>
              </a:spcBef>
              <a:defRPr/>
            </a:pPr>
            <a:r>
              <a:rPr lang="en-US" sz="1600" dirty="0">
                <a:latin typeface="Calibri" pitchFamily="34" charset="0"/>
                <a:ea typeface="Calibri" charset="0"/>
                <a:cs typeface="Calibri" charset="0"/>
              </a:rPr>
              <a:t>Hobbies</a:t>
            </a:r>
          </a:p>
          <a:p>
            <a:pPr marL="233363">
              <a:lnSpc>
                <a:spcPct val="120000"/>
              </a:lnSpc>
              <a:spcBef>
                <a:spcPts val="400"/>
              </a:spcBef>
              <a:defRPr/>
            </a:pPr>
            <a:r>
              <a:rPr lang="en-US" sz="1600" dirty="0">
                <a:latin typeface="Calibri" pitchFamily="34" charset="0"/>
                <a:ea typeface="Calibri" charset="0"/>
                <a:cs typeface="Calibri" charset="0"/>
              </a:rPr>
              <a:t>Travel</a:t>
            </a:r>
          </a:p>
          <a:p>
            <a:pPr marL="233363">
              <a:lnSpc>
                <a:spcPct val="120000"/>
              </a:lnSpc>
              <a:spcBef>
                <a:spcPts val="400"/>
              </a:spcBef>
              <a:defRPr/>
            </a:pPr>
            <a:r>
              <a:rPr lang="en-US" sz="1600" dirty="0" smtClean="0">
                <a:latin typeface="Calibri" pitchFamily="34" charset="0"/>
                <a:ea typeface="Calibri" charset="0"/>
                <a:cs typeface="Calibri" charset="0"/>
              </a:rPr>
              <a:t>Family</a:t>
            </a:r>
          </a:p>
          <a:p>
            <a:pPr marL="233363">
              <a:lnSpc>
                <a:spcPct val="120000"/>
              </a:lnSpc>
              <a:spcBef>
                <a:spcPts val="400"/>
              </a:spcBef>
              <a:defRPr/>
            </a:pPr>
            <a:endParaRPr lang="en-US" sz="1500" dirty="0" smtClean="0">
              <a:latin typeface="Calibri" pitchFamily="34" charset="0"/>
              <a:ea typeface="Calibri" charset="0"/>
              <a:cs typeface="Calibri" charset="0"/>
            </a:endParaRPr>
          </a:p>
          <a:p>
            <a:pPr marL="514350" indent="-514350">
              <a:lnSpc>
                <a:spcPct val="120000"/>
              </a:lnSpc>
              <a:spcBef>
                <a:spcPts val="400"/>
              </a:spcBef>
              <a:buClr>
                <a:srgbClr val="404040"/>
              </a:buClr>
              <a:buFont typeface="Arial" charset="0"/>
              <a:buNone/>
              <a:defRPr/>
            </a:pPr>
            <a:endParaRPr lang="en-US" sz="2200" b="1" dirty="0" smtClean="0">
              <a:solidFill>
                <a:srgbClr val="632B8D"/>
              </a:solidFill>
              <a:latin typeface="Calibri" pitchFamily="34" charset="0"/>
              <a:ea typeface="Calibri" charset="0"/>
              <a:cs typeface="Calibri" charset="0"/>
            </a:endParaRPr>
          </a:p>
          <a:p>
            <a:pPr marL="514350" indent="-514350">
              <a:lnSpc>
                <a:spcPct val="120000"/>
              </a:lnSpc>
              <a:spcBef>
                <a:spcPts val="400"/>
              </a:spcBef>
              <a:buClr>
                <a:srgbClr val="404040"/>
              </a:buClr>
              <a:buFont typeface="Arial" charset="0"/>
              <a:buNone/>
              <a:defRPr/>
            </a:pPr>
            <a:r>
              <a:rPr lang="en-US" sz="2200" b="1" dirty="0" smtClean="0">
                <a:solidFill>
                  <a:srgbClr val="632B8D"/>
                </a:solidFill>
                <a:latin typeface="Calibri" pitchFamily="34" charset="0"/>
                <a:ea typeface="Calibri" charset="0"/>
                <a:cs typeface="Calibri" charset="0"/>
              </a:rPr>
              <a:t>Other </a:t>
            </a:r>
            <a:r>
              <a:rPr lang="en-US" sz="2200" b="1" dirty="0">
                <a:solidFill>
                  <a:srgbClr val="632B8D"/>
                </a:solidFill>
                <a:latin typeface="Calibri" pitchFamily="34" charset="0"/>
                <a:ea typeface="Calibri" charset="0"/>
                <a:cs typeface="Calibri" charset="0"/>
              </a:rPr>
              <a:t>Major Ingredients</a:t>
            </a:r>
          </a:p>
          <a:p>
            <a:pPr marL="233363">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Ethnicity</a:t>
            </a:r>
          </a:p>
          <a:p>
            <a:pPr marL="233363">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Religious background</a:t>
            </a:r>
          </a:p>
          <a:p>
            <a:pPr marL="233363">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Awards</a:t>
            </a:r>
          </a:p>
          <a:p>
            <a:pPr marL="233363">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Special skills</a:t>
            </a:r>
          </a:p>
          <a:p>
            <a:pPr marL="233363">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Favorite personal stories</a:t>
            </a:r>
          </a:p>
          <a:p>
            <a:pPr marL="233363">
              <a:lnSpc>
                <a:spcPct val="80000"/>
              </a:lnSpc>
              <a:spcBef>
                <a:spcPts val="200"/>
              </a:spcBef>
              <a:defRPr/>
            </a:pPr>
            <a:endParaRPr lang="en-US" sz="1900" dirty="0">
              <a:latin typeface="Calibri" pitchFamily="34" charset="0"/>
              <a:ea typeface="Calibri" charset="0"/>
              <a:cs typeface="Calibri" charset="0"/>
            </a:endParaRPr>
          </a:p>
          <a:p>
            <a:pPr marL="233363">
              <a:lnSpc>
                <a:spcPct val="80000"/>
              </a:lnSpc>
              <a:spcBef>
                <a:spcPts val="200"/>
              </a:spcBef>
              <a:defRPr/>
            </a:pPr>
            <a:endParaRPr lang="en-US" sz="1900" dirty="0">
              <a:latin typeface="Calibri" pitchFamily="34" charset="0"/>
              <a:ea typeface="Calibri" charset="0"/>
              <a:cs typeface="Calibri" charset="0"/>
            </a:endParaRPr>
          </a:p>
          <a:p>
            <a:pPr marL="530225" lvl="1" indent="-295275">
              <a:spcBef>
                <a:spcPts val="200"/>
              </a:spcBef>
              <a:buClr>
                <a:srgbClr val="404040"/>
              </a:buClr>
              <a:buFont typeface="Arial" charset="0"/>
              <a:buNone/>
              <a:defRPr/>
            </a:pPr>
            <a:endParaRPr lang="en-US" dirty="0">
              <a:latin typeface="Calibri" pitchFamily="34" charset="0"/>
              <a:ea typeface="Calibri" charset="0"/>
              <a:cs typeface="Calibri" charset="0"/>
            </a:endParaRPr>
          </a:p>
          <a:p>
            <a:pPr marL="530225" lvl="1" indent="-295275">
              <a:spcBef>
                <a:spcPts val="200"/>
              </a:spcBef>
              <a:buClr>
                <a:srgbClr val="404040"/>
              </a:buClr>
              <a:buFont typeface="Arial" charset="0"/>
              <a:buNone/>
              <a:defRPr/>
            </a:pPr>
            <a:endParaRPr lang="en-US" sz="1800" dirty="0">
              <a:latin typeface="Calibri" pitchFamily="34" charset="0"/>
              <a:ea typeface="Calibri" charset="0"/>
              <a:cs typeface="Calibri" charset="0"/>
            </a:endParaRPr>
          </a:p>
          <a:p>
            <a:pPr marL="233363">
              <a:lnSpc>
                <a:spcPct val="80000"/>
              </a:lnSpc>
              <a:spcBef>
                <a:spcPts val="200"/>
              </a:spcBef>
              <a:buClr>
                <a:srgbClr val="404040"/>
              </a:buClr>
              <a:buFont typeface="Arial" charset="0"/>
              <a:buNone/>
              <a:defRPr/>
            </a:pPr>
            <a:endParaRPr lang="en-US" sz="1900" dirty="0" smtClean="0">
              <a:latin typeface="Calibri" pitchFamily="34" charset="0"/>
              <a:ea typeface="Calibri" charset="0"/>
              <a:cs typeface="Calibri" charset="0"/>
            </a:endParaRPr>
          </a:p>
          <a:p>
            <a:pPr marL="514350" indent="-514350">
              <a:lnSpc>
                <a:spcPct val="80000"/>
              </a:lnSpc>
              <a:spcBef>
                <a:spcPts val="200"/>
              </a:spcBef>
              <a:buClr>
                <a:srgbClr val="404040"/>
              </a:buClr>
              <a:buFont typeface="Arial" charset="0"/>
              <a:buNone/>
              <a:defRPr/>
            </a:pPr>
            <a:endParaRPr lang="en-US" sz="1900" dirty="0">
              <a:latin typeface="Calibri" pitchFamily="34" charset="0"/>
              <a:ea typeface="Calibri" charset="0"/>
              <a:cs typeface="Calibri" charset="0"/>
            </a:endParaRPr>
          </a:p>
          <a:p>
            <a:pPr marL="514350" indent="-514350">
              <a:lnSpc>
                <a:spcPct val="80000"/>
              </a:lnSpc>
              <a:spcBef>
                <a:spcPts val="200"/>
              </a:spcBef>
              <a:buClr>
                <a:srgbClr val="404040"/>
              </a:buClr>
              <a:buFont typeface="Arial" charset="0"/>
              <a:buNone/>
              <a:defRPr/>
            </a:pPr>
            <a:endParaRPr lang="en-US" sz="2400" b="1" dirty="0">
              <a:latin typeface="Calibri" pitchFamily="34" charset="0"/>
              <a:ea typeface="Calibri" charset="0"/>
              <a:cs typeface="Calibri" charset="0"/>
            </a:endParaRPr>
          </a:p>
          <a:p>
            <a:pPr marL="514350" indent="-514350">
              <a:lnSpc>
                <a:spcPct val="80000"/>
              </a:lnSpc>
              <a:spcBef>
                <a:spcPts val="200"/>
              </a:spcBef>
              <a:buClr>
                <a:srgbClr val="404040"/>
              </a:buClr>
              <a:buFont typeface="Arial" charset="0"/>
              <a:buChar char="•"/>
              <a:defRPr/>
            </a:pPr>
            <a:endParaRPr lang="en-US" sz="2400" b="1" dirty="0">
              <a:latin typeface="Calibri" pitchFamily="34" charset="0"/>
              <a:ea typeface="Calibri" charset="0"/>
              <a:cs typeface="Calibri" charset="0"/>
            </a:endParaRPr>
          </a:p>
        </p:txBody>
      </p:sp>
      <p:sp>
        <p:nvSpPr>
          <p:cNvPr id="3" name="TextBox 2"/>
          <p:cNvSpPr txBox="1"/>
          <p:nvPr/>
        </p:nvSpPr>
        <p:spPr>
          <a:xfrm>
            <a:off x="2895600" y="1395631"/>
            <a:ext cx="2971800" cy="5304016"/>
          </a:xfrm>
          <a:prstGeom prst="rect">
            <a:avLst/>
          </a:prstGeom>
          <a:noFill/>
        </p:spPr>
        <p:txBody>
          <a:bodyPr wrap="square" rtlCol="0">
            <a:spAutoFit/>
          </a:bodyPr>
          <a:lstStyle/>
          <a:p>
            <a:pPr marL="514350" indent="-514350">
              <a:lnSpc>
                <a:spcPct val="80000"/>
              </a:lnSpc>
              <a:spcBef>
                <a:spcPts val="400"/>
              </a:spcBef>
              <a:defRPr/>
            </a:pPr>
            <a:r>
              <a:rPr lang="en-US" sz="2000" b="1" dirty="0">
                <a:solidFill>
                  <a:srgbClr val="632B8D"/>
                </a:solidFill>
                <a:latin typeface="Calibri" pitchFamily="34" charset="0"/>
                <a:ea typeface="Calibri" charset="0"/>
                <a:cs typeface="Calibri" charset="0"/>
              </a:rPr>
              <a:t>Young Adulthood</a:t>
            </a:r>
          </a:p>
          <a:p>
            <a:pPr marL="233363">
              <a:lnSpc>
                <a:spcPct val="120000"/>
              </a:lnSpc>
              <a:spcBef>
                <a:spcPts val="400"/>
              </a:spcBef>
              <a:defRPr/>
            </a:pPr>
            <a:r>
              <a:rPr lang="en-US" sz="1600" dirty="0">
                <a:latin typeface="Calibri" pitchFamily="34" charset="0"/>
                <a:ea typeface="Calibri" charset="0"/>
                <a:cs typeface="Calibri" charset="0"/>
              </a:rPr>
              <a:t>College and </a:t>
            </a:r>
            <a:r>
              <a:rPr lang="en-US" sz="1600" dirty="0" smtClean="0">
                <a:latin typeface="Calibri" pitchFamily="34" charset="0"/>
                <a:ea typeface="Calibri" charset="0"/>
                <a:cs typeface="Calibri" charset="0"/>
              </a:rPr>
              <a:t>work</a:t>
            </a:r>
          </a:p>
          <a:p>
            <a:pPr marL="233363">
              <a:lnSpc>
                <a:spcPct val="120000"/>
              </a:lnSpc>
              <a:spcBef>
                <a:spcPts val="400"/>
              </a:spcBef>
              <a:defRPr/>
            </a:pPr>
            <a:r>
              <a:rPr lang="en-US" sz="1600" dirty="0" smtClean="0">
                <a:latin typeface="Calibri" pitchFamily="34" charset="0"/>
                <a:ea typeface="Calibri" charset="0"/>
                <a:cs typeface="Calibri" charset="0"/>
              </a:rPr>
              <a:t>Marriage(s</a:t>
            </a:r>
            <a:r>
              <a:rPr lang="en-US" sz="1600" dirty="0">
                <a:latin typeface="Calibri" pitchFamily="34" charset="0"/>
                <a:ea typeface="Calibri" charset="0"/>
                <a:cs typeface="Calibri" charset="0"/>
              </a:rPr>
              <a:t>)/relationship(s)</a:t>
            </a:r>
          </a:p>
          <a:p>
            <a:pPr marL="233363">
              <a:lnSpc>
                <a:spcPct val="120000"/>
              </a:lnSpc>
              <a:spcBef>
                <a:spcPts val="400"/>
              </a:spcBef>
              <a:defRPr/>
            </a:pPr>
            <a:r>
              <a:rPr lang="en-US" sz="1600" dirty="0">
                <a:latin typeface="Calibri" pitchFamily="34" charset="0"/>
                <a:ea typeface="Calibri" charset="0"/>
                <a:cs typeface="Calibri" charset="0"/>
              </a:rPr>
              <a:t>Family</a:t>
            </a:r>
          </a:p>
          <a:p>
            <a:pPr marL="233363">
              <a:lnSpc>
                <a:spcPct val="120000"/>
              </a:lnSpc>
              <a:spcBef>
                <a:spcPts val="400"/>
              </a:spcBef>
              <a:defRPr/>
            </a:pPr>
            <a:r>
              <a:rPr lang="en-US" sz="1600" dirty="0">
                <a:latin typeface="Calibri" pitchFamily="34" charset="0"/>
                <a:ea typeface="Calibri" charset="0"/>
                <a:cs typeface="Calibri" charset="0"/>
              </a:rPr>
              <a:t>Clubs and/or community </a:t>
            </a:r>
          </a:p>
          <a:p>
            <a:pPr marL="233363">
              <a:lnSpc>
                <a:spcPct val="120000"/>
              </a:lnSpc>
              <a:spcBef>
                <a:spcPts val="400"/>
              </a:spcBef>
              <a:defRPr/>
            </a:pPr>
            <a:r>
              <a:rPr lang="en-US" sz="1600" dirty="0">
                <a:latin typeface="Calibri" pitchFamily="34" charset="0"/>
                <a:ea typeface="Calibri" charset="0"/>
                <a:cs typeface="Calibri" charset="0"/>
              </a:rPr>
              <a:t>involvement</a:t>
            </a:r>
          </a:p>
          <a:p>
            <a:pPr marL="233363">
              <a:lnSpc>
                <a:spcPct val="120000"/>
              </a:lnSpc>
              <a:spcBef>
                <a:spcPts val="400"/>
              </a:spcBef>
              <a:defRPr/>
            </a:pPr>
            <a:r>
              <a:rPr lang="en-US" sz="1600" dirty="0">
                <a:latin typeface="Calibri" pitchFamily="34" charset="0"/>
                <a:ea typeface="Calibri" charset="0"/>
                <a:cs typeface="Calibri" charset="0"/>
              </a:rPr>
              <a:t>First home</a:t>
            </a:r>
          </a:p>
          <a:p>
            <a:pPr marL="233363">
              <a:lnSpc>
                <a:spcPct val="120000"/>
              </a:lnSpc>
              <a:spcBef>
                <a:spcPts val="400"/>
              </a:spcBef>
              <a:defRPr/>
            </a:pPr>
            <a:r>
              <a:rPr lang="en-US" sz="1600" dirty="0">
                <a:latin typeface="Calibri" pitchFamily="34" charset="0"/>
                <a:ea typeface="Calibri" charset="0"/>
                <a:cs typeface="Calibri" charset="0"/>
              </a:rPr>
              <a:t>Military </a:t>
            </a:r>
            <a:r>
              <a:rPr lang="en-US" sz="1600" dirty="0" smtClean="0">
                <a:latin typeface="Calibri" pitchFamily="34" charset="0"/>
                <a:ea typeface="Calibri" charset="0"/>
                <a:cs typeface="Calibri" charset="0"/>
              </a:rPr>
              <a:t>service</a:t>
            </a:r>
            <a:endParaRPr lang="en-US" sz="1600" dirty="0">
              <a:latin typeface="Calibri" pitchFamily="34" charset="0"/>
              <a:ea typeface="Calibri" charset="0"/>
              <a:cs typeface="Calibri" charset="0"/>
            </a:endParaRPr>
          </a:p>
          <a:p>
            <a:pPr marL="514350" indent="-514350">
              <a:lnSpc>
                <a:spcPct val="120000"/>
              </a:lnSpc>
              <a:spcBef>
                <a:spcPts val="400"/>
              </a:spcBef>
              <a:buClr>
                <a:srgbClr val="404040"/>
              </a:buClr>
              <a:buFont typeface="Arial" charset="0"/>
              <a:buNone/>
              <a:defRPr/>
            </a:pPr>
            <a:r>
              <a:rPr lang="en-US" sz="2000" b="1" dirty="0">
                <a:solidFill>
                  <a:srgbClr val="632B8D"/>
                </a:solidFill>
                <a:latin typeface="Calibri" pitchFamily="34" charset="0"/>
                <a:ea typeface="Calibri" charset="0"/>
                <a:cs typeface="Calibri" charset="0"/>
              </a:rPr>
              <a:t>Middle Age</a:t>
            </a:r>
          </a:p>
          <a:p>
            <a:pPr marL="530225" lvl="1" indent="-295275">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Grandchildren</a:t>
            </a:r>
          </a:p>
          <a:p>
            <a:pPr marL="530225" lvl="1" indent="-295275">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Hobbies</a:t>
            </a:r>
          </a:p>
          <a:p>
            <a:pPr marL="530225" lvl="1" indent="-295275">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Work / family role</a:t>
            </a:r>
          </a:p>
          <a:p>
            <a:pPr marL="530225" lvl="1" indent="-295275">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Clubs and organizations</a:t>
            </a:r>
          </a:p>
          <a:p>
            <a:pPr marL="530225" lvl="1" indent="-295275">
              <a:lnSpc>
                <a:spcPct val="120000"/>
              </a:lnSpc>
              <a:spcBef>
                <a:spcPts val="400"/>
              </a:spcBef>
              <a:buClr>
                <a:srgbClr val="404040"/>
              </a:buClr>
              <a:buFont typeface="Arial" charset="0"/>
              <a:buNone/>
              <a:defRPr/>
            </a:pPr>
            <a:r>
              <a:rPr lang="en-US" sz="1600" dirty="0">
                <a:latin typeface="Calibri" pitchFamily="34" charset="0"/>
                <a:ea typeface="Calibri" charset="0"/>
                <a:cs typeface="Calibri" charset="0"/>
              </a:rPr>
              <a:t>Community involvement</a:t>
            </a:r>
          </a:p>
          <a:p>
            <a:pPr marL="233363">
              <a:lnSpc>
                <a:spcPct val="120000"/>
              </a:lnSpc>
              <a:spcBef>
                <a:spcPts val="400"/>
              </a:spcBef>
              <a:defRPr/>
            </a:pPr>
            <a:endParaRPr lang="en-US" dirty="0">
              <a:latin typeface="Calibri" pitchFamily="34" charset="0"/>
              <a:ea typeface="Calibri" charset="0"/>
              <a:cs typeface="Calibri" charset="0"/>
            </a:endParaRPr>
          </a:p>
        </p:txBody>
      </p:sp>
    </p:spTree>
    <p:extLst>
      <p:ext uri="{BB962C8B-B14F-4D97-AF65-F5344CB8AC3E}">
        <p14:creationId xmlns:p14="http://schemas.microsoft.com/office/powerpoint/2010/main" val="2660253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45" y="0"/>
            <a:ext cx="7430655" cy="1219200"/>
          </a:xfrm>
        </p:spPr>
        <p:txBody>
          <a:bodyPr>
            <a:normAutofit/>
          </a:bodyPr>
          <a:lstStyle/>
          <a:p>
            <a:pPr algn="ctr"/>
            <a:r>
              <a:rPr lang="en-US" sz="3200" b="1" dirty="0" smtClean="0">
                <a:solidFill>
                  <a:srgbClr val="632B8D"/>
                </a:solidFill>
                <a:latin typeface="Cambria" panose="02040503050406030204" pitchFamily="18" charset="0"/>
              </a:rPr>
              <a:t>Creating a Life Story at Moorings Park</a:t>
            </a:r>
            <a:endParaRPr lang="en-US" sz="3200" dirty="0">
              <a:solidFill>
                <a:srgbClr val="632B8D"/>
              </a:solidFill>
              <a:latin typeface="Cambria" panose="02040503050406030204" pitchFamily="18" charset="0"/>
            </a:endParaRPr>
          </a:p>
        </p:txBody>
      </p:sp>
      <p:sp>
        <p:nvSpPr>
          <p:cNvPr id="3" name="Content Placeholder 2"/>
          <p:cNvSpPr>
            <a:spLocks noGrp="1"/>
          </p:cNvSpPr>
          <p:nvPr>
            <p:ph idx="1"/>
          </p:nvPr>
        </p:nvSpPr>
        <p:spPr>
          <a:xfrm>
            <a:off x="457201" y="1295400"/>
            <a:ext cx="8260290" cy="2590799"/>
          </a:xfrm>
        </p:spPr>
        <p:txBody>
          <a:bodyPr>
            <a:normAutofit/>
          </a:bodyPr>
          <a:lstStyle/>
          <a:p>
            <a:pPr marL="0" indent="0" algn="ctr">
              <a:buNone/>
            </a:pPr>
            <a:r>
              <a:rPr lang="en-US" sz="3200" b="1" dirty="0" smtClean="0"/>
              <a:t>Moorings Park Ideas:</a:t>
            </a:r>
          </a:p>
          <a:p>
            <a:pPr lvl="1"/>
            <a:r>
              <a:rPr lang="en-US" sz="1800" dirty="0" smtClean="0"/>
              <a:t>Leave A Legacy</a:t>
            </a:r>
          </a:p>
          <a:p>
            <a:pPr lvl="1"/>
            <a:r>
              <a:rPr lang="en-US" sz="1800" dirty="0" smtClean="0"/>
              <a:t>Story Boards &amp; Things to Know About Me </a:t>
            </a:r>
          </a:p>
          <a:p>
            <a:pPr lvl="1"/>
            <a:r>
              <a:rPr lang="en-US" sz="1800" dirty="0" smtClean="0"/>
              <a:t>Personalized Photo Galleries </a:t>
            </a:r>
            <a:r>
              <a:rPr lang="en-US" sz="1800" dirty="0"/>
              <a:t>presented on iPads</a:t>
            </a:r>
            <a:endParaRPr lang="en-US" sz="1800" dirty="0" smtClean="0"/>
          </a:p>
          <a:p>
            <a:pPr marL="0" indent="0">
              <a:buNone/>
            </a:pPr>
            <a:endParaRPr lang="en-US" sz="1800" dirty="0"/>
          </a:p>
          <a:p>
            <a:endParaRPr lang="en-US" sz="1800" dirty="0"/>
          </a:p>
          <a:p>
            <a:endParaRPr lang="en-US" sz="1800" dirty="0" smtClean="0"/>
          </a:p>
          <a:p>
            <a:endParaRPr lang="en-US" sz="1800" dirty="0"/>
          </a:p>
        </p:txBody>
      </p:sp>
      <p:pic>
        <p:nvPicPr>
          <p:cNvPr id="4" name="Picture 4" descr="C:\Users\c_lynch\Pictures\IPAD Davidson.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400"/>
                    </a14:imgEffect>
                    <a14:imgEffect>
                      <a14:brightnessContrast bright="14000" contrast="-7000"/>
                    </a14:imgEffect>
                  </a14:imgLayer>
                </a14:imgProps>
              </a:ext>
              <a:ext uri="{28A0092B-C50C-407E-A947-70E740481C1C}">
                <a14:useLocalDpi xmlns:a14="http://schemas.microsoft.com/office/drawing/2010/main" val="0"/>
              </a:ext>
            </a:extLst>
          </a:blip>
          <a:srcRect/>
          <a:stretch>
            <a:fillRect/>
          </a:stretch>
        </p:blipFill>
        <p:spPr bwMode="auto">
          <a:xfrm>
            <a:off x="5029200" y="3569595"/>
            <a:ext cx="3154891" cy="2366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c_lynch\Pictures\IPAD Stevens.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94000"/>
                    </a14:imgEffect>
                    <a14:imgEffect>
                      <a14:brightnessContrast bright="13000" contrast="-19000"/>
                    </a14:imgEffect>
                  </a14:imgLayer>
                </a14:imgProps>
              </a:ext>
              <a:ext uri="{28A0092B-C50C-407E-A947-70E740481C1C}">
                <a14:useLocalDpi xmlns:a14="http://schemas.microsoft.com/office/drawing/2010/main" val="0"/>
              </a:ext>
            </a:extLst>
          </a:blip>
          <a:srcRect/>
          <a:stretch>
            <a:fillRect/>
          </a:stretch>
        </p:blipFill>
        <p:spPr bwMode="auto">
          <a:xfrm>
            <a:off x="914400" y="3551382"/>
            <a:ext cx="3124201" cy="238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97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ctr"/>
            <a:r>
              <a:rPr lang="en-US" b="1" dirty="0" smtClean="0">
                <a:solidFill>
                  <a:srgbClr val="632B8D"/>
                </a:solidFill>
                <a:latin typeface="Cambria" panose="02040503050406030204" pitchFamily="18" charset="0"/>
              </a:rPr>
              <a:t>Capture Life Stories</a:t>
            </a:r>
            <a:endParaRPr lang="en-US" b="1" dirty="0">
              <a:solidFill>
                <a:srgbClr val="632B8D"/>
              </a:solidFill>
              <a:latin typeface="Cambria" panose="02040503050406030204" pitchFamily="18" charset="0"/>
            </a:endParaRPr>
          </a:p>
        </p:txBody>
      </p:sp>
      <p:sp>
        <p:nvSpPr>
          <p:cNvPr id="3" name="Content Placeholder 2"/>
          <p:cNvSpPr>
            <a:spLocks noGrp="1"/>
          </p:cNvSpPr>
          <p:nvPr>
            <p:ph idx="1"/>
          </p:nvPr>
        </p:nvSpPr>
        <p:spPr>
          <a:xfrm>
            <a:off x="1200510" y="2046561"/>
            <a:ext cx="6777317" cy="3508977"/>
          </a:xfrm>
        </p:spPr>
        <p:txBody>
          <a:bodyPr>
            <a:normAutofit fontScale="92500"/>
          </a:bodyPr>
          <a:lstStyle/>
          <a:p>
            <a:pPr marL="0" indent="0" algn="ctr">
              <a:buNone/>
            </a:pPr>
            <a:r>
              <a:rPr lang="en-US" dirty="0" smtClean="0"/>
              <a:t>When you’ve met </a:t>
            </a:r>
            <a:r>
              <a:rPr lang="en-US" b="1" dirty="0" smtClean="0">
                <a:solidFill>
                  <a:srgbClr val="632B8D"/>
                </a:solidFill>
              </a:rPr>
              <a:t>one</a:t>
            </a:r>
            <a:r>
              <a:rPr lang="en-US" dirty="0" smtClean="0"/>
              <a:t> person with Alzheimer's </a:t>
            </a:r>
            <a:r>
              <a:rPr lang="en-US" dirty="0"/>
              <a:t>D</a:t>
            </a:r>
            <a:r>
              <a:rPr lang="en-US" dirty="0" smtClean="0"/>
              <a:t>isease, you’ve met </a:t>
            </a:r>
            <a:r>
              <a:rPr lang="en-US" b="1" dirty="0" smtClean="0">
                <a:solidFill>
                  <a:srgbClr val="632B8D"/>
                </a:solidFill>
              </a:rPr>
              <a:t>one</a:t>
            </a:r>
            <a:r>
              <a:rPr lang="en-US" dirty="0" smtClean="0"/>
              <a:t> person with Alzheimer's Disease.</a:t>
            </a:r>
          </a:p>
          <a:p>
            <a:pPr marL="0" indent="0" algn="ctr">
              <a:buNone/>
            </a:pPr>
            <a:endParaRPr lang="en-US" dirty="0"/>
          </a:p>
          <a:p>
            <a:pPr marL="0" indent="0" algn="ctr">
              <a:buNone/>
            </a:pPr>
            <a:r>
              <a:rPr lang="en-US" dirty="0" smtClean="0"/>
              <a:t>Every person’s life is a collection of the many, people, places and adventures experienced.</a:t>
            </a:r>
          </a:p>
          <a:p>
            <a:pPr marL="0" indent="0" algn="ctr">
              <a:buNone/>
            </a:pPr>
            <a:endParaRPr lang="en-US" b="1" dirty="0"/>
          </a:p>
          <a:p>
            <a:pPr marL="0" indent="0" algn="ctr">
              <a:buNone/>
            </a:pPr>
            <a:r>
              <a:rPr lang="en-US" sz="4000" b="1" dirty="0" smtClean="0"/>
              <a:t>There is no one else like you!</a:t>
            </a:r>
            <a:endParaRPr lang="en-US" sz="4000" b="1" dirty="0"/>
          </a:p>
        </p:txBody>
      </p:sp>
    </p:spTree>
    <p:extLst>
      <p:ext uri="{BB962C8B-B14F-4D97-AF65-F5344CB8AC3E}">
        <p14:creationId xmlns:p14="http://schemas.microsoft.com/office/powerpoint/2010/main" val="1418131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7924800" cy="5257800"/>
          </a:xfrm>
        </p:spPr>
        <p:txBody>
          <a:bodyPr>
            <a:noAutofit/>
          </a:bodyPr>
          <a:lstStyle/>
          <a:p>
            <a:pPr>
              <a:lnSpc>
                <a:spcPct val="150000"/>
              </a:lnSpc>
            </a:pPr>
            <a:r>
              <a:rPr lang="en-US" sz="1900" dirty="0"/>
              <a:t>Person-Centered Care </a:t>
            </a:r>
            <a:r>
              <a:rPr lang="en-US" sz="1900" dirty="0" smtClean="0"/>
              <a:t>– </a:t>
            </a:r>
            <a:r>
              <a:rPr lang="en-US" sz="1900" dirty="0" smtClean="0">
                <a:solidFill>
                  <a:srgbClr val="632B8D"/>
                </a:solidFill>
              </a:rPr>
              <a:t>**</a:t>
            </a:r>
            <a:r>
              <a:rPr lang="en-US" sz="1900" b="1" dirty="0" smtClean="0">
                <a:solidFill>
                  <a:srgbClr val="632B8D"/>
                </a:solidFill>
              </a:rPr>
              <a:t>Best Friends Approach</a:t>
            </a:r>
            <a:r>
              <a:rPr lang="en-US" sz="1900" dirty="0" smtClean="0">
                <a:solidFill>
                  <a:srgbClr val="632B8D"/>
                </a:solidFill>
              </a:rPr>
              <a:t>**</a:t>
            </a:r>
          </a:p>
          <a:p>
            <a:pPr>
              <a:lnSpc>
                <a:spcPct val="150000"/>
              </a:lnSpc>
            </a:pPr>
            <a:r>
              <a:rPr lang="en-US" sz="1900" dirty="0" smtClean="0"/>
              <a:t>Enhance </a:t>
            </a:r>
            <a:r>
              <a:rPr lang="en-US" sz="1900" dirty="0"/>
              <a:t>Health &amp; </a:t>
            </a:r>
            <a:r>
              <a:rPr lang="en-US" sz="1900" dirty="0" smtClean="0"/>
              <a:t>Wellbeing – Touch ALL Dimensions of Wellness </a:t>
            </a:r>
            <a:endParaRPr lang="en-US" sz="1900" dirty="0"/>
          </a:p>
          <a:p>
            <a:pPr>
              <a:lnSpc>
                <a:spcPct val="150000"/>
              </a:lnSpc>
            </a:pPr>
            <a:r>
              <a:rPr lang="en-US" sz="1900" dirty="0"/>
              <a:t>Streamline Care </a:t>
            </a:r>
            <a:r>
              <a:rPr lang="en-US" sz="1900" dirty="0" smtClean="0"/>
              <a:t>Transitions (Ex. From Ind. Living to Memory Care)</a:t>
            </a:r>
            <a:endParaRPr lang="en-US" sz="1900" dirty="0"/>
          </a:p>
          <a:p>
            <a:pPr>
              <a:lnSpc>
                <a:spcPct val="150000"/>
              </a:lnSpc>
            </a:pPr>
            <a:r>
              <a:rPr lang="en-US" sz="1900" dirty="0" smtClean="0"/>
              <a:t>Reduce </a:t>
            </a:r>
            <a:r>
              <a:rPr lang="en-US" sz="1900" dirty="0"/>
              <a:t>Loneliness </a:t>
            </a:r>
            <a:r>
              <a:rPr lang="en-US" sz="1900" dirty="0" smtClean="0"/>
              <a:t>(a Major Health </a:t>
            </a:r>
            <a:r>
              <a:rPr lang="en-US" sz="1900" dirty="0"/>
              <a:t>Risk) &amp; Increase </a:t>
            </a:r>
            <a:r>
              <a:rPr lang="en-US" sz="1900" dirty="0" smtClean="0"/>
              <a:t>Friendships</a:t>
            </a:r>
          </a:p>
          <a:p>
            <a:pPr>
              <a:lnSpc>
                <a:spcPct val="150000"/>
              </a:lnSpc>
            </a:pPr>
            <a:r>
              <a:rPr lang="en-US" sz="1900" dirty="0" smtClean="0"/>
              <a:t>Innovate </a:t>
            </a:r>
            <a:r>
              <a:rPr lang="en-US" sz="1900" dirty="0"/>
              <a:t>in Memory Care </a:t>
            </a:r>
            <a:r>
              <a:rPr lang="en-US" sz="1900" dirty="0" smtClean="0"/>
              <a:t>to Provide Effective Engagement </a:t>
            </a:r>
          </a:p>
          <a:p>
            <a:pPr>
              <a:lnSpc>
                <a:spcPct val="150000"/>
              </a:lnSpc>
            </a:pPr>
            <a:r>
              <a:rPr lang="en-US" sz="1900" dirty="0" smtClean="0"/>
              <a:t>Better </a:t>
            </a:r>
            <a:r>
              <a:rPr lang="en-US" sz="1900" dirty="0"/>
              <a:t>Visits Happen </a:t>
            </a:r>
            <a:r>
              <a:rPr lang="en-US" sz="1900" dirty="0" smtClean="0"/>
              <a:t>Between Staff</a:t>
            </a:r>
            <a:r>
              <a:rPr lang="en-US" sz="1900" dirty="0"/>
              <a:t>, Family, and </a:t>
            </a:r>
            <a:r>
              <a:rPr lang="en-US" sz="1900" dirty="0" smtClean="0"/>
              <a:t>Volunteers</a:t>
            </a:r>
          </a:p>
          <a:p>
            <a:pPr>
              <a:lnSpc>
                <a:spcPct val="150000"/>
              </a:lnSpc>
            </a:pPr>
            <a:r>
              <a:rPr lang="en-US" sz="1900" dirty="0"/>
              <a:t>D</a:t>
            </a:r>
            <a:r>
              <a:rPr lang="en-US" sz="1900" dirty="0" smtClean="0"/>
              <a:t>eliver on Brand Promises – Marketing Individualized Care</a:t>
            </a:r>
          </a:p>
          <a:p>
            <a:pPr>
              <a:lnSpc>
                <a:spcPct val="150000"/>
              </a:lnSpc>
            </a:pPr>
            <a:r>
              <a:rPr lang="en-US" sz="1900" dirty="0" smtClean="0"/>
              <a:t>Record </a:t>
            </a:r>
            <a:r>
              <a:rPr lang="en-US" sz="1900" dirty="0"/>
              <a:t>the Legacy – Share the Life Story </a:t>
            </a:r>
            <a:r>
              <a:rPr lang="en-US" sz="1900" dirty="0" smtClean="0"/>
              <a:t>at End of Life</a:t>
            </a:r>
            <a:endParaRPr lang="en-US" sz="1900" dirty="0"/>
          </a:p>
        </p:txBody>
      </p:sp>
      <p:sp>
        <p:nvSpPr>
          <p:cNvPr id="4" name="Title 1"/>
          <p:cNvSpPr txBox="1">
            <a:spLocks/>
          </p:cNvSpPr>
          <p:nvPr/>
        </p:nvSpPr>
        <p:spPr>
          <a:xfrm>
            <a:off x="381000" y="381000"/>
            <a:ext cx="8386972" cy="1143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632B8D"/>
                </a:solidFill>
                <a:latin typeface="Cambria" panose="02040503050406030204" pitchFamily="18" charset="0"/>
              </a:rPr>
              <a:t>Why Life Stories?</a:t>
            </a:r>
            <a:endParaRPr lang="en-US" sz="4000" b="1" u="sng" dirty="0">
              <a:solidFill>
                <a:srgbClr val="632B8D"/>
              </a:solidFill>
              <a:latin typeface="Cambria" panose="02040503050406030204" pitchFamily="18" charset="0"/>
            </a:endParaRPr>
          </a:p>
        </p:txBody>
      </p:sp>
    </p:spTree>
    <p:extLst>
      <p:ext uri="{BB962C8B-B14F-4D97-AF65-F5344CB8AC3E}">
        <p14:creationId xmlns:p14="http://schemas.microsoft.com/office/powerpoint/2010/main" val="84517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71600"/>
            <a:ext cx="2456121"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Values</a:t>
            </a:r>
          </a:p>
        </p:txBody>
      </p:sp>
      <p:sp>
        <p:nvSpPr>
          <p:cNvPr id="3" name="Rectangle 2"/>
          <p:cNvSpPr/>
          <p:nvPr/>
        </p:nvSpPr>
        <p:spPr>
          <a:xfrm>
            <a:off x="3048000" y="1371600"/>
            <a:ext cx="2351927"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4"/>
                </a:solidFill>
                <a:effectLst>
                  <a:glow rad="53100">
                    <a:schemeClr val="accent6">
                      <a:satMod val="180000"/>
                      <a:alpha val="30000"/>
                    </a:schemeClr>
                  </a:glow>
                </a:effectLst>
              </a:rPr>
              <a:t>Beliefs</a:t>
            </a:r>
            <a:endParaRPr lang="en-US" sz="5400" b="1" cap="none" spc="50" dirty="0">
              <a:ln w="12700" cmpd="sng">
                <a:solidFill>
                  <a:schemeClr val="accent6">
                    <a:satMod val="120000"/>
                    <a:shade val="80000"/>
                  </a:schemeClr>
                </a:solidFill>
                <a:prstDash val="solid"/>
              </a:ln>
              <a:solidFill>
                <a:schemeClr val="accent4"/>
              </a:solidFill>
              <a:effectLst>
                <a:glow rad="53100">
                  <a:schemeClr val="accent6">
                    <a:satMod val="180000"/>
                    <a:alpha val="30000"/>
                  </a:schemeClr>
                </a:glow>
              </a:effectLst>
            </a:endParaRPr>
          </a:p>
        </p:txBody>
      </p:sp>
      <p:sp>
        <p:nvSpPr>
          <p:cNvPr id="5" name="Rectangle 4"/>
          <p:cNvSpPr/>
          <p:nvPr/>
        </p:nvSpPr>
        <p:spPr>
          <a:xfrm>
            <a:off x="5554636" y="1371600"/>
            <a:ext cx="3110147"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Attitudes</a:t>
            </a:r>
            <a:endParaRPr lang="en-US" sz="5400" b="1" cap="none" spc="0"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6" name="Down Arrow 5"/>
          <p:cNvSpPr/>
          <p:nvPr/>
        </p:nvSpPr>
        <p:spPr>
          <a:xfrm>
            <a:off x="1304260" y="2514600"/>
            <a:ext cx="381000" cy="1367288"/>
          </a:xfrm>
          <a:prstGeom prst="down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6919209" y="2514600"/>
            <a:ext cx="381000" cy="1367288"/>
          </a:xfrm>
          <a:prstGeom prst="down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033463" y="2514600"/>
            <a:ext cx="381000" cy="1367288"/>
          </a:xfrm>
          <a:prstGeom prst="downArrow">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5196" y="4693623"/>
            <a:ext cx="2160128" cy="954107"/>
          </a:xfrm>
          <a:prstGeom prst="rect">
            <a:avLst/>
          </a:prstGeom>
          <a:noFill/>
        </p:spPr>
        <p:txBody>
          <a:bodyPr wrap="square" rtlCol="0">
            <a:spAutoFit/>
          </a:bodyPr>
          <a:lstStyle/>
          <a:p>
            <a:pPr algn="ctr"/>
            <a:r>
              <a:rPr lang="en-US" sz="2800" b="1" dirty="0" smtClean="0">
                <a:solidFill>
                  <a:schemeClr val="accent6"/>
                </a:solidFill>
                <a:latin typeface="MV Boli" pitchFamily="2" charset="0"/>
                <a:cs typeface="MV Boli" pitchFamily="2" charset="0"/>
              </a:rPr>
              <a:t>What is important</a:t>
            </a:r>
            <a:endParaRPr lang="en-US" sz="2800" b="1" dirty="0">
              <a:solidFill>
                <a:schemeClr val="accent6"/>
              </a:solidFill>
              <a:latin typeface="MV Boli" pitchFamily="2" charset="0"/>
              <a:cs typeface="MV Boli" pitchFamily="2" charset="0"/>
            </a:endParaRPr>
          </a:p>
        </p:txBody>
      </p:sp>
      <p:sp>
        <p:nvSpPr>
          <p:cNvPr id="12" name="TextBox 11"/>
          <p:cNvSpPr txBox="1"/>
          <p:nvPr/>
        </p:nvSpPr>
        <p:spPr>
          <a:xfrm>
            <a:off x="3157163" y="4493567"/>
            <a:ext cx="2133600" cy="1384995"/>
          </a:xfrm>
          <a:prstGeom prst="rect">
            <a:avLst/>
          </a:prstGeom>
          <a:noFill/>
        </p:spPr>
        <p:txBody>
          <a:bodyPr wrap="square" rtlCol="0">
            <a:spAutoFit/>
          </a:bodyPr>
          <a:lstStyle/>
          <a:p>
            <a:pPr algn="ctr"/>
            <a:r>
              <a:rPr lang="en-US" sz="2800" b="1" dirty="0" smtClean="0">
                <a:solidFill>
                  <a:schemeClr val="accent2">
                    <a:lumMod val="75000"/>
                  </a:schemeClr>
                </a:solidFill>
                <a:latin typeface="MV Boli" pitchFamily="2" charset="0"/>
                <a:cs typeface="MV Boli" pitchFamily="2" charset="0"/>
              </a:rPr>
              <a:t>What is </a:t>
            </a:r>
          </a:p>
          <a:p>
            <a:pPr algn="ctr"/>
            <a:r>
              <a:rPr lang="en-US" sz="2800" b="1" dirty="0" smtClean="0">
                <a:solidFill>
                  <a:schemeClr val="accent2">
                    <a:lumMod val="75000"/>
                  </a:schemeClr>
                </a:solidFill>
                <a:latin typeface="MV Boli" pitchFamily="2" charset="0"/>
                <a:cs typeface="MV Boli" pitchFamily="2" charset="0"/>
              </a:rPr>
              <a:t>thought to</a:t>
            </a:r>
          </a:p>
          <a:p>
            <a:pPr algn="ctr"/>
            <a:r>
              <a:rPr lang="en-US" sz="2800" b="1" dirty="0" smtClean="0">
                <a:solidFill>
                  <a:schemeClr val="accent2">
                    <a:lumMod val="75000"/>
                  </a:schemeClr>
                </a:solidFill>
                <a:latin typeface="MV Boli" pitchFamily="2" charset="0"/>
                <a:cs typeface="MV Boli" pitchFamily="2" charset="0"/>
              </a:rPr>
              <a:t> be true</a:t>
            </a:r>
            <a:endParaRPr lang="en-US" sz="2800" b="1" dirty="0">
              <a:solidFill>
                <a:schemeClr val="accent2">
                  <a:lumMod val="75000"/>
                </a:schemeClr>
              </a:solidFill>
              <a:latin typeface="MV Boli" pitchFamily="2" charset="0"/>
              <a:cs typeface="MV Boli" pitchFamily="2" charset="0"/>
            </a:endParaRPr>
          </a:p>
        </p:txBody>
      </p:sp>
      <p:sp>
        <p:nvSpPr>
          <p:cNvPr id="13" name="TextBox 12"/>
          <p:cNvSpPr txBox="1"/>
          <p:nvPr/>
        </p:nvSpPr>
        <p:spPr>
          <a:xfrm>
            <a:off x="5700009" y="4062679"/>
            <a:ext cx="2819400" cy="2246769"/>
          </a:xfrm>
          <a:prstGeom prst="rect">
            <a:avLst/>
          </a:prstGeom>
          <a:noFill/>
        </p:spPr>
        <p:txBody>
          <a:bodyPr wrap="square" rtlCol="0">
            <a:spAutoFit/>
          </a:bodyPr>
          <a:lstStyle/>
          <a:p>
            <a:pPr algn="ctr"/>
            <a:r>
              <a:rPr lang="en-US" sz="2800" b="1" dirty="0" smtClean="0">
                <a:solidFill>
                  <a:schemeClr val="accent6"/>
                </a:solidFill>
                <a:latin typeface="MV Boli" pitchFamily="2" charset="0"/>
                <a:cs typeface="MV Boli" pitchFamily="2" charset="0"/>
              </a:rPr>
              <a:t>Words, thoughts and actions influenced by values &amp; beliefs</a:t>
            </a:r>
            <a:endParaRPr lang="en-US" sz="2800" b="1" dirty="0">
              <a:solidFill>
                <a:schemeClr val="accent6"/>
              </a:solidFill>
              <a:latin typeface="MV Boli" pitchFamily="2" charset="0"/>
              <a:cs typeface="MV Boli" pitchFamily="2" charset="0"/>
            </a:endParaRPr>
          </a:p>
        </p:txBody>
      </p:sp>
    </p:spTree>
    <p:extLst>
      <p:ext uri="{BB962C8B-B14F-4D97-AF65-F5344CB8AC3E}">
        <p14:creationId xmlns:p14="http://schemas.microsoft.com/office/powerpoint/2010/main" val="35613953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Friends Approach</a:t>
            </a:r>
            <a:endParaRPr lang="en-US" dirty="0"/>
          </a:p>
        </p:txBody>
      </p:sp>
      <p:sp>
        <p:nvSpPr>
          <p:cNvPr id="3" name="Content Placeholder 2"/>
          <p:cNvSpPr>
            <a:spLocks noGrp="1"/>
          </p:cNvSpPr>
          <p:nvPr>
            <p:ph idx="1"/>
          </p:nvPr>
        </p:nvSpPr>
        <p:spPr/>
        <p:txBody>
          <a:bodyPr/>
          <a:lstStyle/>
          <a:p>
            <a:pPr marL="68580" indent="0">
              <a:buNone/>
            </a:pPr>
            <a:r>
              <a:rPr lang="en-US" dirty="0" smtClean="0"/>
              <a:t>Is a testament to how strongly Moorings Park embraces it’s values</a:t>
            </a:r>
          </a:p>
          <a:p>
            <a:pPr marL="68580" indent="0">
              <a:buNone/>
            </a:pPr>
            <a:endParaRPr lang="en-US" dirty="0" smtClean="0"/>
          </a:p>
          <a:p>
            <a:r>
              <a:rPr lang="en-US" dirty="0" smtClean="0"/>
              <a:t>Respect </a:t>
            </a:r>
            <a:r>
              <a:rPr lang="en-US" dirty="0"/>
              <a:t>for each person</a:t>
            </a:r>
          </a:p>
          <a:p>
            <a:r>
              <a:rPr lang="en-US" dirty="0"/>
              <a:t>Ethical behavior</a:t>
            </a:r>
          </a:p>
          <a:p>
            <a:r>
              <a:rPr lang="en-US" dirty="0"/>
              <a:t>Integrity, accountability, </a:t>
            </a:r>
            <a:r>
              <a:rPr lang="en-US" dirty="0" smtClean="0"/>
              <a:t>excellence</a:t>
            </a:r>
          </a:p>
          <a:p>
            <a:r>
              <a:rPr lang="en-US" dirty="0" smtClean="0"/>
              <a:t>Compassionate Care </a:t>
            </a:r>
            <a:endParaRPr lang="en-US" dirty="0"/>
          </a:p>
          <a:p>
            <a:pPr marL="68580" indent="0">
              <a:buNone/>
            </a:pPr>
            <a:endParaRPr lang="en-US" dirty="0"/>
          </a:p>
        </p:txBody>
      </p:sp>
    </p:spTree>
    <p:extLst>
      <p:ext uri="{BB962C8B-B14F-4D97-AF65-F5344CB8AC3E}">
        <p14:creationId xmlns:p14="http://schemas.microsoft.com/office/powerpoint/2010/main" val="39137632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36766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19200" y="1174314"/>
            <a:ext cx="5360988" cy="1754326"/>
          </a:xfrm>
          <a:prstGeom prst="rect">
            <a:avLst/>
          </a:prstGeom>
        </p:spPr>
        <p:txBody>
          <a:bodyPr wrap="square">
            <a:spAutoFit/>
          </a:bodyPr>
          <a:lstStyle/>
          <a:p>
            <a:pPr lvl="0" algn="ctr"/>
            <a:r>
              <a:rPr lang="en-US" sz="5400" b="1" spc="50" dirty="0" smtClean="0">
                <a:ln w="11430"/>
                <a:gradFill>
                  <a:gsLst>
                    <a:gs pos="25000">
                      <a:srgbClr val="AC66BB">
                        <a:satMod val="155000"/>
                      </a:srgbClr>
                    </a:gs>
                    <a:gs pos="100000">
                      <a:srgbClr val="AC66BB">
                        <a:shade val="45000"/>
                        <a:satMod val="165000"/>
                      </a:srgbClr>
                    </a:gs>
                  </a:gsLst>
                  <a:lin ang="5400000"/>
                </a:gradFill>
                <a:effectLst>
                  <a:outerShdw blurRad="76200" dist="50800" dir="5400000" algn="tl" rotWithShape="0">
                    <a:srgbClr val="000000">
                      <a:alpha val="65000"/>
                    </a:srgbClr>
                  </a:outerShdw>
                </a:effectLst>
              </a:rPr>
              <a:t>Values Recap</a:t>
            </a:r>
          </a:p>
          <a:p>
            <a:pPr lvl="0" algn="ctr"/>
            <a:endParaRPr lang="en-US" sz="5400" b="1" spc="50" dirty="0">
              <a:ln w="11430"/>
              <a:gradFill>
                <a:gsLst>
                  <a:gs pos="25000">
                    <a:srgbClr val="AC66BB">
                      <a:satMod val="155000"/>
                    </a:srgbClr>
                  </a:gs>
                  <a:gs pos="100000">
                    <a:srgbClr val="AC66BB">
                      <a:shade val="45000"/>
                      <a:satMod val="165000"/>
                    </a:srgb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4419600" y="2286000"/>
            <a:ext cx="3962400" cy="3416320"/>
          </a:xfrm>
          <a:prstGeom prst="rect">
            <a:avLst/>
          </a:prstGeom>
          <a:noFill/>
        </p:spPr>
        <p:txBody>
          <a:bodyPr wrap="square" rtlCol="0">
            <a:spAutoFit/>
          </a:bodyPr>
          <a:lstStyle/>
          <a:p>
            <a:endParaRPr lang="en-US" sz="3600" dirty="0" smtClean="0">
              <a:solidFill>
                <a:srgbClr val="7030A0"/>
              </a:solidFill>
            </a:endParaRPr>
          </a:p>
          <a:p>
            <a:pPr marL="571500" indent="-571500">
              <a:buFont typeface="Arial" pitchFamily="34" charset="0"/>
              <a:buChar char="•"/>
            </a:pPr>
            <a:r>
              <a:rPr lang="en-US" sz="3600" dirty="0" smtClean="0">
                <a:solidFill>
                  <a:srgbClr val="7030A0"/>
                </a:solidFill>
              </a:rPr>
              <a:t>MY OWN VALUES </a:t>
            </a:r>
          </a:p>
          <a:p>
            <a:endParaRPr lang="en-US" sz="3600" dirty="0"/>
          </a:p>
          <a:p>
            <a:pPr marL="571500" indent="-571500">
              <a:buFont typeface="Arial" pitchFamily="34" charset="0"/>
              <a:buChar char="•"/>
            </a:pPr>
            <a:r>
              <a:rPr lang="en-US" sz="3600" dirty="0" smtClean="0">
                <a:solidFill>
                  <a:srgbClr val="7030A0"/>
                </a:solidFill>
              </a:rPr>
              <a:t>MOORING PARK VALUES</a:t>
            </a:r>
          </a:p>
        </p:txBody>
      </p:sp>
    </p:spTree>
    <p:extLst>
      <p:ext uri="{BB962C8B-B14F-4D97-AF65-F5344CB8AC3E}">
        <p14:creationId xmlns:p14="http://schemas.microsoft.com/office/powerpoint/2010/main" val="2743267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533400"/>
            <a:ext cx="7024744" cy="838200"/>
          </a:xfrm>
        </p:spPr>
        <p:txBody>
          <a:bodyPr/>
          <a:lstStyle/>
          <a:p>
            <a:pPr algn="ctr"/>
            <a:r>
              <a:rPr lang="en-US" dirty="0" smtClean="0"/>
              <a:t>PERSONAL VALUES </a:t>
            </a:r>
            <a:endParaRPr lang="en-US" dirty="0"/>
          </a:p>
        </p:txBody>
      </p:sp>
      <p:sp>
        <p:nvSpPr>
          <p:cNvPr id="5" name="Content Placeholder 4"/>
          <p:cNvSpPr>
            <a:spLocks noGrp="1"/>
          </p:cNvSpPr>
          <p:nvPr>
            <p:ph sz="quarter" idx="13"/>
          </p:nvPr>
        </p:nvSpPr>
        <p:spPr>
          <a:xfrm>
            <a:off x="1042416" y="1371601"/>
            <a:ext cx="3419856" cy="1600200"/>
          </a:xfrm>
        </p:spPr>
        <p:txBody>
          <a:bodyPr>
            <a:normAutofit/>
          </a:bodyPr>
          <a:lstStyle/>
          <a:p>
            <a:pPr marL="68580" indent="0">
              <a:buNone/>
            </a:pPr>
            <a:r>
              <a:rPr lang="en-US" sz="3200" dirty="0" smtClean="0"/>
              <a:t>Do they make me a better person?</a:t>
            </a:r>
            <a:endParaRPr lang="en-US" sz="3200" dirty="0"/>
          </a:p>
        </p:txBody>
      </p:sp>
      <p:sp>
        <p:nvSpPr>
          <p:cNvPr id="6" name="Content Placeholder 5"/>
          <p:cNvSpPr>
            <a:spLocks noGrp="1"/>
          </p:cNvSpPr>
          <p:nvPr>
            <p:ph sz="quarter" idx="14"/>
          </p:nvPr>
        </p:nvSpPr>
        <p:spPr>
          <a:xfrm>
            <a:off x="4645152" y="1295400"/>
            <a:ext cx="3419856" cy="2057401"/>
          </a:xfrm>
        </p:spPr>
        <p:txBody>
          <a:bodyPr>
            <a:normAutofit/>
          </a:bodyPr>
          <a:lstStyle/>
          <a:p>
            <a:pPr marL="68580" indent="0">
              <a:buNone/>
            </a:pPr>
            <a:r>
              <a:rPr lang="en-US" sz="3200" dirty="0" smtClean="0"/>
              <a:t>Do I behave according to my values? </a:t>
            </a:r>
            <a:endParaRPr lang="en-US"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474" y="3352800"/>
            <a:ext cx="5438775"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833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accent2">
                    <a:lumMod val="75000"/>
                  </a:schemeClr>
                </a:solidFill>
              </a:rPr>
              <a:t>What can cause us to behave differently than our values?</a:t>
            </a:r>
            <a:endParaRPr lang="en-US" dirty="0">
              <a:solidFill>
                <a:schemeClr val="accent2">
                  <a:lumMod val="75000"/>
                </a:schemeClr>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93636"/>
            <a:ext cx="454342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770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024744" cy="4495800"/>
          </a:xfrm>
          <a:solidFill>
            <a:schemeClr val="tx1">
              <a:lumMod val="85000"/>
            </a:schemeClr>
          </a:solidFill>
        </p:spPr>
        <p:txBody>
          <a:bodyPr>
            <a:noAutofit/>
          </a:bodyPr>
          <a:lstStyle/>
          <a:p>
            <a:r>
              <a:rPr lang="en-US" sz="6000" i="1" dirty="0" smtClean="0">
                <a:solidFill>
                  <a:schemeClr val="accent2">
                    <a:lumMod val="75000"/>
                  </a:schemeClr>
                </a:solidFill>
              </a:rPr>
              <a:t/>
            </a:r>
            <a:br>
              <a:rPr lang="en-US" sz="6000" i="1" dirty="0" smtClean="0">
                <a:solidFill>
                  <a:schemeClr val="accent2">
                    <a:lumMod val="75000"/>
                  </a:schemeClr>
                </a:solidFill>
              </a:rPr>
            </a:br>
            <a:r>
              <a:rPr lang="en-US" sz="6000" i="1" dirty="0">
                <a:solidFill>
                  <a:schemeClr val="accent2">
                    <a:lumMod val="75000"/>
                  </a:schemeClr>
                </a:solidFill>
              </a:rPr>
              <a:t/>
            </a:r>
            <a:br>
              <a:rPr lang="en-US" sz="6000" i="1" dirty="0">
                <a:solidFill>
                  <a:schemeClr val="accent2">
                    <a:lumMod val="75000"/>
                  </a:schemeClr>
                </a:solidFill>
              </a:rPr>
            </a:br>
            <a:r>
              <a:rPr lang="en-US" sz="6000" i="1" dirty="0" smtClean="0">
                <a:solidFill>
                  <a:schemeClr val="accent2">
                    <a:lumMod val="75000"/>
                  </a:schemeClr>
                </a:solidFill>
              </a:rPr>
              <a:t>What do you do to stay focused on your values when life is tough??</a:t>
            </a:r>
            <a:endParaRPr lang="en-US" sz="6000" i="1" dirty="0">
              <a:solidFill>
                <a:schemeClr val="accent2">
                  <a:lumMod val="75000"/>
                </a:schemeClr>
              </a:solidFill>
            </a:endParaRPr>
          </a:p>
        </p:txBody>
      </p:sp>
    </p:spTree>
    <p:extLst>
      <p:ext uri="{BB962C8B-B14F-4D97-AF65-F5344CB8AC3E}">
        <p14:creationId xmlns:p14="http://schemas.microsoft.com/office/powerpoint/2010/main" val="25768063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0198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469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387857" cy="361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2889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881063"/>
            <a:ext cx="757237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5094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890588"/>
            <a:ext cx="51435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5330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143000"/>
            <a:ext cx="3124200" cy="2862322"/>
          </a:xfrm>
          <a:prstGeom prst="rect">
            <a:avLst/>
          </a:prstGeom>
          <a:noFill/>
        </p:spPr>
        <p:txBody>
          <a:bodyPr wrap="square" rtlCol="0">
            <a:spAutoFit/>
          </a:bodyPr>
          <a:lstStyle/>
          <a:p>
            <a:r>
              <a:rPr lang="en-US" sz="3600" dirty="0" smtClean="0"/>
              <a:t>Give yourself time to “shake it off”- but don’t dwell !</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54459"/>
            <a:ext cx="368617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142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Image result for valu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86000"/>
            <a:ext cx="6705600" cy="4057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3673" y="1002038"/>
            <a:ext cx="4416594"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3600" dirty="0" smtClean="0">
                <a:solidFill>
                  <a:schemeClr val="bg1"/>
                </a:solidFill>
              </a:rPr>
              <a:t>Examples of values</a:t>
            </a:r>
            <a:endParaRPr lang="en-US" sz="3600" dirty="0">
              <a:solidFill>
                <a:schemeClr val="bg1"/>
              </a:solidFill>
            </a:endParaRPr>
          </a:p>
        </p:txBody>
      </p:sp>
    </p:spTree>
    <p:extLst>
      <p:ext uri="{BB962C8B-B14F-4D97-AF65-F5344CB8AC3E}">
        <p14:creationId xmlns:p14="http://schemas.microsoft.com/office/powerpoint/2010/main" val="2151341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438275"/>
            <a:ext cx="59245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599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372" y="4143375"/>
            <a:ext cx="2795427"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200" y="3244334"/>
            <a:ext cx="7543800" cy="646331"/>
          </a:xfrm>
          <a:prstGeom prst="rect">
            <a:avLst/>
          </a:prstGeom>
        </p:spPr>
        <p:txBody>
          <a:bodyPr wrap="square">
            <a:spAutoFit/>
          </a:bodyPr>
          <a:lstStyle/>
          <a:p>
            <a:r>
              <a:rPr lang="en-US" sz="3600" dirty="0"/>
              <a:t>Do something kind for </a:t>
            </a:r>
            <a:r>
              <a:rPr lang="en-US" sz="3600" dirty="0" smtClean="0"/>
              <a:t>someone </a:t>
            </a:r>
            <a:endParaRPr lang="en-US" sz="36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958334"/>
            <a:ext cx="353820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838200"/>
            <a:ext cx="3657600" cy="646331"/>
          </a:xfrm>
          <a:prstGeom prst="rect">
            <a:avLst/>
          </a:prstGeom>
          <a:noFill/>
        </p:spPr>
        <p:txBody>
          <a:bodyPr wrap="square" rtlCol="0">
            <a:spAutoFit/>
          </a:bodyPr>
          <a:lstStyle/>
          <a:p>
            <a:r>
              <a:rPr lang="en-US" sz="3600" dirty="0" smtClean="0"/>
              <a:t>Talk to a friend</a:t>
            </a:r>
            <a:endParaRPr lang="en-US" sz="3600" dirty="0"/>
          </a:p>
        </p:txBody>
      </p:sp>
    </p:spTree>
    <p:extLst>
      <p:ext uri="{BB962C8B-B14F-4D97-AF65-F5344CB8AC3E}">
        <p14:creationId xmlns:p14="http://schemas.microsoft.com/office/powerpoint/2010/main" val="34578159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quoteaddicts.com/media/quotes/1/47831-walk-in-to-kill-a-mockingbird-shoes-qu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02076"/>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085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14400"/>
            <a:ext cx="73914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smtClean="0"/>
              <a:t>Check yourself! Do you express your values in your demeanor and expressions?</a:t>
            </a:r>
            <a:endParaRPr lang="en-US" sz="3200" dirty="0"/>
          </a:p>
        </p:txBody>
      </p:sp>
      <p:pic>
        <p:nvPicPr>
          <p:cNvPr id="6148" name="Picture 4" descr="Image result for look in the mirror">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599" y="2971800"/>
            <a:ext cx="5486401"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18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1938992"/>
          </a:xfrm>
          <a:prstGeom prst="rect">
            <a:avLst/>
          </a:prstGeom>
        </p:spPr>
        <p:txBody>
          <a:bodyPr>
            <a:spAutoFit/>
          </a:bodyPr>
          <a:lstStyle/>
          <a:p>
            <a:r>
              <a:rPr lang="en-US" sz="2400" dirty="0"/>
              <a:t>Re-focus on your values and remember that only you can control whether or not you are embracing your values and living by them each day! </a:t>
            </a:r>
          </a:p>
        </p:txBody>
      </p:sp>
    </p:spTree>
    <p:extLst>
      <p:ext uri="{BB962C8B-B14F-4D97-AF65-F5344CB8AC3E}">
        <p14:creationId xmlns:p14="http://schemas.microsoft.com/office/powerpoint/2010/main" val="40035848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6711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456" y="1219200"/>
            <a:ext cx="7024744" cy="1143000"/>
          </a:xfrm>
        </p:spPr>
        <p:txBody>
          <a:bodyPr>
            <a:normAutofit fontScale="90000"/>
          </a:bodyPr>
          <a:lstStyle/>
          <a:p>
            <a:r>
              <a:rPr lang="en-US" dirty="0" smtClean="0"/>
              <a:t>What do we do to maintain our values when life gets us down </a:t>
            </a:r>
            <a:r>
              <a:rPr lang="en-US" sz="2000" i="1" dirty="0" smtClean="0"/>
              <a:t>–Larisa (15 min)</a:t>
            </a:r>
            <a:endParaRPr lang="en-US" sz="2000" i="1" dirty="0"/>
          </a:p>
        </p:txBody>
      </p:sp>
      <p:sp>
        <p:nvSpPr>
          <p:cNvPr id="3" name="Content Placeholder 2"/>
          <p:cNvSpPr>
            <a:spLocks noGrp="1"/>
          </p:cNvSpPr>
          <p:nvPr>
            <p:ph idx="1"/>
          </p:nvPr>
        </p:nvSpPr>
        <p:spPr/>
        <p:txBody>
          <a:bodyPr/>
          <a:lstStyle/>
          <a:p>
            <a:r>
              <a:rPr lang="en-US" dirty="0"/>
              <a:t>Make a difference: </a:t>
            </a:r>
            <a:r>
              <a:rPr lang="en-US" u="sng" dirty="0">
                <a:hlinkClick r:id="rId2"/>
              </a:rPr>
              <a:t>https://www.youtube.com/watch?v=QUGQ-fMgVSQ</a:t>
            </a:r>
            <a:endParaRPr lang="en-US" dirty="0"/>
          </a:p>
          <a:p>
            <a:endParaRPr lang="en-US" dirty="0"/>
          </a:p>
        </p:txBody>
      </p:sp>
    </p:spTree>
    <p:extLst>
      <p:ext uri="{BB962C8B-B14F-4D97-AF65-F5344CB8AC3E}">
        <p14:creationId xmlns:p14="http://schemas.microsoft.com/office/powerpoint/2010/main" val="11033915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Closing Video Testimonial of Residents? (3 min)</a:t>
            </a:r>
            <a:endParaRPr lang="en-US" dirty="0"/>
          </a:p>
        </p:txBody>
      </p:sp>
      <p:sp>
        <p:nvSpPr>
          <p:cNvPr id="3" name="Content Placeholder 2"/>
          <p:cNvSpPr>
            <a:spLocks noGrp="1"/>
          </p:cNvSpPr>
          <p:nvPr>
            <p:ph idx="1"/>
          </p:nvPr>
        </p:nvSpPr>
        <p:spPr/>
        <p:txBody>
          <a:bodyPr/>
          <a:lstStyle/>
          <a:p>
            <a:r>
              <a:rPr lang="en-US" dirty="0"/>
              <a:t>Make a difference: </a:t>
            </a:r>
            <a:r>
              <a:rPr lang="en-US" u="sng" dirty="0">
                <a:hlinkClick r:id="rId2"/>
              </a:rPr>
              <a:t>https://www.youtube.com/watch?v=QUGQ-fMgVSQ</a:t>
            </a:r>
            <a:endParaRPr lang="en-US" dirty="0"/>
          </a:p>
          <a:p>
            <a:endParaRPr lang="en-US" dirty="0"/>
          </a:p>
        </p:txBody>
      </p:sp>
    </p:spTree>
    <p:extLst>
      <p:ext uri="{BB962C8B-B14F-4D97-AF65-F5344CB8AC3E}">
        <p14:creationId xmlns:p14="http://schemas.microsoft.com/office/powerpoint/2010/main" val="42470045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03" t="13152" r="42758" b="55775"/>
          <a:stretch/>
        </p:blipFill>
        <p:spPr bwMode="auto">
          <a:xfrm>
            <a:off x="5829213" y="1422400"/>
            <a:ext cx="2864177" cy="144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43" t="13692" r="42057" b="56416"/>
          <a:stretch/>
        </p:blipFill>
        <p:spPr bwMode="auto">
          <a:xfrm>
            <a:off x="4038600" y="3975652"/>
            <a:ext cx="3371274" cy="161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975" t="12987" r="42021" b="56515"/>
          <a:stretch/>
        </p:blipFill>
        <p:spPr bwMode="auto">
          <a:xfrm>
            <a:off x="571050" y="4800600"/>
            <a:ext cx="265485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90" t="13131" r="42096" b="56710"/>
          <a:stretch/>
        </p:blipFill>
        <p:spPr bwMode="auto">
          <a:xfrm>
            <a:off x="577977" y="925944"/>
            <a:ext cx="4584229" cy="219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761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24" t="12626" r="42453" b="56493"/>
          <a:stretch/>
        </p:blipFill>
        <p:spPr bwMode="auto">
          <a:xfrm>
            <a:off x="707923" y="1752600"/>
            <a:ext cx="7910971" cy="424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892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Values Important?</a:t>
            </a:r>
            <a:endParaRPr lang="en-US" dirty="0"/>
          </a:p>
        </p:txBody>
      </p:sp>
      <p:sp>
        <p:nvSpPr>
          <p:cNvPr id="3" name="Content Placeholder 2"/>
          <p:cNvSpPr>
            <a:spLocks noGrp="1"/>
          </p:cNvSpPr>
          <p:nvPr>
            <p:ph idx="1"/>
          </p:nvPr>
        </p:nvSpPr>
        <p:spPr>
          <a:xfrm>
            <a:off x="1143000" y="2209800"/>
            <a:ext cx="6777317" cy="3508977"/>
          </a:xfrm>
        </p:spPr>
        <p:txBody>
          <a:bodyPr>
            <a:normAutofit/>
          </a:bodyPr>
          <a:lstStyle/>
          <a:p>
            <a:pPr lvl="1"/>
            <a:r>
              <a:rPr lang="en-US" dirty="0" smtClean="0"/>
              <a:t>Influence our behavior and guide us in all situations </a:t>
            </a:r>
          </a:p>
          <a:p>
            <a:pPr lvl="1"/>
            <a:r>
              <a:rPr lang="en-US" dirty="0" smtClean="0"/>
              <a:t>Values are about what’s most important to each individual </a:t>
            </a:r>
          </a:p>
          <a:p>
            <a:pPr lvl="1"/>
            <a:r>
              <a:rPr lang="en-US" dirty="0" smtClean="0"/>
              <a:t>By </a:t>
            </a:r>
            <a:r>
              <a:rPr lang="en-US" dirty="0"/>
              <a:t>becoming aware of </a:t>
            </a:r>
            <a:r>
              <a:rPr lang="en-US" dirty="0" smtClean="0"/>
              <a:t>our values, we can </a:t>
            </a:r>
            <a:r>
              <a:rPr lang="en-US" dirty="0"/>
              <a:t>use them to guide </a:t>
            </a:r>
            <a:r>
              <a:rPr lang="en-US" dirty="0" smtClean="0"/>
              <a:t>us in life</a:t>
            </a:r>
          </a:p>
          <a:p>
            <a:pPr marL="685800" lvl="2" indent="-342900"/>
            <a:r>
              <a:rPr lang="en-US" dirty="0"/>
              <a:t>Values are </a:t>
            </a:r>
            <a:r>
              <a:rPr lang="en-US" dirty="0" smtClean="0"/>
              <a:t>not only part </a:t>
            </a:r>
            <a:r>
              <a:rPr lang="en-US" dirty="0"/>
              <a:t>of who </a:t>
            </a:r>
            <a:r>
              <a:rPr lang="en-US" i="1" dirty="0"/>
              <a:t>we are </a:t>
            </a:r>
            <a:r>
              <a:rPr lang="en-US" dirty="0"/>
              <a:t>and who we </a:t>
            </a:r>
            <a:r>
              <a:rPr lang="en-US" i="1" dirty="0"/>
              <a:t>want to be </a:t>
            </a:r>
          </a:p>
          <a:p>
            <a:pPr marL="68580" indent="0">
              <a:buNone/>
            </a:pPr>
            <a:endParaRPr lang="en-US" dirty="0"/>
          </a:p>
        </p:txBody>
      </p:sp>
    </p:spTree>
    <p:extLst>
      <p:ext uri="{BB962C8B-B14F-4D97-AF65-F5344CB8AC3E}">
        <p14:creationId xmlns:p14="http://schemas.microsoft.com/office/powerpoint/2010/main" val="306206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values change?</a:t>
            </a:r>
            <a:endParaRPr lang="en-US" dirty="0"/>
          </a:p>
        </p:txBody>
      </p:sp>
      <p:sp>
        <p:nvSpPr>
          <p:cNvPr id="3" name="Content Placeholder 2"/>
          <p:cNvSpPr>
            <a:spLocks noGrp="1"/>
          </p:cNvSpPr>
          <p:nvPr>
            <p:ph idx="1"/>
          </p:nvPr>
        </p:nvSpPr>
        <p:spPr/>
        <p:txBody>
          <a:bodyPr>
            <a:normAutofit fontScale="92500" lnSpcReduction="10000"/>
          </a:bodyPr>
          <a:lstStyle/>
          <a:p>
            <a:r>
              <a:rPr lang="en-US" dirty="0"/>
              <a:t>Values build character and can be learned at any age so if you don’t like a particular value you can unlearn  it and learn something else which will impact who you are or want to be</a:t>
            </a:r>
            <a:r>
              <a:rPr lang="en-US" dirty="0" smtClean="0"/>
              <a:t>.</a:t>
            </a:r>
          </a:p>
          <a:p>
            <a:r>
              <a:rPr lang="en-US" dirty="0"/>
              <a:t>As you get older your values may change. What was important to you as a teenager might not be what is important as an adult. Some values can be taught to you as a child and some you develop on your own as you get older.</a:t>
            </a:r>
          </a:p>
          <a:p>
            <a:endParaRPr lang="en-US" dirty="0"/>
          </a:p>
          <a:p>
            <a:endParaRPr lang="en-US" dirty="0"/>
          </a:p>
        </p:txBody>
      </p:sp>
    </p:spTree>
    <p:extLst>
      <p:ext uri="{BB962C8B-B14F-4D97-AF65-F5344CB8AC3E}">
        <p14:creationId xmlns:p14="http://schemas.microsoft.com/office/powerpoint/2010/main" val="23618951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983</TotalTime>
  <Words>3593</Words>
  <Application>Microsoft Office PowerPoint</Application>
  <PresentationFormat>On-screen Show (4:3)</PresentationFormat>
  <Paragraphs>500</Paragraphs>
  <Slides>68</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ＭＳ Ｐゴシック</vt:lpstr>
      <vt:lpstr>Arial</vt:lpstr>
      <vt:lpstr>Book Antiqua</vt:lpstr>
      <vt:lpstr>Bookman Old Style</vt:lpstr>
      <vt:lpstr>Calibri</vt:lpstr>
      <vt:lpstr>Cambria</vt:lpstr>
      <vt:lpstr>Century Gothic</vt:lpstr>
      <vt:lpstr>Lucida Sans Unicode</vt:lpstr>
      <vt:lpstr>MV Boli</vt:lpstr>
      <vt:lpstr>Wingdings</vt:lpstr>
      <vt:lpstr>Wingdings 2</vt:lpstr>
      <vt:lpstr>Austin</vt:lpstr>
      <vt:lpstr>Compassionate Care Training</vt:lpstr>
      <vt:lpstr>PowerPoint Presentation</vt:lpstr>
      <vt:lpstr>PowerPoint Presentation</vt:lpstr>
      <vt:lpstr>What are Values? – Angella (20 min)</vt:lpstr>
      <vt:lpstr>PowerPoint Presentation</vt:lpstr>
      <vt:lpstr>PowerPoint Presentation</vt:lpstr>
      <vt:lpstr>PowerPoint Presentation</vt:lpstr>
      <vt:lpstr>Why Are Values Important?</vt:lpstr>
      <vt:lpstr>Do values change?</vt:lpstr>
      <vt:lpstr>Understanding Your Values</vt:lpstr>
      <vt:lpstr>PowerPoint Presentation</vt:lpstr>
      <vt:lpstr>Icebreaker Activity (erica 30 minutes)</vt:lpstr>
      <vt:lpstr>Personal Values</vt:lpstr>
      <vt:lpstr>Personal Values</vt:lpstr>
      <vt:lpstr>Reaffirm Your Values</vt:lpstr>
      <vt:lpstr>Believing , embracing  and living out your values</vt:lpstr>
      <vt:lpstr>Organizational Values</vt:lpstr>
      <vt:lpstr>Moorings Park’s Values</vt:lpstr>
      <vt:lpstr>Personal Values – MP Values</vt:lpstr>
      <vt:lpstr>Sticky Note Activity   </vt:lpstr>
      <vt:lpstr>LASSIE –Erica (15 min)</vt:lpstr>
      <vt:lpstr>PowerPoint Presentation</vt:lpstr>
      <vt:lpstr>PowerPoint Presentation</vt:lpstr>
      <vt:lpstr>PowerPoint Presentation</vt:lpstr>
      <vt:lpstr>PowerPoint Presentation</vt:lpstr>
      <vt:lpstr>PowerPoint Presentation</vt:lpstr>
      <vt:lpstr>Lassie </vt:lpstr>
      <vt:lpstr>Best Friends – Celeste (30 min)</vt:lpstr>
      <vt:lpstr>PowerPoint Presentation</vt:lpstr>
      <vt:lpstr>Best Friends™</vt:lpstr>
      <vt:lpstr>Best Friends™ Project at Moorings Park</vt:lpstr>
      <vt:lpstr>The Best Friends™ Approach</vt:lpstr>
      <vt:lpstr>When you create a Best Friends™ culture everything goes better!</vt:lpstr>
      <vt:lpstr>Why friendship?</vt:lpstr>
      <vt:lpstr>Best Friends and the Art of Friendship</vt:lpstr>
      <vt:lpstr>Best Friends™   Do Things Together </vt:lpstr>
      <vt:lpstr>Best Friends™   Build Self-Esteem</vt:lpstr>
      <vt:lpstr>    </vt:lpstr>
      <vt:lpstr>PowerPoint Presentation</vt:lpstr>
      <vt:lpstr>The Dementia Umbrella</vt:lpstr>
      <vt:lpstr>PowerPoint Presentation</vt:lpstr>
      <vt:lpstr>Feelings and Behaviors Caused by Dementia</vt:lpstr>
      <vt:lpstr>Best Friends™  …with the Knack</vt:lpstr>
      <vt:lpstr>PowerPoint Presentation</vt:lpstr>
      <vt:lpstr>PowerPoint Presentation</vt:lpstr>
      <vt:lpstr>Key Elements of the Life Story</vt:lpstr>
      <vt:lpstr>Creating a Life Story at Moorings Park</vt:lpstr>
      <vt:lpstr>Capture Life Stories</vt:lpstr>
      <vt:lpstr>PowerPoint Presentation</vt:lpstr>
      <vt:lpstr>Best Friends Approach</vt:lpstr>
      <vt:lpstr>PowerPoint Presentation</vt:lpstr>
      <vt:lpstr>PERSONAL VALUES </vt:lpstr>
      <vt:lpstr>What can cause us to behave differently than our values?</vt:lpstr>
      <vt:lpstr>  What do you do to stay focused on your values when life is tough??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do to maintain our values when life gets us down –Larisa (15 min)</vt:lpstr>
      <vt:lpstr>Closing Video Testimonial of Residents? (3 min)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Compassionate Care Training</dc:title>
  <dc:creator>Erica Blanco</dc:creator>
  <cp:lastModifiedBy>Larisa Zadorecky</cp:lastModifiedBy>
  <cp:revision>90</cp:revision>
  <cp:lastPrinted>2016-09-01T16:09:46Z</cp:lastPrinted>
  <dcterms:created xsi:type="dcterms:W3CDTF">2016-08-15T14:36:30Z</dcterms:created>
  <dcterms:modified xsi:type="dcterms:W3CDTF">2018-11-29T20:35:20Z</dcterms:modified>
</cp:coreProperties>
</file>