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8" r:id="rId1"/>
  </p:sldMasterIdLst>
  <p:notesMasterIdLst>
    <p:notesMasterId r:id="rId32"/>
  </p:notesMasterIdLst>
  <p:sldIdLst>
    <p:sldId id="256" r:id="rId2"/>
    <p:sldId id="313" r:id="rId3"/>
    <p:sldId id="314" r:id="rId4"/>
    <p:sldId id="330" r:id="rId5"/>
    <p:sldId id="329" r:id="rId6"/>
    <p:sldId id="333" r:id="rId7"/>
    <p:sldId id="334" r:id="rId8"/>
    <p:sldId id="335" r:id="rId9"/>
    <p:sldId id="336" r:id="rId10"/>
    <p:sldId id="337" r:id="rId11"/>
    <p:sldId id="338" r:id="rId12"/>
    <p:sldId id="325" r:id="rId13"/>
    <p:sldId id="340" r:id="rId14"/>
    <p:sldId id="320" r:id="rId15"/>
    <p:sldId id="339" r:id="rId16"/>
    <p:sldId id="341" r:id="rId17"/>
    <p:sldId id="319" r:id="rId18"/>
    <p:sldId id="342" r:id="rId19"/>
    <p:sldId id="318" r:id="rId20"/>
    <p:sldId id="343" r:id="rId21"/>
    <p:sldId id="344" r:id="rId22"/>
    <p:sldId id="317" r:id="rId23"/>
    <p:sldId id="316" r:id="rId24"/>
    <p:sldId id="350" r:id="rId25"/>
    <p:sldId id="347" r:id="rId26"/>
    <p:sldId id="348" r:id="rId27"/>
    <p:sldId id="315" r:id="rId28"/>
    <p:sldId id="345" r:id="rId29"/>
    <p:sldId id="346" r:id="rId30"/>
    <p:sldId id="351" r:id="rId31"/>
  </p:sldIdLst>
  <p:sldSz cx="9144000" cy="6858000" type="screen4x3"/>
  <p:notesSz cx="6858000" cy="92964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e Memorial Health System" initials="LMH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a:srgbClr val="3E1B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9" autoAdjust="0"/>
    <p:restoredTop sz="61073" autoAdjust="0"/>
  </p:normalViewPr>
  <p:slideViewPr>
    <p:cSldViewPr snapToGrid="0" snapToObjects="1">
      <p:cViewPr varScale="1">
        <p:scale>
          <a:sx n="70" d="100"/>
          <a:sy n="70" d="100"/>
        </p:scale>
        <p:origin x="2406" y="66"/>
      </p:cViewPr>
      <p:guideLst>
        <p:guide orient="horz" pos="2160"/>
        <p:guide pos="2880"/>
      </p:guideLst>
    </p:cSldViewPr>
  </p:slideViewPr>
  <p:outlineViewPr>
    <p:cViewPr>
      <p:scale>
        <a:sx n="33" d="100"/>
        <a:sy n="33" d="100"/>
      </p:scale>
      <p:origin x="0" y="13308"/>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7" d="100"/>
          <a:sy n="87" d="100"/>
        </p:scale>
        <p:origin x="-3822" y="-7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69604ADE-C23C-40B9-B6EC-27400CF44A1A}" type="datetimeFigureOut">
              <a:rPr lang="en-US"/>
              <a:pPr>
                <a:defRPr/>
              </a:pPr>
              <a:t>6/8/2020</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F27C6603-77F5-4221-8466-43FB1FEC65FC}" type="slidenum">
              <a:rPr lang="en-US"/>
              <a:pPr>
                <a:defRPr/>
              </a:pPr>
              <a:t>‹#›</a:t>
            </a:fld>
            <a:endParaRPr lang="en-US"/>
          </a:p>
        </p:txBody>
      </p:sp>
    </p:spTree>
    <p:extLst>
      <p:ext uri="{BB962C8B-B14F-4D97-AF65-F5344CB8AC3E}">
        <p14:creationId xmlns:p14="http://schemas.microsoft.com/office/powerpoint/2010/main" val="4131471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spcBef>
                <a:spcPts val="0"/>
              </a:spcBef>
              <a:spcAft>
                <a:spcPts val="0"/>
              </a:spcAft>
            </a:pPr>
            <a:r>
              <a:rPr lang="en-US" sz="1200" b="1" u="sng" dirty="0" err="1" smtClean="0">
                <a:effectLst/>
                <a:latin typeface="Tahoma"/>
                <a:ea typeface="Times New Roman"/>
                <a:cs typeface="Times New Roman"/>
              </a:rPr>
              <a:t>AgePlay</a:t>
            </a:r>
            <a:r>
              <a:rPr lang="en-US" sz="1200" b="1" u="sng" baseline="0" dirty="0" smtClean="0">
                <a:effectLst/>
                <a:latin typeface="Tahoma"/>
                <a:ea typeface="Times New Roman"/>
                <a:cs typeface="Times New Roman"/>
              </a:rPr>
              <a:t> P</a:t>
            </a:r>
            <a:r>
              <a:rPr lang="en-US" sz="1200" b="1" u="sng" dirty="0" smtClean="0">
                <a:effectLst/>
                <a:latin typeface="Tahoma"/>
                <a:ea typeface="Times New Roman"/>
                <a:cs typeface="Times New Roman"/>
              </a:rPr>
              <a:t>urpose:</a:t>
            </a:r>
          </a:p>
          <a:p>
            <a:pPr marL="0" marR="0">
              <a:spcBef>
                <a:spcPts val="0"/>
              </a:spcBef>
              <a:spcAft>
                <a:spcPts val="0"/>
              </a:spcAft>
            </a:pPr>
            <a:r>
              <a:rPr lang="en-US" sz="1200" dirty="0" smtClean="0">
                <a:effectLst/>
                <a:latin typeface="Tahoma"/>
                <a:ea typeface="Times New Roman"/>
                <a:cs typeface="Times New Roman"/>
              </a:rPr>
              <a:t>	</a:t>
            </a:r>
          </a:p>
          <a:p>
            <a:pPr marL="342900" marR="0" lvl="0" indent="-342900">
              <a:spcBef>
                <a:spcPts val="0"/>
              </a:spcBef>
              <a:spcAft>
                <a:spcPts val="0"/>
              </a:spcAft>
              <a:buFont typeface="+mj-lt"/>
              <a:buAutoNum type="arabicParenR"/>
              <a:tabLst>
                <a:tab pos="685800" algn="l"/>
              </a:tabLst>
            </a:pPr>
            <a:r>
              <a:rPr lang="en-US" sz="1200" dirty="0" smtClean="0">
                <a:effectLst/>
                <a:latin typeface="Tahoma"/>
                <a:ea typeface="Times New Roman"/>
                <a:cs typeface="Times New Roman"/>
              </a:rPr>
              <a:t>To improve employee understanding of the aging customer and therefore enhance customer service and grow the bottom line;</a:t>
            </a:r>
          </a:p>
          <a:p>
            <a:pPr marL="0" marR="0">
              <a:spcBef>
                <a:spcPts val="0"/>
              </a:spcBef>
              <a:spcAft>
                <a:spcPts val="0"/>
              </a:spcAft>
            </a:pPr>
            <a:r>
              <a:rPr lang="en-US" sz="1200" dirty="0" smtClean="0">
                <a:effectLst/>
                <a:latin typeface="Tahoma"/>
                <a:ea typeface="Times New Roman"/>
                <a:cs typeface="Times New Roman"/>
              </a:rPr>
              <a:t> </a:t>
            </a:r>
          </a:p>
          <a:p>
            <a:pPr marR="0" lvl="0">
              <a:spcBef>
                <a:spcPts val="0"/>
              </a:spcBef>
              <a:spcAft>
                <a:spcPts val="0"/>
              </a:spcAft>
              <a:tabLst>
                <a:tab pos="685800" algn="l"/>
              </a:tabLst>
            </a:pPr>
            <a:r>
              <a:rPr lang="en-US" sz="1200" dirty="0" smtClean="0">
                <a:effectLst/>
                <a:latin typeface="Tahoma"/>
                <a:ea typeface="Times New Roman"/>
                <a:cs typeface="Times New Roman"/>
              </a:rPr>
              <a:t>2)    To expand the sensitivity, knowledge and skills of employees</a:t>
            </a:r>
            <a:r>
              <a:rPr lang="en-US" sz="1200" baseline="0" dirty="0" smtClean="0">
                <a:effectLst/>
                <a:latin typeface="Tahoma"/>
                <a:ea typeface="Times New Roman"/>
                <a:cs typeface="Times New Roman"/>
              </a:rPr>
              <a:t> </a:t>
            </a:r>
            <a:r>
              <a:rPr lang="en-US" sz="1200" dirty="0" smtClean="0">
                <a:effectLst/>
                <a:latin typeface="Tahoma"/>
                <a:ea typeface="Times New Roman"/>
                <a:cs typeface="Times New Roman"/>
              </a:rPr>
              <a:t>to the older adult environment;</a:t>
            </a:r>
          </a:p>
          <a:p>
            <a:pPr marL="0" marR="0">
              <a:spcBef>
                <a:spcPts val="0"/>
              </a:spcBef>
              <a:spcAft>
                <a:spcPts val="0"/>
              </a:spcAft>
            </a:pPr>
            <a:r>
              <a:rPr lang="en-US" sz="1200" dirty="0" smtClean="0">
                <a:effectLst/>
                <a:latin typeface="Tahoma"/>
                <a:ea typeface="Times New Roman"/>
                <a:cs typeface="Times New Roman"/>
              </a:rPr>
              <a:t> </a:t>
            </a:r>
          </a:p>
          <a:p>
            <a:pPr marR="0" lvl="0">
              <a:spcBef>
                <a:spcPts val="0"/>
              </a:spcBef>
              <a:spcAft>
                <a:spcPts val="0"/>
              </a:spcAft>
              <a:tabLst>
                <a:tab pos="685800" algn="l"/>
              </a:tabLst>
            </a:pPr>
            <a:r>
              <a:rPr lang="en-US" sz="1200" dirty="0" smtClean="0">
                <a:effectLst/>
                <a:latin typeface="Tahoma"/>
                <a:ea typeface="Times New Roman"/>
                <a:cs typeface="Times New Roman"/>
              </a:rPr>
              <a:t>3)    To better understand the causes of confusion and memory loss in seniors and how to improve communication with them. </a:t>
            </a:r>
          </a:p>
          <a:p>
            <a:endParaRPr lang="en-US" dirty="0"/>
          </a:p>
        </p:txBody>
      </p:sp>
      <p:sp>
        <p:nvSpPr>
          <p:cNvPr id="4" name="Slide Number Placeholder 3"/>
          <p:cNvSpPr>
            <a:spLocks noGrp="1"/>
          </p:cNvSpPr>
          <p:nvPr>
            <p:ph type="sldNum" sz="quarter" idx="10"/>
          </p:nvPr>
        </p:nvSpPr>
        <p:spPr/>
        <p:txBody>
          <a:bodyPr/>
          <a:lstStyle/>
          <a:p>
            <a:pPr>
              <a:defRPr/>
            </a:pPr>
            <a:fld id="{F27C6603-77F5-4221-8466-43FB1FEC65FC}" type="slidenum">
              <a:rPr lang="en-US" smtClean="0"/>
              <a:pPr>
                <a:defRPr/>
              </a:pPr>
              <a:t>1</a:t>
            </a:fld>
            <a:endParaRPr lang="en-US"/>
          </a:p>
        </p:txBody>
      </p:sp>
    </p:spTree>
    <p:extLst>
      <p:ext uri="{BB962C8B-B14F-4D97-AF65-F5344CB8AC3E}">
        <p14:creationId xmlns:p14="http://schemas.microsoft.com/office/powerpoint/2010/main" val="416606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Ask the participants to hold up glasses labeled #4.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Ask the participants what vision loss this simulates?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Click on the slide and you will see this is a simulation of cataracts.</a:t>
            </a:r>
          </a:p>
          <a:p>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What problems did you have?  Cloudy or blurred vision?  If you held the game card very close to your eyes you could see better?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How did you do tracing the numbers? Those numbers were in bold print, so they were easier to see. Any type of glare creates a blind area for individuals with cataracts.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clear picture illustrates how you view the scene; while the other picture illustrates how an older person with cataracts sees it.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Cataracts are a normal process of aging.</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Research shows that excessive exposure to sun and smoke can cause cataracts. Therefore, one should wear sunglasses to filter the sun’s rays.</a:t>
            </a:r>
            <a:endParaRPr lang="en-US" dirty="0"/>
          </a:p>
        </p:txBody>
      </p:sp>
      <p:sp>
        <p:nvSpPr>
          <p:cNvPr id="4" name="Slide Number Placeholder 3"/>
          <p:cNvSpPr>
            <a:spLocks noGrp="1"/>
          </p:cNvSpPr>
          <p:nvPr>
            <p:ph type="sldNum" sz="quarter" idx="10"/>
          </p:nvPr>
        </p:nvSpPr>
        <p:spPr/>
        <p:txBody>
          <a:bodyPr/>
          <a:lstStyle/>
          <a:p>
            <a:pPr>
              <a:defRPr/>
            </a:pPr>
            <a:fld id="{F27C6603-77F5-4221-8466-43FB1FEC65FC}" type="slidenum">
              <a:rPr lang="en-US" smtClean="0"/>
              <a:pPr>
                <a:defRPr/>
              </a:pPr>
              <a:t>10</a:t>
            </a:fld>
            <a:endParaRPr lang="en-US"/>
          </a:p>
        </p:txBody>
      </p:sp>
    </p:spTree>
    <p:extLst>
      <p:ext uri="{BB962C8B-B14F-4D97-AF65-F5344CB8AC3E}">
        <p14:creationId xmlns:p14="http://schemas.microsoft.com/office/powerpoint/2010/main" val="2691053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the participants to hold up glasses labeled #5. </a:t>
            </a:r>
          </a:p>
          <a:p>
            <a:endParaRPr lang="en-US" dirty="0" smtClean="0"/>
          </a:p>
          <a:p>
            <a:r>
              <a:rPr lang="en-US" dirty="0" smtClean="0"/>
              <a:t>Ask the participants what vision loss this simulates?</a:t>
            </a:r>
          </a:p>
          <a:p>
            <a:endParaRPr lang="en-US" dirty="0" smtClean="0"/>
          </a:p>
          <a:p>
            <a:r>
              <a:rPr lang="en-US" dirty="0" smtClean="0"/>
              <a:t>Click on the slide and you will see this is a simulation of yellowing of the lens.</a:t>
            </a:r>
          </a:p>
          <a:p>
            <a:r>
              <a:rPr lang="en-US" dirty="0" smtClean="0"/>
              <a:t> </a:t>
            </a:r>
          </a:p>
          <a:p>
            <a:r>
              <a:rPr lang="en-US" dirty="0" smtClean="0"/>
              <a:t>What problems did you have?  </a:t>
            </a:r>
          </a:p>
          <a:p>
            <a:endParaRPr lang="en-US" dirty="0" smtClean="0"/>
          </a:p>
          <a:p>
            <a:r>
              <a:rPr lang="en-US" dirty="0" smtClean="0"/>
              <a:t>This impairment will affect all of us.</a:t>
            </a:r>
          </a:p>
          <a:p>
            <a:endParaRPr lang="en-US" dirty="0" smtClean="0"/>
          </a:p>
          <a:p>
            <a:r>
              <a:rPr lang="en-US" dirty="0" smtClean="0"/>
              <a:t>Many times we identify medications by their color. What problems did you encounter in identifying pills by their color? Yellowing of the lens affects our perception of the colors in the blue-violet range. The blues and greens, and whites and yellows were difficult to differentiate. We need to encourage older adults to have a system for identifying their medications besides the color of the pills.</a:t>
            </a:r>
          </a:p>
          <a:p>
            <a:endParaRPr lang="en-US" dirty="0" smtClean="0"/>
          </a:p>
          <a:p>
            <a:r>
              <a:rPr lang="en-US" dirty="0" smtClean="0"/>
              <a:t>Also keep in mind if you are making</a:t>
            </a:r>
            <a:r>
              <a:rPr lang="en-US" baseline="0" dirty="0" smtClean="0"/>
              <a:t> any kind of signage or fliers for older adults do not use blue’s and greens together as they are difficult to differentiate.  You normally would not use white and yellow as they are not contrasting colors. </a:t>
            </a: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27C6603-77F5-4221-8466-43FB1FEC65FC}" type="slidenum">
              <a:rPr lang="en-US" smtClean="0"/>
              <a:pPr>
                <a:defRPr/>
              </a:pPr>
              <a:t>11</a:t>
            </a:fld>
            <a:endParaRPr lang="en-US"/>
          </a:p>
        </p:txBody>
      </p:sp>
    </p:spTree>
    <p:extLst>
      <p:ext uri="{BB962C8B-B14F-4D97-AF65-F5344CB8AC3E}">
        <p14:creationId xmlns:p14="http://schemas.microsoft.com/office/powerpoint/2010/main" val="3092672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t>Before we discuss how to meet these challenges, I would like you to view a few slides that illustrate additional vision loss that could not be simulated any other way.</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t>Here are some examples of environmental hazards that may lead to falls.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t>As a person ages, his perception of depth diminishes. As a result, a person may have problems knowing when—or how far—to step up to avoid stumbling.</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t>What is the picture on the left?  Notice the color of the curb</a:t>
            </a:r>
            <a:r>
              <a:rPr lang="en-US" sz="1200" baseline="0" dirty="0" smtClean="0"/>
              <a:t> stop is nearly identical to the color of the pavement. These are very hazardous to people walking in parking lots as they are difficult to see.</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t>The</a:t>
            </a:r>
            <a:r>
              <a:rPr lang="en-US" sz="1200" baseline="0" dirty="0" smtClean="0"/>
              <a:t> picture of the stairs is another good example of a fall hazard for people who have diminished depth perception. As</a:t>
            </a:r>
            <a:r>
              <a:rPr lang="en-US" sz="1200" dirty="0" smtClean="0"/>
              <a:t> a person becomes older, his perception of depth diminishes.  As a result, a person may have problems knowing when – or how far – to step down.</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t>The picture on the right is an</a:t>
            </a:r>
            <a:r>
              <a:rPr lang="en-US" sz="1200" baseline="0" dirty="0" smtClean="0"/>
              <a:t> uneven part of a sidewalk, </a:t>
            </a:r>
            <a:r>
              <a:rPr lang="en-US" sz="1200" dirty="0" smtClean="0"/>
              <a:t>Notice it is difficult</a:t>
            </a:r>
            <a:r>
              <a:rPr lang="en-US" sz="1200" baseline="0" dirty="0" smtClean="0"/>
              <a:t> to see that it is uneven.</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aseline="0" dirty="0" smtClean="0"/>
              <a:t>We recommend using bright red or yellow tape to help people judge height of stairs or steps. </a:t>
            </a:r>
            <a:endParaRPr lang="en-US" sz="1200"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t>As you approach the age of 40, you will start noticing that your arm is no longer quite long enough to read print clearly.  Also, you may begin to find it difficult to change focus quickly from one area to another.</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t>Falls are a leading cause of death in our older adults. Many times it is the complication of the fall that causes death and not the actual fall.  Let’s discuss what may happen after a fall occurs: possible fracture, surgery, hospitalization.  A slower recovery process and often times depression and inactivity. For a senior the fear of falling is very real and may prevent them from staying active and engaged. </a:t>
            </a:r>
            <a:endParaRPr lang="en-US" dirty="0"/>
          </a:p>
        </p:txBody>
      </p:sp>
      <p:sp>
        <p:nvSpPr>
          <p:cNvPr id="4" name="Slide Number Placeholder 3"/>
          <p:cNvSpPr>
            <a:spLocks noGrp="1"/>
          </p:cNvSpPr>
          <p:nvPr>
            <p:ph type="sldNum" sz="quarter" idx="10"/>
          </p:nvPr>
        </p:nvSpPr>
        <p:spPr/>
        <p:txBody>
          <a:bodyPr/>
          <a:lstStyle/>
          <a:p>
            <a:pPr>
              <a:defRPr/>
            </a:pPr>
            <a:fld id="{F27C6603-77F5-4221-8466-43FB1FEC65FC}" type="slidenum">
              <a:rPr lang="en-US" smtClean="0"/>
              <a:pPr>
                <a:defRPr/>
              </a:pPr>
              <a:t>12</a:t>
            </a:fld>
            <a:endParaRPr lang="en-US"/>
          </a:p>
        </p:txBody>
      </p:sp>
    </p:spTree>
    <p:extLst>
      <p:ext uri="{BB962C8B-B14F-4D97-AF65-F5344CB8AC3E}">
        <p14:creationId xmlns:p14="http://schemas.microsoft.com/office/powerpoint/2010/main" val="36625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visual change of accommodation is the ability of the eye to focus on objects at varying distances.</a:t>
            </a:r>
          </a:p>
          <a:p>
            <a:endParaRPr lang="en-US" dirty="0" smtClean="0"/>
          </a:p>
          <a:p>
            <a:r>
              <a:rPr lang="en-US" dirty="0" smtClean="0"/>
              <a:t>This picture depicts depth perception while driving.</a:t>
            </a:r>
          </a:p>
          <a:p>
            <a:endParaRPr lang="en-US" dirty="0" smtClean="0"/>
          </a:p>
          <a:p>
            <a:r>
              <a:rPr lang="en-US" dirty="0" smtClean="0"/>
              <a:t>Does the person have enough time to safety make the left hand turn?</a:t>
            </a:r>
          </a:p>
          <a:p>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The following content excerpted from: Centers for Disease Control and Prevention, National Center for Injury Prevention and Control, and Division of Unintentional Injury Prevention.</a:t>
            </a:r>
          </a:p>
          <a:p>
            <a:endParaRPr lang="en-US" dirty="0" smtClean="0"/>
          </a:p>
          <a:p>
            <a:r>
              <a:rPr lang="en-US" dirty="0" smtClean="0"/>
              <a:t>In 2012, more than 5,560 older adults were killed and more than 214,000 were injured in motor vehicle crashes. This amounts to 15 older adults killed and 586 injured in crashes on average every day.</a:t>
            </a:r>
          </a:p>
          <a:p>
            <a:endParaRPr lang="en-US" dirty="0" smtClean="0"/>
          </a:p>
          <a:p>
            <a:r>
              <a:rPr lang="en-US" dirty="0" smtClean="0"/>
              <a:t>There were almost 36 million licensed older drivers in 2012, which is a 34% increase from 1999. Per mile traveled, fatal crash rates increase noticeably starting at ages 70–74 and are highest among drivers age 85 and older. This is largely due to increased susceptibility to injury and medical complications among older drivers rather than an increased tendency to get into crashes. </a:t>
            </a:r>
          </a:p>
          <a:p>
            <a:endParaRPr lang="en-US" dirty="0" smtClean="0"/>
          </a:p>
          <a:p>
            <a:r>
              <a:rPr lang="en-US" dirty="0" smtClean="0"/>
              <a:t>Age-related declines in vision and cognitive functioning (ability to reason and remember), as well as physical changes, may affect some older adults’ driving abilities. </a:t>
            </a:r>
          </a:p>
          <a:p>
            <a:endParaRPr lang="en-US" dirty="0" smtClean="0"/>
          </a:p>
          <a:p>
            <a:r>
              <a:rPr lang="en-US" dirty="0" smtClean="0"/>
              <a:t>Briefly discuss your community’s public transportation; be sure to include door-to-door transportation for people who are unable to walk to a bus stop.</a:t>
            </a:r>
          </a:p>
          <a:p>
            <a:endParaRPr lang="en-US" dirty="0" smtClean="0"/>
          </a:p>
          <a:p>
            <a:r>
              <a:rPr lang="en-US" dirty="0" smtClean="0"/>
              <a:t>There</a:t>
            </a:r>
            <a:r>
              <a:rPr lang="en-US" baseline="0" dirty="0" smtClean="0"/>
              <a:t> are many driver safety courses available that teach seniors how to adapt to some of these age related changes to keep them driving safely. </a:t>
            </a:r>
            <a:endParaRPr lang="en-US" dirty="0"/>
          </a:p>
        </p:txBody>
      </p:sp>
      <p:sp>
        <p:nvSpPr>
          <p:cNvPr id="4" name="Slide Number Placeholder 3"/>
          <p:cNvSpPr>
            <a:spLocks noGrp="1"/>
          </p:cNvSpPr>
          <p:nvPr>
            <p:ph type="sldNum" sz="quarter" idx="10"/>
          </p:nvPr>
        </p:nvSpPr>
        <p:spPr/>
        <p:txBody>
          <a:bodyPr/>
          <a:lstStyle/>
          <a:p>
            <a:pPr>
              <a:defRPr/>
            </a:pPr>
            <a:fld id="{F27C6603-77F5-4221-8466-43FB1FEC65FC}" type="slidenum">
              <a:rPr lang="en-US" smtClean="0"/>
              <a:pPr>
                <a:defRPr/>
              </a:pPr>
              <a:t>13</a:t>
            </a:fld>
            <a:endParaRPr lang="en-US"/>
          </a:p>
        </p:txBody>
      </p:sp>
    </p:spTree>
    <p:extLst>
      <p:ext uri="{BB962C8B-B14F-4D97-AF65-F5344CB8AC3E}">
        <p14:creationId xmlns:p14="http://schemas.microsoft.com/office/powerpoint/2010/main" val="3453289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t>Light is another problem encountered by the older person. Their pupils are slower to respond to the changes in light. Adjusting from sunlight to darkness, or vice versa, takes longer than for younger people.</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t>At night, the headlights of oncoming traffic can cause temporary blindness. In similar fashion, they experience an exaggerated amount of glare from sunlight shining in a window onto a highly polished floor.</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t>The older person also needs 2-3 times more lighting to read than a teenager does.</a:t>
            </a:r>
            <a:endParaRPr lang="en-US" dirty="0"/>
          </a:p>
        </p:txBody>
      </p:sp>
      <p:sp>
        <p:nvSpPr>
          <p:cNvPr id="4" name="Slide Number Placeholder 3"/>
          <p:cNvSpPr>
            <a:spLocks noGrp="1"/>
          </p:cNvSpPr>
          <p:nvPr>
            <p:ph type="sldNum" sz="quarter" idx="10"/>
          </p:nvPr>
        </p:nvSpPr>
        <p:spPr/>
        <p:txBody>
          <a:bodyPr/>
          <a:lstStyle/>
          <a:p>
            <a:pPr>
              <a:defRPr/>
            </a:pPr>
            <a:fld id="{F27C6603-77F5-4221-8466-43FB1FEC65FC}" type="slidenum">
              <a:rPr lang="en-US" smtClean="0"/>
              <a:pPr>
                <a:defRPr/>
              </a:pPr>
              <a:t>14</a:t>
            </a:fld>
            <a:endParaRPr lang="en-US"/>
          </a:p>
        </p:txBody>
      </p:sp>
    </p:spTree>
    <p:extLst>
      <p:ext uri="{BB962C8B-B14F-4D97-AF65-F5344CB8AC3E}">
        <p14:creationId xmlns:p14="http://schemas.microsoft.com/office/powerpoint/2010/main" val="3075939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Age-Related Vision Changes and Challenges</a:t>
            </a:r>
          </a:p>
          <a:p>
            <a:endParaRPr lang="en-US" dirty="0" smtClean="0"/>
          </a:p>
          <a:p>
            <a:r>
              <a:rPr lang="en-US" dirty="0" smtClean="0"/>
              <a:t>In summary, as we age, we can expect the following changes:</a:t>
            </a:r>
          </a:p>
          <a:p>
            <a:r>
              <a:rPr lang="en-US" dirty="0" smtClean="0"/>
              <a:t>• Decreased ability to see objects clearly.</a:t>
            </a:r>
          </a:p>
          <a:p>
            <a:r>
              <a:rPr lang="en-US" dirty="0" smtClean="0"/>
              <a:t>• Decreased ability to focus on objects at varying distances.</a:t>
            </a:r>
          </a:p>
          <a:p>
            <a:r>
              <a:rPr lang="en-US" dirty="0" smtClean="0"/>
              <a:t>• The need for more lighting in order to function.</a:t>
            </a:r>
          </a:p>
          <a:p>
            <a:r>
              <a:rPr lang="en-US" dirty="0" smtClean="0"/>
              <a:t>• Decreased ability to perceive depth.</a:t>
            </a:r>
          </a:p>
          <a:p>
            <a:r>
              <a:rPr lang="en-US" dirty="0" smtClean="0"/>
              <a:t>• Slow accommodation to changes in light sensitivity.</a:t>
            </a:r>
          </a:p>
          <a:p>
            <a:r>
              <a:rPr lang="en-US" dirty="0" smtClean="0"/>
              <a:t>• Decreased ability to discriminate colors in the blue-violet range.</a:t>
            </a:r>
          </a:p>
          <a:p>
            <a:endParaRPr lang="en-US" dirty="0" smtClean="0"/>
          </a:p>
          <a:p>
            <a:r>
              <a:rPr lang="en-US" dirty="0" smtClean="0"/>
              <a:t>Address challenges with vision loss by:</a:t>
            </a:r>
          </a:p>
          <a:p>
            <a:r>
              <a:rPr lang="en-US" dirty="0" smtClean="0"/>
              <a:t>• Avoid glare areas, use blinds</a:t>
            </a:r>
          </a:p>
          <a:p>
            <a:r>
              <a:rPr lang="en-US" dirty="0" smtClean="0"/>
              <a:t>• More light on signs</a:t>
            </a:r>
          </a:p>
          <a:p>
            <a:r>
              <a:rPr lang="en-US" dirty="0" smtClean="0"/>
              <a:t>• Use large print for handouts and signs</a:t>
            </a:r>
          </a:p>
          <a:p>
            <a:r>
              <a:rPr lang="en-US" dirty="0" smtClean="0"/>
              <a:t>• Bold print for publications</a:t>
            </a:r>
          </a:p>
          <a:p>
            <a:r>
              <a:rPr lang="en-US" dirty="0" smtClean="0"/>
              <a:t>• Use night lights to reduce fall-related incidents</a:t>
            </a:r>
          </a:p>
          <a:p>
            <a:r>
              <a:rPr lang="en-US" dirty="0" smtClean="0"/>
              <a:t>• Avoid printed materials in the blue-violet range</a:t>
            </a:r>
          </a:p>
          <a:p>
            <a:r>
              <a:rPr lang="en-US" dirty="0" smtClean="0"/>
              <a:t>• Use yellow background with red print</a:t>
            </a:r>
          </a:p>
          <a:p>
            <a:r>
              <a:rPr lang="en-US" dirty="0" smtClean="0"/>
              <a:t>• Placemats or tablecloth in contrasting color from tableware</a:t>
            </a:r>
          </a:p>
          <a:p>
            <a:r>
              <a:rPr lang="en-US" dirty="0" smtClean="0"/>
              <a:t>• Have curbs, edges of steps, handrails and door knobs marked in contrasting colors</a:t>
            </a:r>
          </a:p>
          <a:p>
            <a:r>
              <a:rPr lang="en-US" dirty="0" smtClean="0"/>
              <a:t>• Stand close to the older person, use touch</a:t>
            </a:r>
          </a:p>
          <a:p>
            <a:r>
              <a:rPr lang="en-US" dirty="0" smtClean="0"/>
              <a:t>• Utilize high intensity light for reading areas</a:t>
            </a:r>
          </a:p>
          <a:p>
            <a:r>
              <a:rPr lang="en-US" dirty="0" smtClean="0"/>
              <a:t>• Use roadways with more than one lane of traffic at night</a:t>
            </a:r>
          </a:p>
          <a:p>
            <a:endParaRPr lang="en-US" dirty="0" smtClean="0"/>
          </a:p>
          <a:p>
            <a:r>
              <a:rPr lang="en-US" dirty="0" smtClean="0"/>
              <a:t>You may wish to ask the participants to make suggestions for changing their environment to meet the challenge of vision loss.</a:t>
            </a:r>
          </a:p>
          <a:p>
            <a:endParaRPr lang="en-US" dirty="0" smtClean="0"/>
          </a:p>
          <a:p>
            <a:r>
              <a:rPr lang="en-US" dirty="0" smtClean="0"/>
              <a:t>Regular eye doctor</a:t>
            </a:r>
            <a:r>
              <a:rPr lang="en-US" baseline="0" dirty="0" smtClean="0"/>
              <a:t> appointments is encouraged to maintain the quality of your vision.  Older adults should have their vision tested every year. </a:t>
            </a:r>
            <a:endParaRPr lang="en-US" dirty="0"/>
          </a:p>
        </p:txBody>
      </p:sp>
      <p:sp>
        <p:nvSpPr>
          <p:cNvPr id="4" name="Slide Number Placeholder 3"/>
          <p:cNvSpPr>
            <a:spLocks noGrp="1"/>
          </p:cNvSpPr>
          <p:nvPr>
            <p:ph type="sldNum" sz="quarter" idx="10"/>
          </p:nvPr>
        </p:nvSpPr>
        <p:spPr/>
        <p:txBody>
          <a:bodyPr/>
          <a:lstStyle/>
          <a:p>
            <a:pPr>
              <a:defRPr/>
            </a:pPr>
            <a:fld id="{F27C6603-77F5-4221-8466-43FB1FEC65FC}" type="slidenum">
              <a:rPr lang="en-US" smtClean="0"/>
              <a:pPr>
                <a:defRPr/>
              </a:pPr>
              <a:t>15</a:t>
            </a:fld>
            <a:endParaRPr lang="en-US"/>
          </a:p>
        </p:txBody>
      </p:sp>
    </p:spTree>
    <p:extLst>
      <p:ext uri="{BB962C8B-B14F-4D97-AF65-F5344CB8AC3E}">
        <p14:creationId xmlns:p14="http://schemas.microsoft.com/office/powerpoint/2010/main" val="3984379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you will experience changes in hearing.</a:t>
            </a:r>
          </a:p>
          <a:p>
            <a:endParaRPr lang="en-US" dirty="0" smtClean="0"/>
          </a:p>
          <a:p>
            <a:r>
              <a:rPr lang="en-US" dirty="0" smtClean="0"/>
              <a:t>Click on the link provided in the PowerPoint. The following website</a:t>
            </a:r>
            <a:r>
              <a:rPr lang="en-US" baseline="0" dirty="0" smtClean="0"/>
              <a:t> </a:t>
            </a:r>
            <a:r>
              <a:rPr lang="en-US" dirty="0" smtClean="0"/>
              <a:t>is provided by Starkey Hearing Technologies.</a:t>
            </a:r>
          </a:p>
          <a:p>
            <a:endParaRPr lang="en-US" dirty="0" smtClean="0"/>
          </a:p>
          <a:p>
            <a:r>
              <a:rPr lang="en-US" dirty="0" smtClean="0"/>
              <a:t>If you have not done</a:t>
            </a:r>
            <a:r>
              <a:rPr lang="en-US" baseline="0" dirty="0" smtClean="0"/>
              <a:t> this yet, a</a:t>
            </a:r>
            <a:r>
              <a:rPr lang="en-US" dirty="0" smtClean="0"/>
              <a:t>djust the volume on your computer so it is at a comfortable level.</a:t>
            </a:r>
          </a:p>
          <a:p>
            <a:endParaRPr lang="en-US" dirty="0" smtClean="0"/>
          </a:p>
          <a:p>
            <a:r>
              <a:rPr lang="en-US" dirty="0" smtClean="0"/>
              <a:t>Begin by clicking on the leaf and select moderate hearing loss.</a:t>
            </a:r>
          </a:p>
          <a:p>
            <a:r>
              <a:rPr lang="en-US" dirty="0" smtClean="0"/>
              <a:t>Ask the participants to tell you what was being said.</a:t>
            </a:r>
          </a:p>
          <a:p>
            <a:endParaRPr lang="en-US" dirty="0" smtClean="0"/>
          </a:p>
          <a:p>
            <a:r>
              <a:rPr lang="en-US" dirty="0" smtClean="0"/>
              <a:t>Now, click on the leaf and select normal hearing to hear the difference.</a:t>
            </a:r>
          </a:p>
          <a:p>
            <a:endParaRPr lang="en-US" dirty="0" smtClean="0"/>
          </a:p>
          <a:p>
            <a:r>
              <a:rPr lang="en-US" dirty="0" smtClean="0"/>
              <a:t>Next, click on the coffee cup and select moderate hearing loss.</a:t>
            </a:r>
          </a:p>
          <a:p>
            <a:endParaRPr lang="en-US" dirty="0" smtClean="0"/>
          </a:p>
          <a:p>
            <a:r>
              <a:rPr lang="en-US" dirty="0" smtClean="0"/>
              <a:t>Have the participants complete the following exercises and questions:</a:t>
            </a:r>
          </a:p>
          <a:p>
            <a:r>
              <a:rPr lang="en-US" dirty="0" smtClean="0"/>
              <a:t>List the different menu items that are discussed. </a:t>
            </a:r>
          </a:p>
          <a:p>
            <a:r>
              <a:rPr lang="en-US" dirty="0" smtClean="0"/>
              <a:t>What noises could you hear in the background?</a:t>
            </a:r>
          </a:p>
          <a:p>
            <a:endParaRPr lang="en-US" dirty="0" smtClean="0"/>
          </a:p>
          <a:p>
            <a:r>
              <a:rPr lang="en-US" dirty="0" smtClean="0"/>
              <a:t>Now</a:t>
            </a:r>
            <a:r>
              <a:rPr lang="en-US" baseline="0" dirty="0" smtClean="0"/>
              <a:t> click on the coffee cup and select normal hearing loss.</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F27C6603-77F5-4221-8466-43FB1FEC65FC}" type="slidenum">
              <a:rPr lang="en-US" smtClean="0"/>
              <a:pPr>
                <a:defRPr/>
              </a:pPr>
              <a:t>16</a:t>
            </a:fld>
            <a:endParaRPr lang="en-US"/>
          </a:p>
        </p:txBody>
      </p:sp>
    </p:spTree>
    <p:extLst>
      <p:ext uri="{BB962C8B-B14F-4D97-AF65-F5344CB8AC3E}">
        <p14:creationId xmlns:p14="http://schemas.microsoft.com/office/powerpoint/2010/main" val="1696937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Hearing Loss</a:t>
            </a:r>
            <a:r>
              <a:rPr lang="en-US" baseline="0" dirty="0" smtClean="0"/>
              <a:t> challenges:</a:t>
            </a:r>
          </a:p>
          <a:p>
            <a:endParaRPr lang="en-US" baseline="0" dirty="0" smtClean="0"/>
          </a:p>
          <a:p>
            <a:r>
              <a:rPr lang="en-US" dirty="0" smtClean="0"/>
              <a:t>Understand the feelings of pride involved with hearing loss. Many</a:t>
            </a:r>
            <a:r>
              <a:rPr lang="en-US" baseline="0" dirty="0" smtClean="0"/>
              <a:t> people do not want to admit they have a hearing loss. </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Most hearing loss is gradual. </a:t>
            </a:r>
            <a:r>
              <a:rPr lang="en-US" baseline="0" dirty="0" smtClean="0"/>
              <a:t>It is usually family members or friends who notice it first.</a:t>
            </a:r>
            <a:endParaRPr lang="en-US" dirty="0" smtClean="0"/>
          </a:p>
          <a:p>
            <a:r>
              <a:rPr lang="en-US" dirty="0" smtClean="0"/>
              <a:t>Most age-related hearing loss is the inability to hear high-frequency sounds.</a:t>
            </a:r>
          </a:p>
          <a:p>
            <a:r>
              <a:rPr lang="en-US" dirty="0" smtClean="0"/>
              <a:t>Hearing aids</a:t>
            </a:r>
          </a:p>
          <a:p>
            <a:endParaRPr lang="en-US" dirty="0" smtClean="0"/>
          </a:p>
          <a:p>
            <a:r>
              <a:rPr lang="en-US" dirty="0" smtClean="0"/>
              <a:t>Meeting the Challenge:</a:t>
            </a:r>
          </a:p>
          <a:p>
            <a:r>
              <a:rPr lang="en-US" dirty="0" smtClean="0"/>
              <a:t>In order to communicate more effectively with the person who has a hearing loss:</a:t>
            </a:r>
          </a:p>
          <a:p>
            <a:r>
              <a:rPr lang="en-US" dirty="0" smtClean="0"/>
              <a:t>• Recognize there is a loss.</a:t>
            </a:r>
            <a:r>
              <a:rPr lang="en-US" baseline="0" dirty="0" smtClean="0"/>
              <a:t> </a:t>
            </a:r>
            <a:r>
              <a:rPr lang="en-US" dirty="0" smtClean="0"/>
              <a:t>This is the key to enhancing the communication process and efficiency. Once you know someone</a:t>
            </a:r>
            <a:r>
              <a:rPr lang="en-US" baseline="0" dirty="0" smtClean="0"/>
              <a:t> </a:t>
            </a:r>
            <a:r>
              <a:rPr lang="en-US" dirty="0" smtClean="0"/>
              <a:t>is hearing-impaired, you can adapt to improve the communication process.</a:t>
            </a:r>
          </a:p>
          <a:p>
            <a:r>
              <a:rPr lang="en-US" dirty="0" smtClean="0"/>
              <a:t>	Ask your participants what cues may suggest</a:t>
            </a:r>
            <a:r>
              <a:rPr lang="en-US" baseline="0" dirty="0" smtClean="0"/>
              <a:t> </a:t>
            </a:r>
            <a:r>
              <a:rPr lang="en-US" dirty="0" smtClean="0"/>
              <a:t>someone is hearing-impaired.</a:t>
            </a:r>
          </a:p>
          <a:p>
            <a:pPr marL="0" indent="0">
              <a:buFont typeface="Arial" panose="020B0604020202020204" pitchFamily="34" charset="0"/>
              <a:buNone/>
            </a:pPr>
            <a:r>
              <a:rPr lang="en-US" dirty="0" smtClean="0"/>
              <a:t>		Cupped hand behind the ear.</a:t>
            </a:r>
          </a:p>
          <a:p>
            <a:r>
              <a:rPr lang="en-US" dirty="0" smtClean="0"/>
              <a:t>		Huh? Please repeat yourself?</a:t>
            </a:r>
          </a:p>
          <a:p>
            <a:r>
              <a:rPr lang="en-US" dirty="0" smtClean="0"/>
              <a:t>		Speaking loudly or softly.</a:t>
            </a:r>
          </a:p>
          <a:p>
            <a:r>
              <a:rPr lang="en-US" dirty="0" smtClean="0"/>
              <a:t>		Volume level of TV or radio.</a:t>
            </a:r>
          </a:p>
          <a:p>
            <a:r>
              <a:rPr lang="en-US" dirty="0" smtClean="0"/>
              <a:t>		Lack of response to a question or inappropriate response.				</a:t>
            </a:r>
          </a:p>
          <a:p>
            <a:r>
              <a:rPr lang="en-US" dirty="0" smtClean="0"/>
              <a:t>• Face the person to whom you are speaking to allow them to read your lips</a:t>
            </a:r>
          </a:p>
          <a:p>
            <a:r>
              <a:rPr lang="en-US" dirty="0" smtClean="0"/>
              <a:t>• Slow your rate of speech</a:t>
            </a:r>
          </a:p>
          <a:p>
            <a:r>
              <a:rPr lang="en-US" dirty="0" smtClean="0"/>
              <a:t>• Enunciate your words clearly</a:t>
            </a:r>
          </a:p>
          <a:p>
            <a:r>
              <a:rPr lang="en-US" dirty="0" smtClean="0"/>
              <a:t>• Get rid of background noises</a:t>
            </a:r>
          </a:p>
          <a:p>
            <a:r>
              <a:rPr lang="en-US" dirty="0" smtClean="0"/>
              <a:t>• Lower the tone of your voice, They hear male</a:t>
            </a:r>
            <a:r>
              <a:rPr lang="en-US" baseline="0" dirty="0" smtClean="0"/>
              <a:t> voices better than females. So deepen you voice and you will be heard better.</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 When talking on the phone to someone</a:t>
            </a:r>
            <a:r>
              <a:rPr lang="en-US" baseline="0" dirty="0" smtClean="0"/>
              <a:t> make sure you keep the receiver of the phone close to your mouth. </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 Use teach-back method: Ask the person to repeat back to you the information you just shared with them.</a:t>
            </a:r>
          </a:p>
          <a:p>
            <a:r>
              <a:rPr lang="en-US" dirty="0" smtClean="0"/>
              <a:t>• Employ hearing aids and devices. Hearing Aids are</a:t>
            </a:r>
            <a:r>
              <a:rPr lang="en-US" baseline="0" dirty="0" smtClean="0"/>
              <a:t> wonderful technology that improves many people’s quality of life.  Discuss various reasons people do not using hearing aids – cost, don’t fit well, vanity, difficult to use in public settings as hearing aids amplify all noises. </a:t>
            </a:r>
            <a:endParaRPr lang="en-US" dirty="0" smtClean="0"/>
          </a:p>
          <a:p>
            <a:r>
              <a:rPr lang="en-US" dirty="0" smtClean="0"/>
              <a:t>• Keep sentences short and simple. If you have questions, keep them brief. Also, give instructions in short phrases, e.g., “turn on your 	right side.”</a:t>
            </a:r>
          </a:p>
          <a:p>
            <a:endParaRPr lang="en-US" dirty="0" smtClean="0"/>
          </a:p>
          <a:p>
            <a:r>
              <a:rPr lang="en-US" b="1" u="sng" dirty="0" smtClean="0"/>
              <a:t>Noise</a:t>
            </a:r>
          </a:p>
          <a:p>
            <a:r>
              <a:rPr lang="en-US" dirty="0" smtClean="0"/>
              <a:t>Older adults do not recognize how significant the hearing loss is because hearing loss is often a very slow process, and they have compensated with lip reading. It is typically family members or friends who notice the hearing loss first. </a:t>
            </a:r>
          </a:p>
          <a:p>
            <a:r>
              <a:rPr lang="en-US" dirty="0" smtClean="0"/>
              <a:t>If these individuals do have hearing aids, they may leave them at home or in their purse. Some people are vain and don’t want others to be aware of their hearing loss. Most individuals with hearing loss don’t wear a hearing aid because they become frustrated re-learning how to ignore the background noises that are now very sharp.</a:t>
            </a:r>
          </a:p>
          <a:p>
            <a:r>
              <a:rPr lang="en-US" dirty="0" smtClean="0"/>
              <a:t>Loss of hearing may result in social withdrawal. People with hearing loss may be embarrassed when they answer questions inappropriately, for instance. You may ask someone what they had for breakfast, and they respond by saying their address. Most hearing impaired people will respond to what they thought they heard.</a:t>
            </a:r>
          </a:p>
          <a:p>
            <a:endParaRPr lang="en-US" dirty="0" smtClean="0"/>
          </a:p>
          <a:p>
            <a:r>
              <a:rPr lang="en-US" b="1" u="sng" dirty="0" smtClean="0"/>
              <a:t>Pitch</a:t>
            </a:r>
          </a:p>
          <a:p>
            <a:r>
              <a:rPr lang="en-US" b="0" u="none" dirty="0" smtClean="0"/>
              <a:t>The male voice is usually easier to hear, because it is lower in pitch. When hearing begins to diminish, the high-frequency sounds are the first to be lost. So, what do we do when someone has trouble hearing? We speak louder, which usually results in increasing the high frequencies. The person on the receiving end usually responds with, “Why are you shouting? I’m not deaf!” Lowering the pitch of your voice may make it easier for hearing-impaired people to hear you.</a:t>
            </a:r>
          </a:p>
          <a:p>
            <a:endParaRPr lang="en-US" b="0" u="none" dirty="0" smtClean="0"/>
          </a:p>
          <a:p>
            <a:r>
              <a:rPr lang="en-US" b="1" u="sng" dirty="0" smtClean="0"/>
              <a:t>Consonants</a:t>
            </a:r>
          </a:p>
          <a:p>
            <a:r>
              <a:rPr lang="en-US" b="0" u="none" dirty="0" smtClean="0"/>
              <a:t>Since consonants are usually in the higher-frequency range, they are harder to hear. So you may be saying, “I love you.” But the person listening hears, “I </a:t>
            </a:r>
            <a:r>
              <a:rPr lang="en-US" b="0" u="none" dirty="0" err="1" smtClean="0"/>
              <a:t>oe</a:t>
            </a:r>
            <a:r>
              <a:rPr lang="en-US" b="0" u="none" dirty="0" smtClean="0"/>
              <a:t> </a:t>
            </a:r>
            <a:r>
              <a:rPr lang="en-US" b="0" u="none" dirty="0" err="1" smtClean="0"/>
              <a:t>ou</a:t>
            </a:r>
            <a:r>
              <a:rPr lang="en-US" b="0" u="none" dirty="0" smtClean="0"/>
              <a:t>.”</a:t>
            </a:r>
          </a:p>
          <a:p>
            <a:endParaRPr lang="en-US" b="0" u="none" dirty="0" smtClean="0"/>
          </a:p>
          <a:p>
            <a:endParaRPr lang="en-US" b="0" u="none" dirty="0" smtClean="0"/>
          </a:p>
        </p:txBody>
      </p:sp>
      <p:sp>
        <p:nvSpPr>
          <p:cNvPr id="4" name="Slide Number Placeholder 3"/>
          <p:cNvSpPr>
            <a:spLocks noGrp="1"/>
          </p:cNvSpPr>
          <p:nvPr>
            <p:ph type="sldNum" sz="quarter" idx="10"/>
          </p:nvPr>
        </p:nvSpPr>
        <p:spPr/>
        <p:txBody>
          <a:bodyPr/>
          <a:lstStyle/>
          <a:p>
            <a:pPr>
              <a:defRPr/>
            </a:pPr>
            <a:fld id="{F27C6603-77F5-4221-8466-43FB1FEC65FC}" type="slidenum">
              <a:rPr lang="en-US" smtClean="0"/>
              <a:pPr>
                <a:defRPr/>
              </a:pPr>
              <a:t>17</a:t>
            </a:fld>
            <a:endParaRPr lang="en-US"/>
          </a:p>
        </p:txBody>
      </p:sp>
    </p:spTree>
    <p:extLst>
      <p:ext uri="{BB962C8B-B14F-4D97-AF65-F5344CB8AC3E}">
        <p14:creationId xmlns:p14="http://schemas.microsoft.com/office/powerpoint/2010/main" val="309222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Materials:</a:t>
            </a:r>
          </a:p>
          <a:p>
            <a:r>
              <a:rPr lang="en-US" dirty="0" smtClean="0"/>
              <a:t>Special gloves</a:t>
            </a:r>
          </a:p>
          <a:p>
            <a:r>
              <a:rPr lang="en-US" dirty="0" smtClean="0"/>
              <a:t>Daily pill container</a:t>
            </a:r>
          </a:p>
          <a:p>
            <a:r>
              <a:rPr lang="en-US" dirty="0" smtClean="0"/>
              <a:t>Special glasses</a:t>
            </a:r>
          </a:p>
          <a:p>
            <a:r>
              <a:rPr lang="en-US" dirty="0" smtClean="0"/>
              <a:t>You can bring in some large button-up shirts that people can use to practice on.</a:t>
            </a:r>
          </a:p>
          <a:p>
            <a:endParaRPr lang="en-US" dirty="0" smtClean="0"/>
          </a:p>
          <a:p>
            <a:r>
              <a:rPr lang="en-US" dirty="0" smtClean="0"/>
              <a:t>Impaired manual dexterity: First, put on your gloves, for extra challenge have them also put on a pair of the special glasses. </a:t>
            </a:r>
          </a:p>
          <a:p>
            <a:endParaRPr lang="en-US" dirty="0" smtClean="0"/>
          </a:p>
          <a:p>
            <a:r>
              <a:rPr lang="en-US" dirty="0" smtClean="0"/>
              <a:t>Here are some other things to try:</a:t>
            </a:r>
          </a:p>
          <a:p>
            <a:r>
              <a:rPr lang="en-US" dirty="0" smtClean="0"/>
              <a:t>• Attempt to take an item out of your pocket, wallet or purse.</a:t>
            </a:r>
          </a:p>
          <a:p>
            <a:r>
              <a:rPr lang="en-US" dirty="0" smtClean="0"/>
              <a:t>• Try to button your blouse or shirt.</a:t>
            </a:r>
          </a:p>
          <a:p>
            <a:r>
              <a:rPr lang="en-US" dirty="0" smtClean="0"/>
              <a:t>• Take your jewelry on and off.</a:t>
            </a:r>
          </a:p>
          <a:p>
            <a:r>
              <a:rPr lang="en-US" dirty="0" smtClean="0"/>
              <a:t>• Untie and tie your shoes.</a:t>
            </a:r>
          </a:p>
          <a:p>
            <a:r>
              <a:rPr lang="en-US" dirty="0" smtClean="0"/>
              <a:t>• Put 4 pills in each of the 4 slots in the daily pill container.</a:t>
            </a:r>
          </a:p>
          <a:p>
            <a:endParaRPr lang="en-US" dirty="0" smtClean="0"/>
          </a:p>
          <a:p>
            <a:r>
              <a:rPr lang="en-US" dirty="0" smtClean="0"/>
              <a:t>These are examples of activities that we perform daily.</a:t>
            </a:r>
          </a:p>
          <a:p>
            <a:endParaRPr lang="en-US" dirty="0" smtClean="0"/>
          </a:p>
          <a:p>
            <a:r>
              <a:rPr lang="en-US" dirty="0" smtClean="0"/>
              <a:t>You may also want to add some urgency to what the participants are doing to simulate the pressure that some of our seniors feel.</a:t>
            </a:r>
          </a:p>
          <a:p>
            <a:r>
              <a:rPr lang="en-US" dirty="0" smtClean="0"/>
              <a:t>For instance, if someone is trying to button his or her shirt, in a loud hasty voice tell them: “Hurry up! We do not have all day!”</a:t>
            </a:r>
          </a:p>
          <a:p>
            <a:endParaRPr lang="en-US" dirty="0" smtClean="0"/>
          </a:p>
          <a:p>
            <a:r>
              <a:rPr lang="en-US" dirty="0" smtClean="0"/>
              <a:t>Ask participants to share their experiences. How did they have to compensate?</a:t>
            </a:r>
            <a:endParaRPr lang="en-US" dirty="0"/>
          </a:p>
        </p:txBody>
      </p:sp>
      <p:sp>
        <p:nvSpPr>
          <p:cNvPr id="4" name="Slide Number Placeholder 3"/>
          <p:cNvSpPr>
            <a:spLocks noGrp="1"/>
          </p:cNvSpPr>
          <p:nvPr>
            <p:ph type="sldNum" sz="quarter" idx="10"/>
          </p:nvPr>
        </p:nvSpPr>
        <p:spPr/>
        <p:txBody>
          <a:bodyPr/>
          <a:lstStyle/>
          <a:p>
            <a:pPr>
              <a:defRPr/>
            </a:pPr>
            <a:fld id="{F27C6603-77F5-4221-8466-43FB1FEC65FC}" type="slidenum">
              <a:rPr lang="en-US" smtClean="0"/>
              <a:pPr>
                <a:defRPr/>
              </a:pPr>
              <a:t>18</a:t>
            </a:fld>
            <a:endParaRPr lang="en-US"/>
          </a:p>
        </p:txBody>
      </p:sp>
    </p:spTree>
    <p:extLst>
      <p:ext uri="{BB962C8B-B14F-4D97-AF65-F5344CB8AC3E}">
        <p14:creationId xmlns:p14="http://schemas.microsoft.com/office/powerpoint/2010/main" val="140942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89"/>
            <a:ext cx="5486400" cy="4287535"/>
          </a:xfrm>
        </p:spPr>
        <p:txBody>
          <a:bodyPr/>
          <a:lstStyle/>
          <a:p>
            <a:r>
              <a:rPr lang="en-US" b="1" u="sng" dirty="0" smtClean="0"/>
              <a:t>Stiff Joints</a:t>
            </a:r>
          </a:p>
          <a:p>
            <a:r>
              <a:rPr lang="en-US" dirty="0" smtClean="0"/>
              <a:t>As people get older, their fingers, feet, knees and elbows can begin to feel stiff.</a:t>
            </a:r>
          </a:p>
          <a:p>
            <a:r>
              <a:rPr lang="en-US" dirty="0" smtClean="0"/>
              <a:t>You probably guessed that the gloves simulated arthritis. Remember, there are people who have arthritis of the hands, even if they show no outward</a:t>
            </a:r>
            <a:r>
              <a:rPr lang="en-US" baseline="0" dirty="0" smtClean="0"/>
              <a:t> </a:t>
            </a:r>
            <a:r>
              <a:rPr lang="en-US" dirty="0" smtClean="0"/>
              <a:t>sign of deformity. </a:t>
            </a:r>
          </a:p>
          <a:p>
            <a:r>
              <a:rPr lang="en-US" dirty="0" smtClean="0"/>
              <a:t>Now when you see people having problems removing money or</a:t>
            </a:r>
            <a:r>
              <a:rPr lang="en-US" baseline="0" dirty="0" smtClean="0"/>
              <a:t> </a:t>
            </a:r>
            <a:r>
              <a:rPr lang="en-US" dirty="0" smtClean="0"/>
              <a:t>credit cards from their wallet, or if they are very slow in the process, you will know how they feel.</a:t>
            </a:r>
          </a:p>
          <a:p>
            <a:endParaRPr lang="en-US" dirty="0" smtClean="0"/>
          </a:p>
          <a:p>
            <a:r>
              <a:rPr lang="en-US" b="1" u="sng" dirty="0" smtClean="0"/>
              <a:t>Weakness in Joints and Decrease in Strength</a:t>
            </a:r>
          </a:p>
          <a:p>
            <a:r>
              <a:rPr lang="en-US" b="0" u="none" dirty="0" smtClean="0"/>
              <a:t>Typically, age-related loss of muscle tone is largely related to lack of use and exercise. The term “don’t use it and you will lose it,” speaks directly to this issue. If you stop raising your arms straight up over your head, your shoulder joint will become stiff and you will no longer be able to do it.</a:t>
            </a:r>
          </a:p>
          <a:p>
            <a:endParaRPr lang="en-US" b="0" u="none" dirty="0" smtClean="0"/>
          </a:p>
          <a:p>
            <a:r>
              <a:rPr lang="en-US" b="0" u="none" dirty="0" smtClean="0"/>
              <a:t>No matter what age, we need to encourage seniors to stay active and exercise to their greatest ability.</a:t>
            </a:r>
          </a:p>
          <a:p>
            <a:endParaRPr lang="en-US" b="0" u="none" dirty="0" smtClean="0"/>
          </a:p>
          <a:p>
            <a:r>
              <a:rPr lang="en-US" b="0" u="none" dirty="0" smtClean="0"/>
              <a:t>As muscles get weaker, it becomes more difficult to lift heavy objects or perform other activities that require strength. The less muscles are used, the weaker they become.</a:t>
            </a:r>
          </a:p>
          <a:p>
            <a:endParaRPr lang="en-US" b="0" u="none" dirty="0" smtClean="0"/>
          </a:p>
          <a:p>
            <a:r>
              <a:rPr lang="en-US" b="0" u="none" dirty="0" smtClean="0"/>
              <a:t>An example of how this impacts older adults: They may have trouble getting out of an overstuffed sofa or chair; and they fall and hurt themselves.</a:t>
            </a:r>
          </a:p>
          <a:p>
            <a:endParaRPr lang="en-US" b="0" u="none" dirty="0" smtClean="0"/>
          </a:p>
          <a:p>
            <a:r>
              <a:rPr lang="en-US" b="1" u="sng" dirty="0" smtClean="0"/>
              <a:t>Lack of Sensation</a:t>
            </a:r>
          </a:p>
          <a:p>
            <a:r>
              <a:rPr lang="en-US" b="0" u="none" dirty="0" smtClean="0"/>
              <a:t>As we age, our peripheral circulation diminishes. That is why the nerve endings at our fingertips are not as sensitive to touch as they once were. This affects our sensitivity to temperature. An older person may leave his or her hands on a hot item too long and receive a severe burn (for instance, a heating pad). Other times, a person may bump a limb without knowing it because he or she did not feel the pain. Both of these are consequences of diminished sensations. It may also affect how we grasp things, such as a glass or cup.</a:t>
            </a:r>
          </a:p>
          <a:p>
            <a:endParaRPr lang="en-US" b="0" u="none" dirty="0" smtClean="0"/>
          </a:p>
          <a:p>
            <a:r>
              <a:rPr lang="en-US" b="0" u="none" dirty="0" smtClean="0"/>
              <a:t>Lack of dexterity can also change the way we look and feel. We may not wear the clothes we have always worn because we cannot manipulate the buttons or zippers. The fear is that seniors may stop engaging in activities and become isolated.</a:t>
            </a:r>
            <a:endParaRPr lang="en-US" b="0" u="none" dirty="0"/>
          </a:p>
        </p:txBody>
      </p:sp>
      <p:sp>
        <p:nvSpPr>
          <p:cNvPr id="4" name="Slide Number Placeholder 3"/>
          <p:cNvSpPr>
            <a:spLocks noGrp="1"/>
          </p:cNvSpPr>
          <p:nvPr>
            <p:ph type="sldNum" sz="quarter" idx="10"/>
          </p:nvPr>
        </p:nvSpPr>
        <p:spPr/>
        <p:txBody>
          <a:bodyPr/>
          <a:lstStyle/>
          <a:p>
            <a:pPr>
              <a:defRPr/>
            </a:pPr>
            <a:fld id="{F27C6603-77F5-4221-8466-43FB1FEC65FC}" type="slidenum">
              <a:rPr lang="en-US" smtClean="0"/>
              <a:pPr>
                <a:defRPr/>
              </a:pPr>
              <a:t>19</a:t>
            </a:fld>
            <a:endParaRPr lang="en-US"/>
          </a:p>
        </p:txBody>
      </p:sp>
    </p:spTree>
    <p:extLst>
      <p:ext uri="{BB962C8B-B14F-4D97-AF65-F5344CB8AC3E}">
        <p14:creationId xmlns:p14="http://schemas.microsoft.com/office/powerpoint/2010/main" val="2885752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smtClean="0">
                <a:latin typeface="MyriadPro-Regular"/>
              </a:rPr>
              <a:t>Introduce yourself include your background, experience and education.</a:t>
            </a:r>
          </a:p>
          <a:p>
            <a:pPr algn="l"/>
            <a:endParaRPr lang="en-US" sz="1200" b="0" i="0" u="none" strike="noStrike" baseline="0" dirty="0" smtClean="0">
              <a:latin typeface="MyriadPro-Regular"/>
            </a:endParaRPr>
          </a:p>
          <a:p>
            <a:pPr algn="l"/>
            <a:r>
              <a:rPr lang="en-US" sz="1200" b="0" i="0" u="none" strike="noStrike" baseline="0" dirty="0" smtClean="0">
                <a:latin typeface="MyriadPro-Regular"/>
              </a:rPr>
              <a:t>Share your personal interest in the program.</a:t>
            </a:r>
          </a:p>
          <a:p>
            <a:pPr algn="l"/>
            <a:endParaRPr lang="en-US" sz="1200" b="0" i="0" u="none" strike="noStrike" baseline="0" dirty="0" smtClean="0">
              <a:latin typeface="MyriadPro-Regular"/>
            </a:endParaRPr>
          </a:p>
          <a:p>
            <a:pPr algn="l"/>
            <a:r>
              <a:rPr lang="en-US" sz="1200" b="1" i="0" u="none" strike="noStrike" baseline="0" dirty="0" err="1" smtClean="0">
                <a:latin typeface="MyriadPro-Regular"/>
              </a:rPr>
              <a:t>AgePlay</a:t>
            </a:r>
            <a:r>
              <a:rPr lang="en-US" sz="1200" b="1" i="0" u="none" strike="noStrike" baseline="0" dirty="0" smtClean="0">
                <a:latin typeface="MyriadPro-Regular"/>
              </a:rPr>
              <a:t> Objectives:</a:t>
            </a:r>
          </a:p>
          <a:p>
            <a:pPr algn="l"/>
            <a:r>
              <a:rPr lang="en-US" sz="1200" b="0" i="0" u="none" strike="noStrike" baseline="0" dirty="0" smtClean="0">
                <a:latin typeface="MyriadPro-Regular"/>
              </a:rPr>
              <a:t>• To relate to and understand the changes associated with aging through vision, hearing and impaired manual dexterity simulation.</a:t>
            </a:r>
          </a:p>
          <a:p>
            <a:pPr algn="l"/>
            <a:r>
              <a:rPr lang="en-US" sz="1200" b="0" i="0" u="none" strike="noStrike" baseline="0" dirty="0" smtClean="0">
                <a:latin typeface="MyriadPro-Regular"/>
              </a:rPr>
              <a:t>• To understand the importance of keeping older adults active and engaged.</a:t>
            </a:r>
          </a:p>
          <a:p>
            <a:pPr algn="l"/>
            <a:r>
              <a:rPr lang="en-US" sz="1200" b="0" i="0" u="none" strike="noStrike" baseline="0" dirty="0" smtClean="0">
                <a:latin typeface="MyriadPro-Regular"/>
              </a:rPr>
              <a:t>• To identify the various causes of confusion in the older adult.</a:t>
            </a:r>
          </a:p>
          <a:p>
            <a:pPr algn="l"/>
            <a:r>
              <a:rPr lang="en-US" sz="1200" b="0" i="0" u="none" strike="noStrike" baseline="0" dirty="0" smtClean="0">
                <a:latin typeface="MyriadPro-Regular"/>
              </a:rPr>
              <a:t>• To understand the prevalence of depression in the older adult population, as well as available treatment options.</a:t>
            </a:r>
          </a:p>
          <a:p>
            <a:pPr algn="l"/>
            <a:r>
              <a:rPr lang="en-US" sz="1200" b="0" i="0" u="none" strike="noStrike" baseline="0" dirty="0" smtClean="0">
                <a:latin typeface="MyriadPro-Regular"/>
              </a:rPr>
              <a:t>• To create an elder-friendly environment.</a:t>
            </a:r>
          </a:p>
          <a:p>
            <a:pPr algn="l"/>
            <a:r>
              <a:rPr lang="en-US" sz="1200" b="0" i="0" u="none" strike="noStrike" baseline="0" dirty="0" smtClean="0">
                <a:latin typeface="MyriadPro-Regular"/>
              </a:rPr>
              <a:t>• To identify the services or groups of services available in the community to assist in providing care and support for older adults.</a:t>
            </a:r>
          </a:p>
          <a:p>
            <a:pPr algn="l"/>
            <a:endParaRPr lang="en-US" sz="1200" b="0" i="0" u="none" strike="noStrike" baseline="0" dirty="0" smtClean="0">
              <a:latin typeface="MyriadPro-Regular"/>
            </a:endParaRPr>
          </a:p>
          <a:p>
            <a:pPr algn="l"/>
            <a:r>
              <a:rPr lang="en-US" sz="1200" b="0" i="0" u="none" strike="noStrike" baseline="0" dirty="0" smtClean="0">
                <a:latin typeface="MyriadPro-Regular"/>
              </a:rPr>
              <a:t>In order to understand the older adult, one needs to gain a “bird’s eye view” of their world. We have designed several simulations to give you this perspective.</a:t>
            </a:r>
          </a:p>
          <a:p>
            <a:pPr algn="l"/>
            <a:endParaRPr lang="en-US" sz="1200" b="0" i="0" u="none" strike="noStrike" baseline="0" dirty="0" smtClean="0">
              <a:latin typeface="MyriadPro-Regular"/>
            </a:endParaRPr>
          </a:p>
          <a:p>
            <a:pPr algn="l"/>
            <a:r>
              <a:rPr lang="en-US" sz="1200" b="0" i="0" u="none" strike="noStrike" baseline="0" dirty="0" smtClean="0">
                <a:latin typeface="MyriadPro-Regular"/>
              </a:rPr>
              <a:t>My goal today is to put you in the hands, eyes and ears of what some of our older citizens experience, so you better understand their challenges and how best to meet those challenges to enhance the customer experience. </a:t>
            </a:r>
          </a:p>
          <a:p>
            <a:pPr algn="l"/>
            <a:endParaRPr lang="en-US" dirty="0"/>
          </a:p>
        </p:txBody>
      </p:sp>
      <p:sp>
        <p:nvSpPr>
          <p:cNvPr id="4" name="Slide Number Placeholder 3"/>
          <p:cNvSpPr>
            <a:spLocks noGrp="1"/>
          </p:cNvSpPr>
          <p:nvPr>
            <p:ph type="sldNum" sz="quarter" idx="10"/>
          </p:nvPr>
        </p:nvSpPr>
        <p:spPr/>
        <p:txBody>
          <a:bodyPr/>
          <a:lstStyle/>
          <a:p>
            <a:pPr>
              <a:defRPr/>
            </a:pPr>
            <a:fld id="{F27C6603-77F5-4221-8466-43FB1FEC65FC}" type="slidenum">
              <a:rPr lang="en-US" smtClean="0"/>
              <a:pPr>
                <a:defRPr/>
              </a:pPr>
              <a:t>2</a:t>
            </a:fld>
            <a:endParaRPr lang="en-US"/>
          </a:p>
        </p:txBody>
      </p:sp>
    </p:spTree>
    <p:extLst>
      <p:ext uri="{BB962C8B-B14F-4D97-AF65-F5344CB8AC3E}">
        <p14:creationId xmlns:p14="http://schemas.microsoft.com/office/powerpoint/2010/main" val="3780899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the participants what can be done in their environment to assist individuals with impaired dexterity.</a:t>
            </a:r>
          </a:p>
          <a:p>
            <a:endParaRPr lang="en-US" dirty="0" smtClean="0"/>
          </a:p>
          <a:p>
            <a:r>
              <a:rPr lang="en-US" dirty="0" smtClean="0"/>
              <a:t>The arthritic person is able to perform life’s daily tasks and activities by using adaptive equipment and</a:t>
            </a:r>
            <a:r>
              <a:rPr lang="en-US" baseline="0" dirty="0" smtClean="0"/>
              <a:t> </a:t>
            </a:r>
            <a:r>
              <a:rPr lang="en-US" dirty="0" smtClean="0"/>
              <a:t>allowing extra time for completion. This impacts the level of independence for individuals. To meet the</a:t>
            </a:r>
            <a:r>
              <a:rPr lang="en-US" baseline="0" dirty="0" smtClean="0"/>
              <a:t> </a:t>
            </a:r>
            <a:r>
              <a:rPr lang="en-US" dirty="0" smtClean="0"/>
              <a:t>challenge posed by dexterity impairment:</a:t>
            </a:r>
          </a:p>
          <a:p>
            <a:r>
              <a:rPr lang="en-US" dirty="0" smtClean="0"/>
              <a:t>• Use “fatter” pens to aid writing.</a:t>
            </a:r>
          </a:p>
          <a:p>
            <a:r>
              <a:rPr lang="en-US" dirty="0" smtClean="0"/>
              <a:t>• Use arthritic door levers.</a:t>
            </a:r>
          </a:p>
          <a:p>
            <a:r>
              <a:rPr lang="en-US" dirty="0" smtClean="0"/>
              <a:t>• Encourage the use of assistive devices for tasks, such as opening jars or threading needles.</a:t>
            </a:r>
          </a:p>
          <a:p>
            <a:r>
              <a:rPr lang="en-US" dirty="0" smtClean="0"/>
              <a:t>• Buy products and brands that are elder-friendly, such as Velcro and easy-to-open containers.</a:t>
            </a:r>
          </a:p>
          <a:p>
            <a:r>
              <a:rPr lang="en-US" dirty="0" smtClean="0"/>
              <a:t>• When ordering prescriptions, you may ask for the non-childproof lids.</a:t>
            </a:r>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smtClean="0"/>
              <a:t>• Recommend daily exercise that includes strength training and flexibility exercises for people</a:t>
            </a:r>
            <a:r>
              <a:rPr lang="en-US" baseline="0" dirty="0" smtClean="0"/>
              <a:t> at all ages</a:t>
            </a:r>
            <a:r>
              <a:rPr lang="en-US" dirty="0" smtClean="0"/>
              <a:t>. There is much research</a:t>
            </a:r>
            <a:r>
              <a:rPr lang="en-US" baseline="0" dirty="0" smtClean="0"/>
              <a:t> available that shows strength training at any age improves quality of life and reduces fall related incidents and increases functional independence.</a:t>
            </a:r>
            <a:endParaRPr lang="en-US" dirty="0" smtClean="0"/>
          </a:p>
          <a:p>
            <a:r>
              <a:rPr lang="en-US" dirty="0" smtClean="0"/>
              <a:t>• Often times we may be in a hurry</a:t>
            </a:r>
            <a:r>
              <a:rPr lang="en-US" baseline="0" dirty="0" smtClean="0"/>
              <a:t> so we rush in to do something for someone if we feel it is taking too long. In order to help maintain a person’s independence and self esteem it is important to ask if they would like assistance with a certain task. Be ok if they so “no thanks, I can do it, it just takes me longer”</a:t>
            </a:r>
            <a:endParaRPr lang="en-US" dirty="0" smtClean="0"/>
          </a:p>
          <a:p>
            <a:r>
              <a:rPr lang="en-US" dirty="0" smtClean="0"/>
              <a:t>• Avoid extreme temperatures in beverages (too hot or too cold).</a:t>
            </a:r>
          </a:p>
          <a:p>
            <a:r>
              <a:rPr lang="en-US" dirty="0" smtClean="0"/>
              <a:t>• Clear pathways/hallways.</a:t>
            </a:r>
          </a:p>
          <a:p>
            <a:r>
              <a:rPr lang="en-US" dirty="0" smtClean="0"/>
              <a:t>• Avoid rushing people if they want to complete the task themselves.</a:t>
            </a:r>
            <a:endParaRPr lang="en-US" dirty="0"/>
          </a:p>
        </p:txBody>
      </p:sp>
      <p:sp>
        <p:nvSpPr>
          <p:cNvPr id="4" name="Slide Number Placeholder 3"/>
          <p:cNvSpPr>
            <a:spLocks noGrp="1"/>
          </p:cNvSpPr>
          <p:nvPr>
            <p:ph type="sldNum" sz="quarter" idx="10"/>
          </p:nvPr>
        </p:nvSpPr>
        <p:spPr/>
        <p:txBody>
          <a:bodyPr/>
          <a:lstStyle/>
          <a:p>
            <a:pPr>
              <a:defRPr/>
            </a:pPr>
            <a:fld id="{F27C6603-77F5-4221-8466-43FB1FEC65FC}" type="slidenum">
              <a:rPr lang="en-US" smtClean="0"/>
              <a:pPr>
                <a:defRPr/>
              </a:pPr>
              <a:t>20</a:t>
            </a:fld>
            <a:endParaRPr lang="en-US"/>
          </a:p>
        </p:txBody>
      </p:sp>
    </p:spTree>
    <p:extLst>
      <p:ext uri="{BB962C8B-B14F-4D97-AF65-F5344CB8AC3E}">
        <p14:creationId xmlns:p14="http://schemas.microsoft.com/office/powerpoint/2010/main" val="2885752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optional activity</a:t>
            </a:r>
          </a:p>
          <a:p>
            <a:endParaRPr lang="en-US" dirty="0" smtClean="0"/>
          </a:p>
          <a:p>
            <a:r>
              <a:rPr lang="en-US" dirty="0" smtClean="0"/>
              <a:t>Materials:</a:t>
            </a:r>
          </a:p>
          <a:p>
            <a:r>
              <a:rPr lang="en-US" dirty="0" smtClean="0"/>
              <a:t>Unsalted crackers</a:t>
            </a:r>
          </a:p>
          <a:p>
            <a:r>
              <a:rPr lang="en-US" dirty="0" smtClean="0"/>
              <a:t>Unsalted peanut butter</a:t>
            </a:r>
          </a:p>
          <a:p>
            <a:r>
              <a:rPr lang="en-US" dirty="0" smtClean="0"/>
              <a:t>Unsalted potato chips</a:t>
            </a:r>
          </a:p>
          <a:p>
            <a:r>
              <a:rPr lang="en-US" dirty="0" smtClean="0"/>
              <a:t>Unsweetened lemonade</a:t>
            </a:r>
          </a:p>
          <a:p>
            <a:r>
              <a:rPr lang="en-US" dirty="0" smtClean="0"/>
              <a:t>Jars of baby food</a:t>
            </a:r>
          </a:p>
          <a:p>
            <a:endParaRPr lang="en-US" dirty="0" smtClean="0"/>
          </a:p>
          <a:p>
            <a:r>
              <a:rPr lang="en-US" dirty="0" smtClean="0"/>
              <a:t>Pre-plate food items.</a:t>
            </a:r>
          </a:p>
          <a:p>
            <a:r>
              <a:rPr lang="en-US" dirty="0" smtClean="0"/>
              <a:t>Have participants sample each of the food products being used.</a:t>
            </a:r>
          </a:p>
          <a:p>
            <a:r>
              <a:rPr lang="en-US" dirty="0" smtClean="0"/>
              <a:t>Ask participants to describe the taste of the food and whether it was desirable.</a:t>
            </a:r>
          </a:p>
          <a:p>
            <a:endParaRPr lang="en-US" dirty="0" smtClean="0"/>
          </a:p>
          <a:p>
            <a:r>
              <a:rPr lang="en-US" dirty="0" smtClean="0"/>
              <a:t>How did it taste? Did it make you want to eat more?</a:t>
            </a:r>
          </a:p>
          <a:p>
            <a:endParaRPr lang="en-US" dirty="0" smtClean="0"/>
          </a:p>
          <a:p>
            <a:r>
              <a:rPr lang="en-US" dirty="0" smtClean="0"/>
              <a:t>Meeting the Challenge</a:t>
            </a:r>
          </a:p>
          <a:p>
            <a:endParaRPr lang="en-US" dirty="0" smtClean="0"/>
          </a:p>
          <a:p>
            <a:r>
              <a:rPr lang="en-US" dirty="0" smtClean="0"/>
              <a:t>Loss of taste/smell: Part of the aging process results in the loss of taste buds. That is why older people may feel the need to salt or sweeten food more than others. Sometimes, by this point in life, they may have developed heart problems and are told to decrease their salt intake.</a:t>
            </a:r>
          </a:p>
          <a:p>
            <a:endParaRPr lang="en-US" dirty="0" smtClean="0"/>
          </a:p>
          <a:p>
            <a:r>
              <a:rPr lang="en-US" dirty="0" smtClean="0"/>
              <a:t>Diminished ability to taste and smell may cause a decrease in appetite. When you smell food cooking doesn’t it make your mouth water? It makes you think about eating.</a:t>
            </a:r>
          </a:p>
          <a:p>
            <a:endParaRPr lang="en-US" dirty="0" smtClean="0"/>
          </a:p>
          <a:p>
            <a:r>
              <a:rPr lang="en-US" dirty="0" smtClean="0"/>
              <a:t>Certain medications can also affect our sense of taste and smell.</a:t>
            </a:r>
          </a:p>
          <a:p>
            <a:endParaRPr lang="en-US" dirty="0" smtClean="0"/>
          </a:p>
          <a:p>
            <a:r>
              <a:rPr lang="en-US" dirty="0" smtClean="0"/>
              <a:t>Looking into an older person’s refrigerator, you may discover rotten food. It is very possible that the older person does not realize it is rotten. With loss of vision, they have no visual tip-off, and diminished smell and taste may not tell them, either. When you consider these factors, it is easy to realize that in our dealings with the older adult, our first impression may not be accurate.</a:t>
            </a:r>
          </a:p>
          <a:p>
            <a:endParaRPr lang="en-US" dirty="0" smtClean="0"/>
          </a:p>
          <a:p>
            <a:r>
              <a:rPr lang="en-US" dirty="0" smtClean="0"/>
              <a:t>One way to stimulate appetite is to hold food closer to the older person’s nose. The smell will promote salivation. Use a variety of herbs and spices to enhance the flavor of food.</a:t>
            </a:r>
            <a:endParaRPr lang="en-US" dirty="0"/>
          </a:p>
        </p:txBody>
      </p:sp>
      <p:sp>
        <p:nvSpPr>
          <p:cNvPr id="4" name="Slide Number Placeholder 3"/>
          <p:cNvSpPr>
            <a:spLocks noGrp="1"/>
          </p:cNvSpPr>
          <p:nvPr>
            <p:ph type="sldNum" sz="quarter" idx="10"/>
          </p:nvPr>
        </p:nvSpPr>
        <p:spPr/>
        <p:txBody>
          <a:bodyPr/>
          <a:lstStyle/>
          <a:p>
            <a:pPr>
              <a:defRPr/>
            </a:pPr>
            <a:fld id="{F27C6603-77F5-4221-8466-43FB1FEC65FC}" type="slidenum">
              <a:rPr lang="en-US" smtClean="0"/>
              <a:pPr>
                <a:defRPr/>
              </a:pPr>
              <a:t>21</a:t>
            </a:fld>
            <a:endParaRPr lang="en-US"/>
          </a:p>
        </p:txBody>
      </p:sp>
    </p:spTree>
    <p:extLst>
      <p:ext uri="{BB962C8B-B14F-4D97-AF65-F5344CB8AC3E}">
        <p14:creationId xmlns:p14="http://schemas.microsoft.com/office/powerpoint/2010/main" val="780095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importance of this phase of the program is to increase the participants’ awareness of the reversibility of some mental changes. Many times, mental changes are attributed to “old age,” thus implying they are irreversible.</a:t>
            </a:r>
          </a:p>
          <a:p>
            <a:endParaRPr lang="en-US" dirty="0" smtClean="0"/>
          </a:p>
          <a:p>
            <a:r>
              <a:rPr lang="en-US" dirty="0" smtClean="0"/>
              <a:t>Many of the factors of growing old that we have discussed may cause one to think of the older individual as confused. But there may be other reasons for a person not to appear normal.”</a:t>
            </a:r>
          </a:p>
          <a:p>
            <a:endParaRPr lang="en-US" dirty="0" smtClean="0"/>
          </a:p>
          <a:p>
            <a:r>
              <a:rPr lang="en-US" dirty="0" smtClean="0"/>
              <a:t>Ask the participants to list some factors that may cause confusion or memory loss in the older person.</a:t>
            </a:r>
            <a:endParaRPr lang="en-US" dirty="0"/>
          </a:p>
        </p:txBody>
      </p:sp>
      <p:sp>
        <p:nvSpPr>
          <p:cNvPr id="4" name="Slide Number Placeholder 3"/>
          <p:cNvSpPr>
            <a:spLocks noGrp="1"/>
          </p:cNvSpPr>
          <p:nvPr>
            <p:ph type="sldNum" sz="quarter" idx="10"/>
          </p:nvPr>
        </p:nvSpPr>
        <p:spPr/>
        <p:txBody>
          <a:bodyPr/>
          <a:lstStyle/>
          <a:p>
            <a:pPr>
              <a:defRPr/>
            </a:pPr>
            <a:fld id="{F27C6603-77F5-4221-8466-43FB1FEC65FC}" type="slidenum">
              <a:rPr lang="en-US" smtClean="0"/>
              <a:pPr>
                <a:defRPr/>
              </a:pPr>
              <a:t>22</a:t>
            </a:fld>
            <a:endParaRPr lang="en-US"/>
          </a:p>
        </p:txBody>
      </p:sp>
    </p:spTree>
    <p:extLst>
      <p:ext uri="{BB962C8B-B14F-4D97-AF65-F5344CB8AC3E}">
        <p14:creationId xmlns:p14="http://schemas.microsoft.com/office/powerpoint/2010/main" val="1874145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5687" y="4415790"/>
            <a:ext cx="6291942" cy="4183380"/>
          </a:xfrm>
        </p:spPr>
        <p:txBody>
          <a:bodyPr/>
          <a:lstStyle/>
          <a:p>
            <a:endParaRPr lang="en-US" dirty="0" smtClean="0"/>
          </a:p>
          <a:p>
            <a:r>
              <a:rPr lang="en-US" dirty="0" smtClean="0"/>
              <a:t>Review some of the most common causes of memory loss and point out the fact that some of these are treatable. </a:t>
            </a:r>
          </a:p>
          <a:p>
            <a:r>
              <a:rPr lang="en-US" dirty="0" smtClean="0"/>
              <a:t>One important factor to mention is the interaction of alcohol and medications. The older generation often enjoys a social happy hour.</a:t>
            </a:r>
          </a:p>
          <a:p>
            <a:endParaRPr lang="en-US" dirty="0" smtClean="0"/>
          </a:p>
          <a:p>
            <a:r>
              <a:rPr lang="en-US" dirty="0" smtClean="0"/>
              <a:t>The challenge is that many people believe that significant memory loss and confusion are a normal part of aging. As you look at the list of causes, notice that many of these are treatable.</a:t>
            </a:r>
          </a:p>
          <a:p>
            <a:endParaRPr lang="en-US" dirty="0" smtClean="0"/>
          </a:p>
          <a:p>
            <a:endParaRPr lang="en-US" dirty="0" smtClean="0"/>
          </a:p>
          <a:p>
            <a:r>
              <a:rPr lang="en-US" b="1" u="sng" dirty="0" smtClean="0"/>
              <a:t>Infections – Urinary Tract Infections or High Fever</a:t>
            </a:r>
          </a:p>
          <a:p>
            <a:r>
              <a:rPr lang="en-US" dirty="0" smtClean="0"/>
              <a:t>When someone has a serious infection, they expect to have a fever. But as one grows older, there is a decrease in white blood cells, as well as in body temperature. These factors prevent fever from occurring as quickly as it did when one was younger.</a:t>
            </a:r>
          </a:p>
          <a:p>
            <a:endParaRPr lang="en-US" dirty="0" smtClean="0"/>
          </a:p>
          <a:p>
            <a:r>
              <a:rPr lang="en-US" dirty="0" smtClean="0"/>
              <a:t>When a person has pneumonia, the amount of oxygen received by the body (and therefore, the brain) is decreased. Thus, the individual will be confused. Other disease processes, such as stroke, diabetes and hypothyroidism, will also initially exhibit the symptom of confusion. These disease processes interfere with the functioning of brain cells. Once the disease process is treated or controlled, the person is mentally clear, provided the condition has not existed for too long.</a:t>
            </a:r>
          </a:p>
          <a:p>
            <a:endParaRPr lang="en-US" dirty="0" smtClean="0"/>
          </a:p>
          <a:p>
            <a:r>
              <a:rPr lang="en-US" b="1" u="sng" dirty="0" smtClean="0"/>
              <a:t>Alcohol and Medication Toxicity</a:t>
            </a:r>
          </a:p>
          <a:p>
            <a:endParaRPr lang="en-US" dirty="0" smtClean="0"/>
          </a:p>
          <a:p>
            <a:r>
              <a:rPr lang="en-US" dirty="0" smtClean="0"/>
              <a:t>Medication interactions can also cause confusion. Alcohol, as well as a change in water/fat ratio, can contribute to medication retention in the system. This can result in drug toxicity.</a:t>
            </a:r>
          </a:p>
          <a:p>
            <a:endParaRPr lang="en-US" dirty="0" smtClean="0"/>
          </a:p>
          <a:p>
            <a:r>
              <a:rPr lang="en-US" dirty="0" smtClean="0"/>
              <a:t>The intake of alcohol on a daily basis, even though it may be only one glass of wine or two cocktails, may interfere with the amount of medication needed to achieve a therapeutic effect.</a:t>
            </a:r>
          </a:p>
          <a:p>
            <a:endParaRPr lang="en-US" dirty="0" smtClean="0"/>
          </a:p>
          <a:p>
            <a:r>
              <a:rPr lang="en-US" dirty="0" smtClean="0"/>
              <a:t>Many elderly people do not comply with a doctor or pharmacist when taking medication. Some are known to put all their medications in one bowl and take the prescribed number of pills, which may mean several of the same pills at one time.</a:t>
            </a:r>
          </a:p>
          <a:p>
            <a:endParaRPr lang="en-US" dirty="0" smtClean="0"/>
          </a:p>
          <a:p>
            <a:r>
              <a:rPr lang="en-US" b="1" dirty="0" smtClean="0"/>
              <a:t>Note: </a:t>
            </a:r>
            <a:r>
              <a:rPr lang="en-US" dirty="0" smtClean="0"/>
              <a:t>Dementia</a:t>
            </a:r>
            <a:r>
              <a:rPr lang="en-US" baseline="0" dirty="0" smtClean="0"/>
              <a:t>, Alzheimer’s and depression will be discussed in the next couple slides.</a:t>
            </a: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27C6603-77F5-4221-8466-43FB1FEC65FC}" type="slidenum">
              <a:rPr lang="en-US" smtClean="0"/>
              <a:pPr>
                <a:defRPr/>
              </a:pPr>
              <a:t>23</a:t>
            </a:fld>
            <a:endParaRPr lang="en-US"/>
          </a:p>
        </p:txBody>
      </p:sp>
    </p:spTree>
    <p:extLst>
      <p:ext uri="{BB962C8B-B14F-4D97-AF65-F5344CB8AC3E}">
        <p14:creationId xmlns:p14="http://schemas.microsoft.com/office/powerpoint/2010/main" val="405505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Dementia and Alzheimer’s</a:t>
            </a:r>
          </a:p>
          <a:p>
            <a:endParaRPr lang="en-US" dirty="0" smtClean="0"/>
          </a:p>
          <a:p>
            <a:r>
              <a:rPr lang="en-US" dirty="0" smtClean="0"/>
              <a:t>Senile dementia is another organic mental disorder, but one in which progressive deterioration of brain cells occurs. This process progresses gradually. It is irreversible.</a:t>
            </a:r>
          </a:p>
          <a:p>
            <a:endParaRPr lang="en-US" dirty="0" smtClean="0"/>
          </a:p>
          <a:p>
            <a:r>
              <a:rPr lang="en-US" dirty="0" smtClean="0"/>
              <a:t>Alzheimer’s disease is caused by the destruction of nerve cells deep in the cerebrum. Think of a nerve cell as a tree with the branches of the tree communicating (touching) with other trees (cells). With Alzheimer’s disease, the branches shrivel up, preventing communication.</a:t>
            </a:r>
          </a:p>
          <a:p>
            <a:endParaRPr lang="en-US" dirty="0" smtClean="0"/>
          </a:p>
          <a:p>
            <a:r>
              <a:rPr lang="en-US" dirty="0" smtClean="0"/>
              <a:t>One of the first symptoms of dementia is memory loss. All of us have walked into a room and forgotten the purpose of the trip. We blame it on sensory overload—too much on our minds. As we get older and this happens, we may assume it is senility. But the type of memory loss associated with dementia differs from temporary forgetfulness, as it occurs more frequently. Initially, once a month, then once a week to almost daily.</a:t>
            </a:r>
          </a:p>
          <a:p>
            <a:endParaRPr lang="en-US" dirty="0" smtClean="0"/>
          </a:p>
          <a:p>
            <a:r>
              <a:rPr lang="en-US" dirty="0" smtClean="0"/>
              <a:t>Many times, memory loss is so gradual that only in retrospect will families recall this occurring within the last year.</a:t>
            </a:r>
          </a:p>
          <a:p>
            <a:endParaRPr lang="en-US" dirty="0" smtClean="0"/>
          </a:p>
          <a:p>
            <a:r>
              <a:rPr lang="en-US" dirty="0" smtClean="0"/>
              <a:t>It is important to note that most people are afraid of the “A” word, Alzheimer’s disease. However, research supports the fact that early detection and treatment may prolong the quality of the individual’s memory. There is no cure yet for this illness.</a:t>
            </a:r>
          </a:p>
          <a:p>
            <a:endParaRPr lang="en-US" dirty="0" smtClean="0"/>
          </a:p>
          <a:p>
            <a:r>
              <a:rPr lang="en-US" dirty="0" smtClean="0"/>
              <a:t>It is imperative that an</a:t>
            </a:r>
            <a:r>
              <a:rPr lang="en-US" baseline="0" dirty="0" smtClean="0"/>
              <a:t> appointment with </a:t>
            </a:r>
            <a:r>
              <a:rPr lang="en-US" dirty="0" smtClean="0"/>
              <a:t>a medical professional is conducted</a:t>
            </a:r>
            <a:r>
              <a:rPr lang="en-US" baseline="0" dirty="0" smtClean="0"/>
              <a:t> </a:t>
            </a:r>
            <a:r>
              <a:rPr lang="en-US" dirty="0" smtClean="0"/>
              <a:t>and that resources and support are provided. Please research local resources or reach out to national organizations for additional information and support.</a:t>
            </a:r>
          </a:p>
          <a:p>
            <a:endParaRPr lang="en-US" dirty="0" smtClean="0"/>
          </a:p>
          <a:p>
            <a:r>
              <a:rPr lang="en-US" dirty="0" smtClean="0"/>
              <a:t>Discuss resources available in your area for confused individuals lacking a support system.</a:t>
            </a:r>
          </a:p>
          <a:p>
            <a:r>
              <a:rPr lang="en-US" dirty="0" smtClean="0"/>
              <a:t> </a:t>
            </a:r>
          </a:p>
          <a:p>
            <a:r>
              <a:rPr lang="en-US" dirty="0" smtClean="0"/>
              <a:t>The challenge is that most people believe that significant memory loss and confusion is a normal part of aging.  As you look at the list of causes you will notice that many of these are treatable.</a:t>
            </a:r>
          </a:p>
          <a:p>
            <a:r>
              <a:rPr lang="en-US" dirty="0" smtClean="0"/>
              <a:t> </a:t>
            </a:r>
          </a:p>
          <a:p>
            <a:r>
              <a:rPr lang="en-US" dirty="0" smtClean="0"/>
              <a:t>Is depression common in older people?</a:t>
            </a:r>
          </a:p>
          <a:p>
            <a:r>
              <a:rPr lang="en-US" dirty="0" smtClean="0"/>
              <a:t>Lets take a closer look at depression</a:t>
            </a:r>
          </a:p>
          <a:p>
            <a:endParaRPr lang="en-US" dirty="0"/>
          </a:p>
        </p:txBody>
      </p:sp>
      <p:sp>
        <p:nvSpPr>
          <p:cNvPr id="4" name="Slide Number Placeholder 3"/>
          <p:cNvSpPr>
            <a:spLocks noGrp="1"/>
          </p:cNvSpPr>
          <p:nvPr>
            <p:ph type="sldNum" sz="quarter" idx="10"/>
          </p:nvPr>
        </p:nvSpPr>
        <p:spPr/>
        <p:txBody>
          <a:bodyPr/>
          <a:lstStyle/>
          <a:p>
            <a:pPr>
              <a:defRPr/>
            </a:pPr>
            <a:fld id="{F27C6603-77F5-4221-8466-43FB1FEC65FC}" type="slidenum">
              <a:rPr lang="en-US" smtClean="0"/>
              <a:pPr>
                <a:defRPr/>
              </a:pPr>
              <a:t>24</a:t>
            </a:fld>
            <a:endParaRPr lang="en-US"/>
          </a:p>
        </p:txBody>
      </p:sp>
    </p:spTree>
    <p:extLst>
      <p:ext uri="{BB962C8B-B14F-4D97-AF65-F5344CB8AC3E}">
        <p14:creationId xmlns:p14="http://schemas.microsoft.com/office/powerpoint/2010/main" val="34101919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Depression is very common in the older population.</a:t>
            </a:r>
          </a:p>
          <a:p>
            <a:endParaRPr lang="en-US" dirty="0" smtClean="0"/>
          </a:p>
          <a:p>
            <a:r>
              <a:rPr lang="en-US" dirty="0" smtClean="0"/>
              <a:t>A functional mental disorder cannot be explained by a physical cause because there are no changes in the brain.</a:t>
            </a:r>
          </a:p>
          <a:p>
            <a:endParaRPr lang="en-US" dirty="0" smtClean="0"/>
          </a:p>
          <a:p>
            <a:r>
              <a:rPr lang="en-US" dirty="0" smtClean="0"/>
              <a:t>A number of factors may contribute to depression. One of them is loss. The older person experiences many losses later in life. These may include the loss of family, friends or even pets, due to death or relocation.</a:t>
            </a:r>
          </a:p>
          <a:p>
            <a:endParaRPr lang="en-US" dirty="0" smtClean="0"/>
          </a:p>
          <a:p>
            <a:r>
              <a:rPr lang="en-US" dirty="0" smtClean="0"/>
              <a:t>Also, finances may change, forcing the older person to adapt to a fixed or limited income. Loss of work is another precipitator of depression. Having a job gives people a sense of purpose and feelings of self-worth.</a:t>
            </a:r>
          </a:p>
          <a:p>
            <a:endParaRPr lang="en-US" dirty="0" smtClean="0"/>
          </a:p>
          <a:p>
            <a:r>
              <a:rPr lang="en-US" dirty="0" smtClean="0"/>
              <a:t>Upon retirement, these feelings of self-esteem often are lost. Many former workaholics feel hopeless and useless trying to cope with leisure time because it is something unfamiliar to them. With time on their hands, they are at a loss regarding what to do with themselves.</a:t>
            </a:r>
          </a:p>
          <a:p>
            <a:endParaRPr lang="en-US" dirty="0" smtClean="0"/>
          </a:p>
          <a:p>
            <a:r>
              <a:rPr lang="en-US" dirty="0" smtClean="0"/>
              <a:t>If they now have Parkinson’s disease, a stroke, cancer or the aging-related changes we discussed previously, they are not the person they used to be. There is a loss of self-image.</a:t>
            </a:r>
          </a:p>
          <a:p>
            <a:endParaRPr lang="en-US" dirty="0" smtClean="0"/>
          </a:p>
          <a:p>
            <a:r>
              <a:rPr lang="en-US" b="1" u="sng" dirty="0" smtClean="0"/>
              <a:t>Diagnosis of Depression</a:t>
            </a:r>
          </a:p>
          <a:p>
            <a:endParaRPr lang="en-US" b="1" u="sng" dirty="0" smtClean="0"/>
          </a:p>
          <a:p>
            <a:r>
              <a:rPr lang="en-US" dirty="0" smtClean="0"/>
              <a:t>How does the doctor decide if a person is depressed? Observing the individual’s appearance and taking a thorough history usually reveals many of the losses we have discussed. A thorough physical should also be part of the examination in order to rule out any disease process that could be causing listlessness. Many older people deny being depressed, thinking this implies they may be crazy.</a:t>
            </a:r>
          </a:p>
          <a:p>
            <a:endParaRPr lang="en-US" dirty="0" smtClean="0"/>
          </a:p>
          <a:p>
            <a:r>
              <a:rPr lang="en-US" dirty="0" smtClean="0"/>
              <a:t>There is a significant difference between the older generation and younger generation when it comes to asking for help with anxiety or depression. The older generation feels as though they can handle it, and do not want to admit they need help. They are not comfortable taking medications for anxiety or depression.</a:t>
            </a:r>
          </a:p>
          <a:p>
            <a:endParaRPr lang="en-US" dirty="0" smtClean="0"/>
          </a:p>
          <a:p>
            <a:r>
              <a:rPr lang="en-US" dirty="0" smtClean="0"/>
              <a:t>Oftentimes, it is family members who let the physicians know that mom or dad is acting depressed.</a:t>
            </a:r>
          </a:p>
          <a:p>
            <a:endParaRPr lang="en-US" dirty="0" smtClean="0"/>
          </a:p>
          <a:p>
            <a:r>
              <a:rPr lang="en-US" b="1" u="sng" dirty="0" smtClean="0"/>
              <a:t>Treatment of Depression</a:t>
            </a:r>
          </a:p>
          <a:p>
            <a:endParaRPr lang="en-US" b="1" u="sng" dirty="0" smtClean="0"/>
          </a:p>
          <a:p>
            <a:r>
              <a:rPr lang="en-US" b="0" u="none" dirty="0" smtClean="0"/>
              <a:t>Depression is a reversible disorder. Many times, “people therapy” is the answer. Getting the individual out of the house and around other people may be immensely beneficial. Visiting a counselor—someone who can listen objectively—may also be helpful. Medications are used as a last resort, except when the depression stems from a chemical imbalance. </a:t>
            </a:r>
          </a:p>
          <a:p>
            <a:endParaRPr lang="en-US" b="0" u="none" dirty="0" smtClean="0"/>
          </a:p>
          <a:p>
            <a:r>
              <a:rPr lang="en-US" b="0" u="none" dirty="0" smtClean="0"/>
              <a:t>Ask participants to list treatment options for depression.</a:t>
            </a:r>
          </a:p>
          <a:p>
            <a:r>
              <a:rPr lang="en-US" b="0" u="none" dirty="0" smtClean="0"/>
              <a:t>They should come up with:  people therapy, medications, counseling, exercise,</a:t>
            </a:r>
            <a:r>
              <a:rPr lang="en-US" b="0" u="none" baseline="0" dirty="0" smtClean="0"/>
              <a:t> engaging activities, etc.</a:t>
            </a:r>
            <a:endParaRPr lang="en-US" b="0" u="none" dirty="0" smtClean="0"/>
          </a:p>
          <a:p>
            <a:endParaRPr lang="en-US" b="0" u="none" dirty="0" smtClean="0"/>
          </a:p>
          <a:p>
            <a:endParaRPr lang="en-US" b="0" u="none" dirty="0"/>
          </a:p>
        </p:txBody>
      </p:sp>
      <p:sp>
        <p:nvSpPr>
          <p:cNvPr id="4" name="Slide Number Placeholder 3"/>
          <p:cNvSpPr>
            <a:spLocks noGrp="1"/>
          </p:cNvSpPr>
          <p:nvPr>
            <p:ph type="sldNum" sz="quarter" idx="10"/>
          </p:nvPr>
        </p:nvSpPr>
        <p:spPr/>
        <p:txBody>
          <a:bodyPr/>
          <a:lstStyle/>
          <a:p>
            <a:pPr>
              <a:defRPr/>
            </a:pPr>
            <a:fld id="{F27C6603-77F5-4221-8466-43FB1FEC65FC}" type="slidenum">
              <a:rPr lang="en-US" smtClean="0"/>
              <a:pPr>
                <a:defRPr/>
              </a:pPr>
              <a:t>25</a:t>
            </a:fld>
            <a:endParaRPr lang="en-US"/>
          </a:p>
        </p:txBody>
      </p:sp>
    </p:spTree>
    <p:extLst>
      <p:ext uri="{BB962C8B-B14F-4D97-AF65-F5344CB8AC3E}">
        <p14:creationId xmlns:p14="http://schemas.microsoft.com/office/powerpoint/2010/main" val="26383658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2984"/>
            <a:ext cx="5780314" cy="4316186"/>
          </a:xfrm>
        </p:spPr>
        <p:txBody>
          <a:bodyPr/>
          <a:lstStyle/>
          <a:p>
            <a:r>
              <a:rPr lang="en-US" dirty="0" smtClean="0"/>
              <a:t>How to communicate with confused older adults -</a:t>
            </a:r>
          </a:p>
          <a:p>
            <a:r>
              <a:rPr lang="en-US" dirty="0" smtClean="0"/>
              <a:t>The following techniques may prove helpful in keeping the confused individual calm.</a:t>
            </a:r>
            <a:r>
              <a:rPr lang="en-US" baseline="0" dirty="0" smtClean="0"/>
              <a:t> </a:t>
            </a:r>
            <a:r>
              <a:rPr lang="en-US" dirty="0" smtClean="0"/>
              <a:t>This is also available as</a:t>
            </a:r>
            <a:r>
              <a:rPr lang="en-US" baseline="0" dirty="0" smtClean="0"/>
              <a:t> a handout.</a:t>
            </a:r>
          </a:p>
          <a:p>
            <a:endParaRPr lang="en-US" baseline="0" dirty="0" smtClean="0"/>
          </a:p>
          <a:p>
            <a:pPr algn="l"/>
            <a:r>
              <a:rPr lang="en-US" sz="1200" b="1" i="0" u="none" strike="noStrike" baseline="0" dirty="0" smtClean="0">
                <a:latin typeface="MyriadPro-Bold"/>
              </a:rPr>
              <a:t>Identify yourself</a:t>
            </a:r>
            <a:r>
              <a:rPr lang="en-US" sz="1200" b="0" i="0" u="none" strike="noStrike" baseline="0" dirty="0" smtClean="0">
                <a:latin typeface="MyriadPro-Regular"/>
              </a:rPr>
              <a:t>. Approach the person from the front and say who you are. Keep good eye contact. If the person is seated or reclined, go down to that level.</a:t>
            </a:r>
          </a:p>
          <a:p>
            <a:pPr algn="l"/>
            <a:endParaRPr lang="en-US" sz="1200" b="0" i="0" u="none" strike="noStrike" baseline="0" dirty="0" smtClean="0">
              <a:latin typeface="MyriadPro-Regular"/>
            </a:endParaRPr>
          </a:p>
          <a:p>
            <a:pPr algn="l"/>
            <a:r>
              <a:rPr lang="en-US" sz="1200" b="1" i="0" u="none" strike="noStrike" baseline="0" dirty="0" smtClean="0">
                <a:latin typeface="MyriadPro-Bold"/>
              </a:rPr>
              <a:t>Call the person by name</a:t>
            </a:r>
            <a:r>
              <a:rPr lang="en-US" sz="1200" b="0" i="0" u="none" strike="noStrike" baseline="0" dirty="0" smtClean="0">
                <a:latin typeface="MyriadPro-Regular"/>
              </a:rPr>
              <a:t>. This helps orient the person and gets his or her attention.</a:t>
            </a:r>
          </a:p>
          <a:p>
            <a:pPr algn="l"/>
            <a:endParaRPr lang="en-US" sz="1200" b="0" i="0" u="none" strike="noStrike" baseline="0" dirty="0" smtClean="0">
              <a:latin typeface="MyriadPro-Regular"/>
            </a:endParaRPr>
          </a:p>
          <a:p>
            <a:pPr algn="l"/>
            <a:r>
              <a:rPr lang="en-US" sz="1200" b="1" i="0" u="none" strike="noStrike" baseline="0" dirty="0" smtClean="0">
                <a:latin typeface="MyriadPro-Bold"/>
              </a:rPr>
              <a:t>Use short, simple words and sentences</a:t>
            </a:r>
            <a:r>
              <a:rPr lang="en-US" sz="1200" b="0" i="0" u="none" strike="noStrike" baseline="0" dirty="0" smtClean="0">
                <a:latin typeface="MyriadPro-Regular"/>
              </a:rPr>
              <a:t>. Lengthy requests or stories can be overwhelming. Ask one question at a time.</a:t>
            </a:r>
          </a:p>
          <a:p>
            <a:pPr algn="l"/>
            <a:endParaRPr lang="en-US" sz="1200" b="0" i="0" u="none" strike="noStrike" baseline="0" dirty="0" smtClean="0">
              <a:latin typeface="MyriadPro-Regular"/>
            </a:endParaRPr>
          </a:p>
          <a:p>
            <a:pPr algn="l"/>
            <a:r>
              <a:rPr lang="en-US" sz="1200" b="1" i="0" u="none" strike="noStrike" baseline="0" dirty="0" smtClean="0">
                <a:latin typeface="MyriadPro-Bold"/>
              </a:rPr>
              <a:t>Speak slowly and distinctively</a:t>
            </a:r>
            <a:r>
              <a:rPr lang="en-US" sz="1200" b="0" i="0" u="none" strike="noStrike" baseline="0" dirty="0" smtClean="0">
                <a:latin typeface="MyriadPro-Regular"/>
              </a:rPr>
              <a:t>. Be aware of speed and clarity. Use a gentle and relaxed tone—a lower pitch is more calming.</a:t>
            </a:r>
          </a:p>
          <a:p>
            <a:pPr algn="l"/>
            <a:endParaRPr lang="en-US" sz="1200" b="0" i="0" u="none" strike="noStrike" baseline="0" dirty="0" smtClean="0">
              <a:latin typeface="MyriadPro-Regular"/>
            </a:endParaRPr>
          </a:p>
          <a:p>
            <a:pPr algn="l"/>
            <a:r>
              <a:rPr lang="en-US" sz="1200" b="1" i="0" u="none" strike="noStrike" baseline="0" dirty="0" smtClean="0">
                <a:latin typeface="MyriadPro-Bold"/>
              </a:rPr>
              <a:t>Patiently wait for a response</a:t>
            </a:r>
            <a:r>
              <a:rPr lang="en-US" sz="1200" b="0" i="0" u="none" strike="noStrike" baseline="0" dirty="0" smtClean="0">
                <a:latin typeface="MyriadPro-Regular"/>
              </a:rPr>
              <a:t>. The person may need extra time to process what you said.</a:t>
            </a:r>
          </a:p>
          <a:p>
            <a:pPr algn="l"/>
            <a:endParaRPr lang="en-US" sz="1200" b="0" i="0" u="none" strike="noStrike" baseline="0" dirty="0" smtClean="0">
              <a:latin typeface="MyriadPro-Regular"/>
            </a:endParaRPr>
          </a:p>
          <a:p>
            <a:pPr algn="l"/>
            <a:r>
              <a:rPr lang="en-US" sz="1200" b="1" i="0" u="none" strike="noStrike" baseline="0" dirty="0" smtClean="0">
                <a:latin typeface="MyriadPro-Bold"/>
              </a:rPr>
              <a:t>Repeat questions as needed</a:t>
            </a:r>
            <a:r>
              <a:rPr lang="en-US" sz="1200" b="0" i="0" u="none" strike="noStrike" baseline="0" dirty="0" smtClean="0">
                <a:latin typeface="MyriadPro-Regular"/>
              </a:rPr>
              <a:t>. If the person doesn’t respond, wait a moment and then ask again.</a:t>
            </a:r>
          </a:p>
          <a:p>
            <a:pPr algn="l"/>
            <a:endParaRPr lang="en-US" sz="1200" b="0" i="0" u="none" strike="noStrike" baseline="0" dirty="0" smtClean="0">
              <a:latin typeface="MyriadPro-Regular"/>
            </a:endParaRPr>
          </a:p>
          <a:p>
            <a:pPr algn="l"/>
            <a:r>
              <a:rPr lang="en-US" sz="1200" b="1" i="0" u="none" strike="noStrike" baseline="0" dirty="0" smtClean="0">
                <a:latin typeface="MyriadPro-Bold"/>
              </a:rPr>
              <a:t>Turn questions into answers</a:t>
            </a:r>
            <a:r>
              <a:rPr lang="en-US" sz="1200" b="0" i="0" u="none" strike="noStrike" baseline="0" dirty="0" smtClean="0">
                <a:latin typeface="MyriadPro-Regular"/>
              </a:rPr>
              <a:t>. Provide the solution rather than the question. For example, say “The bathroom is right here,” instead of asking, “Do you need to use the bathroom?”</a:t>
            </a:r>
          </a:p>
          <a:p>
            <a:pPr algn="l"/>
            <a:endParaRPr lang="en-US" sz="1200" b="0" i="0" u="none" strike="noStrike" baseline="0" dirty="0" smtClean="0">
              <a:latin typeface="MyriadPro-Regular"/>
            </a:endParaRPr>
          </a:p>
          <a:p>
            <a:pPr algn="l"/>
            <a:r>
              <a:rPr lang="en-US" sz="1200" b="1" i="0" u="none" strike="noStrike" baseline="0" dirty="0" smtClean="0">
                <a:latin typeface="MyriadPro-Bold"/>
              </a:rPr>
              <a:t>Avoid confusing and vague statements</a:t>
            </a:r>
            <a:r>
              <a:rPr lang="en-US" sz="1200" b="0" i="0" u="none" strike="noStrike" baseline="0" dirty="0" smtClean="0">
                <a:latin typeface="MyriadPro-Regular"/>
              </a:rPr>
              <a:t>. If you tell the person to “Hop in!” he or she may interpret your instructions literally. Instead, describe the action directly: “Please come here. Your shower is ready.” Instead of using “it” or “that,” name the object or place. For example, rather than “Here it is,” say “Here is your hat.”</a:t>
            </a:r>
          </a:p>
          <a:p>
            <a:pPr algn="l"/>
            <a:endParaRPr lang="en-US" sz="1200" b="0" i="0" u="none" strike="noStrike" baseline="0" dirty="0" smtClean="0">
              <a:latin typeface="MyriadPro-Regular"/>
            </a:endParaRPr>
          </a:p>
          <a:p>
            <a:pPr algn="l"/>
            <a:r>
              <a:rPr lang="en-US" sz="1200" b="1" i="0" u="none" strike="noStrike" baseline="0" dirty="0" smtClean="0">
                <a:latin typeface="MyriadPro-Bold"/>
              </a:rPr>
              <a:t>Turn negatives into positives</a:t>
            </a:r>
            <a:r>
              <a:rPr lang="en-US" sz="1200" b="0" i="0" u="none" strike="noStrike" baseline="0" dirty="0" smtClean="0">
                <a:latin typeface="MyriadPro-Regular"/>
              </a:rPr>
              <a:t>. Instead of saying, “Don’t go there,” say, “Let’s go here.”</a:t>
            </a:r>
          </a:p>
          <a:p>
            <a:pPr algn="l"/>
            <a:endParaRPr lang="en-US" sz="1200" b="0" i="0" u="none" strike="noStrike" baseline="0" dirty="0" smtClean="0">
              <a:latin typeface="MyriadPro-Regular"/>
            </a:endParaRPr>
          </a:p>
          <a:p>
            <a:pPr algn="l"/>
            <a:r>
              <a:rPr lang="en-US" sz="1200" b="1" i="0" u="none" strike="noStrike" baseline="0" dirty="0" smtClean="0">
                <a:latin typeface="MyriadPro-Bold"/>
              </a:rPr>
              <a:t>Give visual cues</a:t>
            </a:r>
            <a:r>
              <a:rPr lang="en-US" sz="1200" b="0" i="0" u="none" strike="noStrike" baseline="0" dirty="0" smtClean="0">
                <a:latin typeface="MyriadPro-Regular"/>
              </a:rPr>
              <a:t>. Point or touch the item you want the individual to use or begin the task for the person.</a:t>
            </a:r>
          </a:p>
          <a:p>
            <a:pPr algn="l"/>
            <a:endParaRPr lang="en-US" sz="1200" b="0" i="0" u="none" strike="noStrike" baseline="0" dirty="0" smtClean="0">
              <a:latin typeface="MyriadPro-Regular"/>
            </a:endParaRPr>
          </a:p>
          <a:p>
            <a:pPr algn="l"/>
            <a:r>
              <a:rPr lang="en-US" sz="1200" b="1" i="0" u="none" strike="noStrike" baseline="0" dirty="0" smtClean="0">
                <a:latin typeface="MyriadPro-Bold"/>
              </a:rPr>
              <a:t>Avoid quizzing</a:t>
            </a:r>
            <a:r>
              <a:rPr lang="en-US" sz="1200" b="0" i="0" u="none" strike="noStrike" baseline="0" dirty="0" smtClean="0">
                <a:latin typeface="MyriadPro-Regular"/>
              </a:rPr>
              <a:t>. Reminiscing may be healthy, but avoid asking, “Do you remember when ... ?”</a:t>
            </a:r>
          </a:p>
          <a:p>
            <a:pPr algn="l"/>
            <a:endParaRPr lang="en-US" sz="1200" b="0" i="0" u="none" strike="noStrike" baseline="0" dirty="0" smtClean="0">
              <a:latin typeface="MyriadPro-Regular"/>
            </a:endParaRPr>
          </a:p>
          <a:p>
            <a:pPr algn="l"/>
            <a:r>
              <a:rPr lang="en-US" sz="1200" b="1" i="0" u="none" strike="noStrike" baseline="0" dirty="0" smtClean="0">
                <a:latin typeface="MyriadPro-Bold"/>
              </a:rPr>
              <a:t>Write things down</a:t>
            </a:r>
            <a:r>
              <a:rPr lang="en-US" sz="1200" b="0" i="0" u="none" strike="noStrike" baseline="0" dirty="0" smtClean="0">
                <a:latin typeface="MyriadPro-Regular"/>
              </a:rPr>
              <a:t>. Try using written notes as reminders.</a:t>
            </a:r>
          </a:p>
          <a:p>
            <a:pPr algn="l"/>
            <a:endParaRPr lang="en-US" sz="1200" b="0" i="0" u="none" strike="noStrike" baseline="0" dirty="0" smtClean="0">
              <a:latin typeface="MyriadPro-Regular"/>
            </a:endParaRPr>
          </a:p>
          <a:p>
            <a:pPr algn="l"/>
            <a:r>
              <a:rPr lang="en-US" sz="1200" b="1" i="0" u="none" strike="noStrike" baseline="0" dirty="0" smtClean="0">
                <a:latin typeface="MyriadPro-Bold"/>
              </a:rPr>
              <a:t>Treat the person with dignity and respect</a:t>
            </a:r>
            <a:r>
              <a:rPr lang="en-US" sz="1200" b="0" i="0" u="none" strike="noStrike" baseline="0" dirty="0" smtClean="0">
                <a:latin typeface="MyriadPro-Regular"/>
              </a:rPr>
              <a:t>. Avoid talking down to the person or talking as if he or she isn’t there.</a:t>
            </a:r>
          </a:p>
          <a:p>
            <a:pPr algn="l"/>
            <a:endParaRPr lang="en-US" sz="1200" b="0" i="0" u="none" strike="noStrike" baseline="0" dirty="0" smtClean="0">
              <a:latin typeface="MyriadPro-Regular"/>
            </a:endParaRPr>
          </a:p>
          <a:p>
            <a:pPr algn="l"/>
            <a:r>
              <a:rPr lang="en-US" sz="1200" b="0" i="0" u="none" strike="noStrike" baseline="0" dirty="0" smtClean="0">
                <a:latin typeface="MyriadPro-Regular"/>
              </a:rPr>
              <a:t>This is courtesy of the Alzheimer’s Association website.</a:t>
            </a:r>
          </a:p>
        </p:txBody>
      </p:sp>
      <p:sp>
        <p:nvSpPr>
          <p:cNvPr id="4" name="Slide Number Placeholder 3"/>
          <p:cNvSpPr>
            <a:spLocks noGrp="1"/>
          </p:cNvSpPr>
          <p:nvPr>
            <p:ph type="sldNum" sz="quarter" idx="10"/>
          </p:nvPr>
        </p:nvSpPr>
        <p:spPr/>
        <p:txBody>
          <a:bodyPr/>
          <a:lstStyle/>
          <a:p>
            <a:pPr>
              <a:defRPr/>
            </a:pPr>
            <a:fld id="{F27C6603-77F5-4221-8466-43FB1FEC65FC}" type="slidenum">
              <a:rPr lang="en-US" smtClean="0"/>
              <a:pPr>
                <a:defRPr/>
              </a:pPr>
              <a:t>26</a:t>
            </a:fld>
            <a:endParaRPr lang="en-US"/>
          </a:p>
        </p:txBody>
      </p:sp>
    </p:spTree>
    <p:extLst>
      <p:ext uri="{BB962C8B-B14F-4D97-AF65-F5344CB8AC3E}">
        <p14:creationId xmlns:p14="http://schemas.microsoft.com/office/powerpoint/2010/main" val="1443939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Distribute the post-test handout</a:t>
            </a:r>
            <a:r>
              <a:rPr lang="en-US" baseline="0" dirty="0" smtClean="0"/>
              <a:t> </a:t>
            </a:r>
            <a:r>
              <a:rPr lang="en-US" dirty="0" smtClean="0"/>
              <a:t>and give the participants a few minutes to complete.</a:t>
            </a:r>
          </a:p>
          <a:p>
            <a:endParaRPr lang="en-US" dirty="0" smtClean="0"/>
          </a:p>
          <a:p>
            <a:r>
              <a:rPr lang="en-US" dirty="0" smtClean="0"/>
              <a:t>The next two</a:t>
            </a:r>
            <a:r>
              <a:rPr lang="en-US" baseline="0" dirty="0" smtClean="0"/>
              <a:t> slides will be pre- and post-tests.</a:t>
            </a:r>
            <a:endParaRPr lang="en-US" dirty="0" smtClean="0"/>
          </a:p>
          <a:p>
            <a:endParaRPr lang="en-US" dirty="0" smtClean="0"/>
          </a:p>
          <a:p>
            <a:r>
              <a:rPr lang="en-US" dirty="0" smtClean="0"/>
              <a:t>Verbally read the questions and ask for the correct response. Participants should answer based on their newly gained knowledge from the training and not how they answered on the pre-test.</a:t>
            </a:r>
          </a:p>
          <a:p>
            <a:endParaRPr lang="en-US" dirty="0" smtClean="0"/>
          </a:p>
          <a:p>
            <a:r>
              <a:rPr lang="en-US" dirty="0" smtClean="0"/>
              <a:t>Tell your participants not to change their answers on their test papers. This will provide you evidence to show that learning occurred during your presentation.</a:t>
            </a:r>
          </a:p>
          <a:p>
            <a:endParaRPr lang="en-US" dirty="0" smtClean="0"/>
          </a:p>
          <a:p>
            <a:r>
              <a:rPr lang="en-US" dirty="0" smtClean="0"/>
              <a:t>There is no need for them to put names on the test sheets—just do a percentage improvement from pre- and post-tests.</a:t>
            </a:r>
          </a:p>
        </p:txBody>
      </p:sp>
      <p:sp>
        <p:nvSpPr>
          <p:cNvPr id="4" name="Slide Number Placeholder 3"/>
          <p:cNvSpPr>
            <a:spLocks noGrp="1"/>
          </p:cNvSpPr>
          <p:nvPr>
            <p:ph type="sldNum" sz="quarter" idx="10"/>
          </p:nvPr>
        </p:nvSpPr>
        <p:spPr/>
        <p:txBody>
          <a:bodyPr/>
          <a:lstStyle/>
          <a:p>
            <a:pPr>
              <a:defRPr/>
            </a:pPr>
            <a:fld id="{F27C6603-77F5-4221-8466-43FB1FEC65FC}" type="slidenum">
              <a:rPr lang="en-US" smtClean="0"/>
              <a:pPr>
                <a:defRPr/>
              </a:pPr>
              <a:t>27</a:t>
            </a:fld>
            <a:endParaRPr lang="en-US"/>
          </a:p>
        </p:txBody>
      </p:sp>
    </p:spTree>
    <p:extLst>
      <p:ext uri="{BB962C8B-B14F-4D97-AF65-F5344CB8AC3E}">
        <p14:creationId xmlns:p14="http://schemas.microsoft.com/office/powerpoint/2010/main" val="35364704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AGING CHALLENGES PRE-TEST ANSWER KEY</a:t>
            </a:r>
          </a:p>
          <a:p>
            <a:endParaRPr lang="en-US" dirty="0" smtClean="0"/>
          </a:p>
          <a:p>
            <a:r>
              <a:rPr lang="en-US" dirty="0" smtClean="0"/>
              <a:t>1.</a:t>
            </a:r>
            <a:r>
              <a:rPr lang="en-US" baseline="0" dirty="0" smtClean="0"/>
              <a:t>    </a:t>
            </a:r>
            <a:r>
              <a:rPr lang="en-US" dirty="0" smtClean="0"/>
              <a:t>Significant memory loss is a normal part of aging.    </a:t>
            </a:r>
            <a:r>
              <a:rPr lang="en-US" b="1" dirty="0" smtClean="0"/>
              <a:t>False</a:t>
            </a:r>
          </a:p>
          <a:p>
            <a:endParaRPr lang="en-US" dirty="0" smtClean="0"/>
          </a:p>
          <a:p>
            <a:r>
              <a:rPr lang="en-US" dirty="0" smtClean="0"/>
              <a:t>2.</a:t>
            </a:r>
            <a:r>
              <a:rPr lang="en-US" baseline="0" dirty="0" smtClean="0"/>
              <a:t>    </a:t>
            </a:r>
            <a:r>
              <a:rPr lang="en-US" dirty="0" smtClean="0"/>
              <a:t>At least 12 pt. Font size is recommended for print material for older adults.   </a:t>
            </a:r>
            <a:r>
              <a:rPr lang="en-US" b="1" dirty="0" smtClean="0"/>
              <a:t>True</a:t>
            </a:r>
            <a:r>
              <a:rPr lang="en-US" dirty="0" smtClean="0"/>
              <a:t>		</a:t>
            </a:r>
          </a:p>
          <a:p>
            <a:endParaRPr lang="en-US" dirty="0" smtClean="0"/>
          </a:p>
          <a:p>
            <a:r>
              <a:rPr lang="en-US" dirty="0" smtClean="0"/>
              <a:t>3.    Cataracts are a normal process of aging.     </a:t>
            </a:r>
            <a:r>
              <a:rPr lang="en-US" b="1" dirty="0" smtClean="0"/>
              <a:t>True</a:t>
            </a:r>
          </a:p>
          <a:p>
            <a:endParaRPr lang="en-US" dirty="0" smtClean="0"/>
          </a:p>
          <a:p>
            <a:r>
              <a:rPr lang="en-US" dirty="0" smtClean="0"/>
              <a:t>4.    Most hearing loss in adults is due to inability to hear high frequency sounds. </a:t>
            </a:r>
            <a:r>
              <a:rPr lang="en-US" b="1" dirty="0" smtClean="0"/>
              <a:t>True</a:t>
            </a:r>
            <a:r>
              <a:rPr lang="en-US" dirty="0" smtClean="0"/>
              <a:t>		</a:t>
            </a:r>
          </a:p>
          <a:p>
            <a:endParaRPr lang="en-US" dirty="0" smtClean="0"/>
          </a:p>
          <a:p>
            <a:r>
              <a:rPr lang="en-US" dirty="0" smtClean="0"/>
              <a:t>5.</a:t>
            </a:r>
            <a:r>
              <a:rPr lang="en-US" baseline="0" dirty="0" smtClean="0"/>
              <a:t>    </a:t>
            </a:r>
            <a:r>
              <a:rPr lang="en-US" dirty="0" smtClean="0"/>
              <a:t>Loss of depth perception contributes to older adults susceptibility to falls.  </a:t>
            </a:r>
            <a:r>
              <a:rPr lang="en-US" b="1" dirty="0" smtClean="0"/>
              <a:t>True</a:t>
            </a:r>
            <a:r>
              <a:rPr lang="en-US" dirty="0" smtClean="0"/>
              <a:t>		</a:t>
            </a:r>
          </a:p>
          <a:p>
            <a:endParaRPr lang="en-US" dirty="0" smtClean="0"/>
          </a:p>
          <a:p>
            <a:r>
              <a:rPr lang="en-US" dirty="0" smtClean="0"/>
              <a:t>6.</a:t>
            </a:r>
            <a:r>
              <a:rPr lang="en-US" baseline="0" dirty="0" smtClean="0"/>
              <a:t>    </a:t>
            </a:r>
            <a:r>
              <a:rPr lang="en-US" dirty="0" smtClean="0"/>
              <a:t>Sunlight has no effect on the aging eye.   </a:t>
            </a:r>
            <a:r>
              <a:rPr lang="en-US" b="1" dirty="0" smtClean="0"/>
              <a:t>False</a:t>
            </a:r>
          </a:p>
          <a:p>
            <a:endParaRPr lang="en-US" dirty="0" smtClean="0"/>
          </a:p>
          <a:p>
            <a:r>
              <a:rPr lang="en-US" dirty="0" smtClean="0"/>
              <a:t>7.</a:t>
            </a:r>
            <a:r>
              <a:rPr lang="en-US" baseline="0" dirty="0" smtClean="0"/>
              <a:t>    </a:t>
            </a:r>
            <a:r>
              <a:rPr lang="en-US" dirty="0" smtClean="0"/>
              <a:t>People become more grouchy and stubborn as they age.   </a:t>
            </a:r>
            <a:r>
              <a:rPr lang="en-US" b="1" dirty="0" smtClean="0"/>
              <a:t>False</a:t>
            </a:r>
          </a:p>
          <a:p>
            <a:endParaRPr lang="en-US" dirty="0" smtClean="0"/>
          </a:p>
          <a:p>
            <a:r>
              <a:rPr lang="en-US" dirty="0" smtClean="0"/>
              <a:t>8.</a:t>
            </a:r>
            <a:r>
              <a:rPr lang="en-US" baseline="0" dirty="0" smtClean="0"/>
              <a:t>    </a:t>
            </a:r>
            <a:r>
              <a:rPr lang="en-US" dirty="0" smtClean="0"/>
              <a:t>The sense of touch is diminished as one grows older.     </a:t>
            </a:r>
            <a:r>
              <a:rPr lang="en-US" b="1" dirty="0" smtClean="0"/>
              <a:t>True</a:t>
            </a:r>
            <a:r>
              <a:rPr lang="en-US" dirty="0" smtClean="0"/>
              <a:t>		</a:t>
            </a:r>
          </a:p>
          <a:p>
            <a:endParaRPr lang="en-US" dirty="0" smtClean="0"/>
          </a:p>
          <a:p>
            <a:r>
              <a:rPr lang="en-US" dirty="0" smtClean="0"/>
              <a:t>9.</a:t>
            </a:r>
            <a:r>
              <a:rPr lang="en-US" baseline="0" dirty="0" smtClean="0"/>
              <a:t>     </a:t>
            </a:r>
            <a:r>
              <a:rPr lang="en-US" dirty="0" smtClean="0"/>
              <a:t>Depression is common in older adults.     </a:t>
            </a:r>
            <a:r>
              <a:rPr lang="en-US" b="1" dirty="0" smtClean="0"/>
              <a:t>True</a:t>
            </a:r>
            <a:r>
              <a:rPr lang="en-US" dirty="0" smtClean="0"/>
              <a:t>		</a:t>
            </a:r>
          </a:p>
          <a:p>
            <a:endParaRPr lang="en-US" dirty="0" smtClean="0"/>
          </a:p>
          <a:p>
            <a:r>
              <a:rPr lang="en-US" dirty="0" smtClean="0"/>
              <a:t>10.</a:t>
            </a:r>
            <a:r>
              <a:rPr lang="en-US" baseline="0" dirty="0" smtClean="0"/>
              <a:t>   </a:t>
            </a:r>
            <a:r>
              <a:rPr lang="en-US" dirty="0" smtClean="0"/>
              <a:t>Alzheimer’s Disease is the only cause of memory loss in older adults.    </a:t>
            </a:r>
            <a:r>
              <a:rPr lang="en-US" b="1" dirty="0" smtClean="0"/>
              <a:t>False</a:t>
            </a:r>
          </a:p>
          <a:p>
            <a:endParaRPr lang="en-US" dirty="0"/>
          </a:p>
        </p:txBody>
      </p:sp>
      <p:sp>
        <p:nvSpPr>
          <p:cNvPr id="4" name="Slide Number Placeholder 3"/>
          <p:cNvSpPr>
            <a:spLocks noGrp="1"/>
          </p:cNvSpPr>
          <p:nvPr>
            <p:ph type="sldNum" sz="quarter" idx="10"/>
          </p:nvPr>
        </p:nvSpPr>
        <p:spPr/>
        <p:txBody>
          <a:bodyPr/>
          <a:lstStyle/>
          <a:p>
            <a:pPr>
              <a:defRPr/>
            </a:pPr>
            <a:fld id="{F27C6603-77F5-4221-8466-43FB1FEC65FC}" type="slidenum">
              <a:rPr lang="en-US" smtClean="0"/>
              <a:pPr>
                <a:defRPr/>
              </a:pPr>
              <a:t>28</a:t>
            </a:fld>
            <a:endParaRPr lang="en-US"/>
          </a:p>
        </p:txBody>
      </p:sp>
    </p:spTree>
    <p:extLst>
      <p:ext uri="{BB962C8B-B14F-4D97-AF65-F5344CB8AC3E}">
        <p14:creationId xmlns:p14="http://schemas.microsoft.com/office/powerpoint/2010/main" val="24733323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AGING CHALLENGES POST-TEST   ANSWER KEY</a:t>
            </a:r>
          </a:p>
          <a:p>
            <a:endParaRPr lang="en-US" dirty="0" smtClean="0"/>
          </a:p>
          <a:p>
            <a:r>
              <a:rPr lang="en-US" dirty="0" smtClean="0"/>
              <a:t>1.</a:t>
            </a:r>
            <a:r>
              <a:rPr lang="en-US" baseline="0" dirty="0" smtClean="0"/>
              <a:t>    </a:t>
            </a:r>
            <a:r>
              <a:rPr lang="en-US" dirty="0" smtClean="0"/>
              <a:t>Aging is a process of life.    </a:t>
            </a:r>
            <a:r>
              <a:rPr lang="en-US" b="1" dirty="0" smtClean="0"/>
              <a:t>True</a:t>
            </a:r>
            <a:r>
              <a:rPr lang="en-US" dirty="0" smtClean="0"/>
              <a:t>		</a:t>
            </a:r>
          </a:p>
          <a:p>
            <a:endParaRPr lang="en-US" dirty="0" smtClean="0"/>
          </a:p>
          <a:p>
            <a:r>
              <a:rPr lang="en-US" dirty="0" smtClean="0"/>
              <a:t>2.</a:t>
            </a:r>
            <a:r>
              <a:rPr lang="en-US" baseline="0" dirty="0" smtClean="0"/>
              <a:t>    </a:t>
            </a:r>
            <a:r>
              <a:rPr lang="en-US" dirty="0" smtClean="0"/>
              <a:t>The blue-violet colors are difficult to differentiate as one grows older.    </a:t>
            </a:r>
            <a:r>
              <a:rPr lang="en-US" b="1" dirty="0" smtClean="0"/>
              <a:t>True</a:t>
            </a:r>
            <a:r>
              <a:rPr lang="en-US" dirty="0" smtClean="0"/>
              <a:t>		</a:t>
            </a:r>
          </a:p>
          <a:p>
            <a:endParaRPr lang="en-US" dirty="0" smtClean="0"/>
          </a:p>
          <a:p>
            <a:pPr marL="228600" indent="-228600">
              <a:buAutoNum type="arabicPeriod" startAt="3"/>
            </a:pPr>
            <a:r>
              <a:rPr lang="en-US" dirty="0" smtClean="0"/>
              <a:t>  Facing the older person and lowering the pitch of one’s voice maximizes being heard.  </a:t>
            </a:r>
            <a:r>
              <a:rPr lang="en-US" b="1" dirty="0" smtClean="0"/>
              <a:t>True</a:t>
            </a:r>
          </a:p>
          <a:p>
            <a:pPr marL="228600" indent="-228600">
              <a:buAutoNum type="arabicPeriod" startAt="3"/>
            </a:pPr>
            <a:endParaRPr lang="en-US" b="1" dirty="0" smtClean="0"/>
          </a:p>
          <a:p>
            <a:pPr marL="228600" indent="-228600">
              <a:buAutoNum type="arabicPeriod" startAt="3"/>
            </a:pPr>
            <a:r>
              <a:rPr lang="en-US" dirty="0" smtClean="0"/>
              <a:t>  Contrast between objects and their surfaces increases visibility for older adults.   </a:t>
            </a:r>
            <a:r>
              <a:rPr lang="en-US" b="1" dirty="0" smtClean="0"/>
              <a:t>True</a:t>
            </a:r>
          </a:p>
          <a:p>
            <a:pPr marL="0" indent="0">
              <a:buNone/>
            </a:pPr>
            <a:r>
              <a:rPr lang="en-US" dirty="0" smtClean="0"/>
              <a:t>		</a:t>
            </a:r>
          </a:p>
          <a:p>
            <a:r>
              <a:rPr lang="en-US" dirty="0" smtClean="0"/>
              <a:t>5.</a:t>
            </a:r>
            <a:r>
              <a:rPr lang="en-US" baseline="0" dirty="0" smtClean="0"/>
              <a:t>    </a:t>
            </a:r>
            <a:r>
              <a:rPr lang="en-US" dirty="0" smtClean="0"/>
              <a:t>Significant memory loss is a normal part of aging.     </a:t>
            </a:r>
            <a:r>
              <a:rPr lang="en-US" b="1" dirty="0" smtClean="0"/>
              <a:t>False</a:t>
            </a:r>
          </a:p>
          <a:p>
            <a:endParaRPr lang="en-US" dirty="0" smtClean="0"/>
          </a:p>
          <a:p>
            <a:r>
              <a:rPr lang="en-US" dirty="0" smtClean="0"/>
              <a:t>6.</a:t>
            </a:r>
            <a:r>
              <a:rPr lang="en-US" baseline="0" dirty="0" smtClean="0"/>
              <a:t>    </a:t>
            </a:r>
            <a:r>
              <a:rPr lang="en-US" dirty="0" smtClean="0"/>
              <a:t>When talking with someone hearing impaired, raise the tone of your voice.    </a:t>
            </a:r>
            <a:r>
              <a:rPr lang="en-US" b="1" dirty="0" smtClean="0"/>
              <a:t>False</a:t>
            </a:r>
          </a:p>
          <a:p>
            <a:endParaRPr lang="en-US" dirty="0" smtClean="0"/>
          </a:p>
          <a:p>
            <a:r>
              <a:rPr lang="en-US" dirty="0" smtClean="0"/>
              <a:t>7.</a:t>
            </a:r>
            <a:r>
              <a:rPr lang="en-US" baseline="0" dirty="0" smtClean="0"/>
              <a:t>    </a:t>
            </a:r>
            <a:r>
              <a:rPr lang="en-US" dirty="0" smtClean="0"/>
              <a:t>Medications are the only treatment for depression.     </a:t>
            </a:r>
            <a:r>
              <a:rPr lang="en-US" b="1" dirty="0" smtClean="0"/>
              <a:t>False</a:t>
            </a:r>
          </a:p>
          <a:p>
            <a:endParaRPr lang="en-US" dirty="0" smtClean="0"/>
          </a:p>
          <a:p>
            <a:r>
              <a:rPr lang="en-US" dirty="0" smtClean="0"/>
              <a:t>8.</a:t>
            </a:r>
            <a:r>
              <a:rPr lang="en-US" baseline="0" dirty="0" smtClean="0"/>
              <a:t>    </a:t>
            </a:r>
            <a:r>
              <a:rPr lang="en-US" dirty="0" smtClean="0"/>
              <a:t>Falls are a leading cause of death in older adults.     </a:t>
            </a:r>
            <a:r>
              <a:rPr lang="en-US" b="1" dirty="0" smtClean="0"/>
              <a:t>True</a:t>
            </a:r>
          </a:p>
          <a:p>
            <a:endParaRPr lang="en-US" dirty="0" smtClean="0"/>
          </a:p>
          <a:p>
            <a:r>
              <a:rPr lang="en-US" dirty="0" smtClean="0"/>
              <a:t>9.</a:t>
            </a:r>
            <a:r>
              <a:rPr lang="en-US" baseline="0" dirty="0" smtClean="0"/>
              <a:t>    </a:t>
            </a:r>
            <a:r>
              <a:rPr lang="en-US" dirty="0" smtClean="0"/>
              <a:t>Older adults require less light than young people do.    </a:t>
            </a:r>
            <a:r>
              <a:rPr lang="en-US" b="1" dirty="0" smtClean="0"/>
              <a:t>False</a:t>
            </a:r>
          </a:p>
          <a:p>
            <a:endParaRPr lang="en-US" dirty="0" smtClean="0"/>
          </a:p>
          <a:p>
            <a:pPr marL="228600" indent="-228600">
              <a:buAutoNum type="arabicPeriod" startAt="10"/>
            </a:pPr>
            <a:r>
              <a:rPr lang="en-US" dirty="0" smtClean="0"/>
              <a:t>  Our culture identifies the value of older adults.     </a:t>
            </a:r>
            <a:r>
              <a:rPr lang="en-US" b="1" dirty="0" smtClean="0"/>
              <a:t>False</a:t>
            </a:r>
          </a:p>
          <a:p>
            <a:endParaRPr lang="en-US" dirty="0" smtClean="0"/>
          </a:p>
          <a:p>
            <a:r>
              <a:rPr lang="en-US" dirty="0" smtClean="0"/>
              <a:t>The final question is a good discussion question.</a:t>
            </a:r>
            <a:r>
              <a:rPr lang="en-US" baseline="0" dirty="0" smtClean="0"/>
              <a:t>  Take time to ask the participants why they answered the way they did.  Oftentimes this is based on an individuals culture. Many Asian and Hispanic cultures have very different values when it comes to caring for the elderly.  Some discussion regarding nursing homes versus at home care may also arise. </a:t>
            </a:r>
            <a:endParaRPr lang="en-US" dirty="0"/>
          </a:p>
        </p:txBody>
      </p:sp>
      <p:sp>
        <p:nvSpPr>
          <p:cNvPr id="4" name="Slide Number Placeholder 3"/>
          <p:cNvSpPr>
            <a:spLocks noGrp="1"/>
          </p:cNvSpPr>
          <p:nvPr>
            <p:ph type="sldNum" sz="quarter" idx="10"/>
          </p:nvPr>
        </p:nvSpPr>
        <p:spPr/>
        <p:txBody>
          <a:bodyPr/>
          <a:lstStyle/>
          <a:p>
            <a:pPr>
              <a:defRPr/>
            </a:pPr>
            <a:fld id="{F27C6603-77F5-4221-8466-43FB1FEC65FC}" type="slidenum">
              <a:rPr lang="en-US" smtClean="0"/>
              <a:pPr>
                <a:defRPr/>
              </a:pPr>
              <a:t>29</a:t>
            </a:fld>
            <a:endParaRPr lang="en-US"/>
          </a:p>
        </p:txBody>
      </p:sp>
    </p:spTree>
    <p:extLst>
      <p:ext uri="{BB962C8B-B14F-4D97-AF65-F5344CB8AC3E}">
        <p14:creationId xmlns:p14="http://schemas.microsoft.com/office/powerpoint/2010/main" val="1256291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Briefly talk about both your local aging demographics as well as nationally. </a:t>
            </a:r>
          </a:p>
          <a:p>
            <a:endParaRPr lang="en-US" dirty="0" smtClean="0"/>
          </a:p>
          <a:p>
            <a:r>
              <a:rPr lang="en-US" dirty="0" smtClean="0"/>
              <a:t>In the United States, we have seen our elder population increase dramatically. In 1900 only a small percentage (4.1%) of our population was 65 and older. By 2030, 1 in 5 (20%) Americans will be 65 and older. </a:t>
            </a:r>
            <a:r>
              <a:rPr lang="en-US" dirty="0" smtClean="0"/>
              <a:t>What does this tell us? </a:t>
            </a:r>
            <a:endParaRPr lang="en-US" dirty="0" smtClean="0"/>
          </a:p>
          <a:p>
            <a:endParaRPr lang="en-US" dirty="0" smtClean="0"/>
          </a:p>
          <a:p>
            <a:r>
              <a:rPr lang="en-US" dirty="0" smtClean="0"/>
              <a:t>Be able to explain what</a:t>
            </a:r>
            <a:r>
              <a:rPr lang="en-US" baseline="0" dirty="0" smtClean="0"/>
              <a:t> type of impact the aging population has on your business.</a:t>
            </a:r>
            <a:endParaRPr lang="en-US" dirty="0" smtClean="0"/>
          </a:p>
          <a:p>
            <a:endParaRPr lang="en-US" dirty="0" smtClean="0"/>
          </a:p>
          <a:p>
            <a:r>
              <a:rPr lang="en-US" dirty="0" smtClean="0"/>
              <a:t>Let the participants know that we are going to do a pre and post test today. They do not need to put their names</a:t>
            </a:r>
            <a:r>
              <a:rPr lang="en-US" baseline="0" dirty="0" smtClean="0"/>
              <a:t> on the test. This will give you and opportunity to assess the value of the training</a:t>
            </a:r>
            <a:endParaRPr lang="en-US" dirty="0" smtClean="0"/>
          </a:p>
          <a:p>
            <a:endParaRPr lang="en-US" dirty="0" smtClean="0"/>
          </a:p>
          <a:p>
            <a:r>
              <a:rPr lang="en-US" dirty="0" smtClean="0"/>
              <a:t>Distribute the Pre-test and give</a:t>
            </a:r>
            <a:r>
              <a:rPr lang="en-US" baseline="0" dirty="0" smtClean="0"/>
              <a:t> them a couple minutes to complete the test individually.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27C6603-77F5-4221-8466-43FB1FEC65FC}" type="slidenum">
              <a:rPr lang="en-US" smtClean="0"/>
              <a:pPr>
                <a:defRPr/>
              </a:pPr>
              <a:t>3</a:t>
            </a:fld>
            <a:endParaRPr lang="en-US"/>
          </a:p>
        </p:txBody>
      </p:sp>
    </p:spTree>
    <p:extLst>
      <p:ext uri="{BB962C8B-B14F-4D97-AF65-F5344CB8AC3E}">
        <p14:creationId xmlns:p14="http://schemas.microsoft.com/office/powerpoint/2010/main" val="3400676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Distribute</a:t>
            </a:r>
            <a:r>
              <a:rPr lang="en-US" baseline="0" dirty="0" smtClean="0"/>
              <a:t> and a</a:t>
            </a:r>
            <a:r>
              <a:rPr lang="en-US" dirty="0" smtClean="0"/>
              <a:t>sk your participants to fill out the Program Evaluation before leaving.</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Ask</a:t>
            </a:r>
            <a:r>
              <a:rPr lang="en-US" baseline="0" dirty="0" smtClean="0"/>
              <a:t> the Participants to put the simulation materials back in their kits.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Remember to clean your kits before your next training session.</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27C6603-77F5-4221-8466-43FB1FEC65FC}" type="slidenum">
              <a:rPr lang="en-US" smtClean="0"/>
              <a:pPr>
                <a:defRPr/>
              </a:pPr>
              <a:t>30</a:t>
            </a:fld>
            <a:endParaRPr lang="en-US"/>
          </a:p>
        </p:txBody>
      </p:sp>
    </p:spTree>
    <p:extLst>
      <p:ext uri="{BB962C8B-B14F-4D97-AF65-F5344CB8AC3E}">
        <p14:creationId xmlns:p14="http://schemas.microsoft.com/office/powerpoint/2010/main" val="416606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are some of the questions on the pre-test. </a:t>
            </a:r>
          </a:p>
          <a:p>
            <a:r>
              <a:rPr lang="en-US" baseline="0" dirty="0" smtClean="0"/>
              <a:t> </a:t>
            </a:r>
          </a:p>
          <a:p>
            <a:r>
              <a:rPr lang="en-US" baseline="0" dirty="0" smtClean="0"/>
              <a:t>These will come in individually, read the question out loud to the group and ask them answer out loud.</a:t>
            </a:r>
          </a:p>
          <a:p>
            <a:endParaRPr lang="en-US" baseline="0" dirty="0" smtClean="0"/>
          </a:p>
          <a:p>
            <a:r>
              <a:rPr lang="en-US" baseline="0" dirty="0" smtClean="0"/>
              <a:t>Do not give them the correct answers at this time as all of the questions will be answered in your presentation.</a:t>
            </a:r>
          </a:p>
          <a:p>
            <a:endParaRPr lang="en-US" baseline="0" dirty="0" smtClean="0"/>
          </a:p>
          <a:p>
            <a:r>
              <a:rPr lang="en-US" baseline="0" dirty="0" smtClean="0"/>
              <a:t>As a leader this will give you a good idea of the knowledge base of your students.</a:t>
            </a:r>
          </a:p>
          <a:p>
            <a:endParaRPr lang="en-US" dirty="0"/>
          </a:p>
        </p:txBody>
      </p:sp>
      <p:sp>
        <p:nvSpPr>
          <p:cNvPr id="4" name="Slide Number Placeholder 3"/>
          <p:cNvSpPr>
            <a:spLocks noGrp="1"/>
          </p:cNvSpPr>
          <p:nvPr>
            <p:ph type="sldNum" sz="quarter" idx="10"/>
          </p:nvPr>
        </p:nvSpPr>
        <p:spPr/>
        <p:txBody>
          <a:bodyPr/>
          <a:lstStyle/>
          <a:p>
            <a:pPr>
              <a:defRPr/>
            </a:pPr>
            <a:fld id="{F27C6603-77F5-4221-8466-43FB1FEC65FC}" type="slidenum">
              <a:rPr lang="en-US" smtClean="0"/>
              <a:pPr>
                <a:defRPr/>
              </a:pPr>
              <a:t>4</a:t>
            </a:fld>
            <a:endParaRPr lang="en-US"/>
          </a:p>
        </p:txBody>
      </p:sp>
    </p:spTree>
    <p:extLst>
      <p:ext uri="{BB962C8B-B14F-4D97-AF65-F5344CB8AC3E}">
        <p14:creationId xmlns:p14="http://schemas.microsoft.com/office/powerpoint/2010/main" val="2068069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t>So let me ask you…  Who is an older adult? Allow time for discussion—the answers may surprise you.</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t>Often, people may mention the age 65, which is typically when we are eligible for Medicare. The younger the participants in the training the younger</a:t>
            </a:r>
            <a:r>
              <a:rPr lang="en-US" sz="1200" baseline="0" dirty="0" smtClean="0"/>
              <a:t> this number is.</a:t>
            </a:r>
            <a:endParaRPr lang="en-US" sz="1200"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t>How old would you be if you didn’t know how old you were?</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t>You might be inclined to answer this based on how you feel versus your biological age.</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t>You can have very active 90 plus year olds and some very frail 60 years old.  Our perception of our age is what is really important. Have you ever heard the saying… you are as old as you feel?</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t>Take a look at this picture of this lady. What do you see? </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t>Do you see a young girl, a mother, a business</a:t>
            </a:r>
            <a:r>
              <a:rPr lang="en-US" sz="1200" baseline="0" dirty="0" smtClean="0"/>
              <a:t> woman</a:t>
            </a:r>
            <a:r>
              <a:rPr lang="en-US" sz="1200" dirty="0" smtClean="0"/>
              <a:t>, a grandmother, an active volunteer or world traveler?  Or do you just see the wrinkles and aging skin?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dirty="0" smtClean="0">
              <a:solidFill>
                <a:srgbClr val="FF0000"/>
              </a:solidFill>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solidFill>
                  <a:srgbClr val="FF0000"/>
                </a:solidFill>
              </a:rPr>
              <a:t>Be prepared</a:t>
            </a:r>
            <a:r>
              <a:rPr lang="en-US" sz="1200" baseline="0" dirty="0" smtClean="0">
                <a:solidFill>
                  <a:srgbClr val="FF0000"/>
                </a:solidFill>
              </a:rPr>
              <a:t> to think of someone who has been an inspiration to you that is an older adult. Feel free to share this with the group so they can begin to look at our older adults in a new light.</a:t>
            </a:r>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pPr>
              <a:defRPr/>
            </a:pPr>
            <a:fld id="{F27C6603-77F5-4221-8466-43FB1FEC65FC}" type="slidenum">
              <a:rPr lang="en-US" smtClean="0"/>
              <a:pPr>
                <a:defRPr/>
              </a:pPr>
              <a:t>5</a:t>
            </a:fld>
            <a:endParaRPr lang="en-US"/>
          </a:p>
        </p:txBody>
      </p:sp>
    </p:spTree>
    <p:extLst>
      <p:ext uri="{BB962C8B-B14F-4D97-AF65-F5344CB8AC3E}">
        <p14:creationId xmlns:p14="http://schemas.microsoft.com/office/powerpoint/2010/main" val="2312325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a:t>
            </a:r>
            <a:r>
              <a:rPr lang="en-US" baseline="0" dirty="0" smtClean="0"/>
              <a:t> out the mini kits to the participants. If necessary, participants can share the kits.</a:t>
            </a:r>
          </a:p>
          <a:p>
            <a:endParaRPr lang="en-US" baseline="0" dirty="0" smtClean="0"/>
          </a:p>
          <a:p>
            <a:r>
              <a:rPr lang="en-US" dirty="0" smtClean="0"/>
              <a:t>Remove the glasses from the kit. The glasses are all numbered. </a:t>
            </a:r>
          </a:p>
          <a:p>
            <a:endParaRPr lang="en-US" dirty="0" smtClean="0"/>
          </a:p>
          <a:p>
            <a:r>
              <a:rPr lang="en-US" dirty="0" smtClean="0"/>
              <a:t>Those of you with glasses #1, #2 and #3 read the company newsletter or correspondence. Trade the glasses with your group members until all of you have read with all three pairs of glasses. Also, take time to look at your group members as they attempt to read the newspaper using the glasses. How have you compensated to be able to read the newspaper.</a:t>
            </a:r>
          </a:p>
          <a:p>
            <a:endParaRPr lang="en-US" dirty="0" smtClean="0"/>
          </a:p>
          <a:p>
            <a:r>
              <a:rPr lang="en-US" dirty="0" smtClean="0"/>
              <a:t>Have another member put on glasses #4. Using the number game card, begin with number 1 and trace a line to 2 and then 3, and so on. Did you have difficulty?</a:t>
            </a:r>
          </a:p>
          <a:p>
            <a:endParaRPr lang="en-US" dirty="0" smtClean="0"/>
          </a:p>
          <a:p>
            <a:r>
              <a:rPr lang="en-US" dirty="0" smtClean="0"/>
              <a:t>Have another member put on glasses #5.  Put the glasses on before opening the prescription bottle, then spill some of its contents onto a table. Select three white pills, three blue pills, three yellow pills and three green pills. Now remove your glasses. How did you do?</a:t>
            </a:r>
          </a:p>
          <a:p>
            <a:endParaRPr lang="en-US" dirty="0" smtClean="0"/>
          </a:p>
          <a:p>
            <a:r>
              <a:rPr lang="en-US" dirty="0" smtClean="0"/>
              <a:t>Each member of the group should experience all of the vision loss simulations.</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27C6603-77F5-4221-8466-43FB1FEC65FC}" type="slidenum">
              <a:rPr lang="en-US" smtClean="0"/>
              <a:pPr>
                <a:defRPr/>
              </a:pPr>
              <a:t>6</a:t>
            </a:fld>
            <a:endParaRPr lang="en-US"/>
          </a:p>
        </p:txBody>
      </p:sp>
    </p:spTree>
    <p:extLst>
      <p:ext uri="{BB962C8B-B14F-4D97-AF65-F5344CB8AC3E}">
        <p14:creationId xmlns:p14="http://schemas.microsoft.com/office/powerpoint/2010/main" val="3775987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a:t>
            </a:r>
            <a:r>
              <a:rPr lang="en-US" baseline="0" dirty="0" smtClean="0"/>
              <a:t> the participants to hold up glasses labeled </a:t>
            </a:r>
            <a:r>
              <a:rPr lang="en-US" dirty="0" smtClean="0"/>
              <a:t>#1. </a:t>
            </a:r>
          </a:p>
          <a:p>
            <a:endParaRPr lang="en-US" dirty="0" smtClean="0"/>
          </a:p>
          <a:p>
            <a:r>
              <a:rPr lang="en-US" dirty="0" smtClean="0"/>
              <a:t>Ask the participants what vision loss this simulates?</a:t>
            </a:r>
          </a:p>
          <a:p>
            <a:endParaRPr lang="en-US" dirty="0" smtClean="0"/>
          </a:p>
          <a:p>
            <a:r>
              <a:rPr lang="en-US" dirty="0" smtClean="0"/>
              <a:t>Click on the slide</a:t>
            </a:r>
            <a:r>
              <a:rPr lang="en-US" baseline="0" dirty="0" smtClean="0"/>
              <a:t> and you will see this is a simulation of glaucoma.</a:t>
            </a:r>
            <a:endParaRPr lang="en-US" dirty="0" smtClean="0"/>
          </a:p>
          <a:p>
            <a:r>
              <a:rPr lang="en-US" dirty="0" smtClean="0"/>
              <a:t> </a:t>
            </a:r>
          </a:p>
          <a:p>
            <a:r>
              <a:rPr lang="en-US" dirty="0" smtClean="0"/>
              <a:t>What problems did you have? Tunnel vision? Diminished peripheral vision?  </a:t>
            </a:r>
          </a:p>
          <a:p>
            <a:endParaRPr lang="en-US" dirty="0" smtClean="0"/>
          </a:p>
          <a:p>
            <a:r>
              <a:rPr lang="en-US" dirty="0" smtClean="0"/>
              <a:t>There is a constant production of fluid within the eye and drainage off of this fluid.  Glaucoma is caused by obstruction of eye drainage which results in increased pressure within the eye, this causes damage to the optic nerve.  Can you understand why an older person might cut in front of you in traffic?  It is because you are not in their field of vision.  The extent of tunnel vision depends on when the diagnosis (of glaucoma) was made and the effectiveness of treatment.  It is important to be identified early in the course of the disease to limit damage.  Eventually, these individuals may be considered legally blind.  Yet they may fool you and observe something you may have overlooked—such as a brown animal cracker on a brown rug.  This occurs only if the article is within their central vision.</a:t>
            </a:r>
            <a:endParaRPr lang="en-US" dirty="0"/>
          </a:p>
        </p:txBody>
      </p:sp>
      <p:sp>
        <p:nvSpPr>
          <p:cNvPr id="4" name="Slide Number Placeholder 3"/>
          <p:cNvSpPr>
            <a:spLocks noGrp="1"/>
          </p:cNvSpPr>
          <p:nvPr>
            <p:ph type="sldNum" sz="quarter" idx="10"/>
          </p:nvPr>
        </p:nvSpPr>
        <p:spPr/>
        <p:txBody>
          <a:bodyPr/>
          <a:lstStyle/>
          <a:p>
            <a:pPr>
              <a:defRPr/>
            </a:pPr>
            <a:fld id="{F27C6603-77F5-4221-8466-43FB1FEC65FC}" type="slidenum">
              <a:rPr lang="en-US" smtClean="0"/>
              <a:pPr>
                <a:defRPr/>
              </a:pPr>
              <a:t>7</a:t>
            </a:fld>
            <a:endParaRPr lang="en-US"/>
          </a:p>
        </p:txBody>
      </p:sp>
    </p:spTree>
    <p:extLst>
      <p:ext uri="{BB962C8B-B14F-4D97-AF65-F5344CB8AC3E}">
        <p14:creationId xmlns:p14="http://schemas.microsoft.com/office/powerpoint/2010/main" val="2050083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the participants to hold up glasses labeled #2. </a:t>
            </a:r>
          </a:p>
          <a:p>
            <a:endParaRPr lang="en-US" dirty="0" smtClean="0"/>
          </a:p>
          <a:p>
            <a:r>
              <a:rPr lang="en-US" dirty="0" smtClean="0"/>
              <a:t>Ask the participants what vision loss this simulates?</a:t>
            </a:r>
          </a:p>
          <a:p>
            <a:endParaRPr lang="en-US" dirty="0" smtClean="0"/>
          </a:p>
          <a:p>
            <a:r>
              <a:rPr lang="en-US" dirty="0" smtClean="0"/>
              <a:t>Click on the slide and you will see this is a simulation of macular degeneration.</a:t>
            </a:r>
          </a:p>
          <a:p>
            <a:endParaRPr lang="en-US" dirty="0" smtClean="0"/>
          </a:p>
          <a:p>
            <a:r>
              <a:rPr lang="en-US" dirty="0" smtClean="0"/>
              <a:t>Glasses #2 simulate macular degeneration. Hardening and obstruction of the retinal arteries cause macular degeneration. This is the opposite of glaucoma: individuals have peripheral vision, but lack central vision.</a:t>
            </a:r>
          </a:p>
          <a:p>
            <a:endParaRPr lang="en-US" dirty="0" smtClean="0"/>
          </a:p>
          <a:p>
            <a:r>
              <a:rPr lang="en-US" dirty="0" smtClean="0"/>
              <a:t>This may occur in one or both eyes. These individuals may also become legally blind. Magnifying glasses are sometimes helpful to them. Laser surgery techniques also may be helpful. In some circumstances, screening for this condition helps identify individuals who may benefit from laser surgery.</a:t>
            </a:r>
          </a:p>
        </p:txBody>
      </p:sp>
      <p:sp>
        <p:nvSpPr>
          <p:cNvPr id="4" name="Slide Number Placeholder 3"/>
          <p:cNvSpPr>
            <a:spLocks noGrp="1"/>
          </p:cNvSpPr>
          <p:nvPr>
            <p:ph type="sldNum" sz="quarter" idx="10"/>
          </p:nvPr>
        </p:nvSpPr>
        <p:spPr/>
        <p:txBody>
          <a:bodyPr/>
          <a:lstStyle/>
          <a:p>
            <a:pPr>
              <a:defRPr/>
            </a:pPr>
            <a:fld id="{F27C6603-77F5-4221-8466-43FB1FEC65FC}" type="slidenum">
              <a:rPr lang="en-US" smtClean="0"/>
              <a:pPr>
                <a:defRPr/>
              </a:pPr>
              <a:t>8</a:t>
            </a:fld>
            <a:endParaRPr lang="en-US"/>
          </a:p>
        </p:txBody>
      </p:sp>
    </p:spTree>
    <p:extLst>
      <p:ext uri="{BB962C8B-B14F-4D97-AF65-F5344CB8AC3E}">
        <p14:creationId xmlns:p14="http://schemas.microsoft.com/office/powerpoint/2010/main" val="2082196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the participants to hold up glasses labeled #3. </a:t>
            </a:r>
          </a:p>
          <a:p>
            <a:endParaRPr lang="en-US" dirty="0" smtClean="0"/>
          </a:p>
          <a:p>
            <a:r>
              <a:rPr lang="en-US" dirty="0" smtClean="0"/>
              <a:t>Ask the participants what vision loss this simulates?</a:t>
            </a:r>
          </a:p>
          <a:p>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Click on the slide and you will see this is a simulation of </a:t>
            </a:r>
            <a:r>
              <a:rPr lang="en-US" dirty="0" err="1" smtClean="0"/>
              <a:t>hemianopsia</a:t>
            </a:r>
            <a:r>
              <a:rPr lang="en-US" dirty="0" smtClean="0"/>
              <a:t>. (</a:t>
            </a:r>
            <a:r>
              <a:rPr lang="en-US" sz="1200" kern="1200" dirty="0" err="1" smtClean="0">
                <a:solidFill>
                  <a:schemeClr val="tx1"/>
                </a:solidFill>
                <a:effectLst/>
                <a:latin typeface="+mn-lt"/>
                <a:ea typeface="+mn-ea"/>
                <a:cs typeface="+mn-cs"/>
              </a:rPr>
              <a:t>hem·i·a·nop·si·a</a:t>
            </a:r>
            <a:r>
              <a:rPr lang="en-US" sz="1200" kern="1200" dirty="0" smtClean="0">
                <a:solidFill>
                  <a:schemeClr val="tx1"/>
                </a:solidFill>
                <a:effectLst/>
                <a:latin typeface="+mn-lt"/>
                <a:ea typeface="+mn-ea"/>
                <a:cs typeface="+mn-cs"/>
              </a:rPr>
              <a:t>)</a:t>
            </a:r>
            <a:endParaRPr lang="en-US" dirty="0" smtClean="0"/>
          </a:p>
          <a:p>
            <a:r>
              <a:rPr lang="en-US" dirty="0" smtClean="0"/>
              <a:t> </a:t>
            </a:r>
          </a:p>
          <a:p>
            <a:r>
              <a:rPr lang="en-US" dirty="0" smtClean="0"/>
              <a:t>With glasses #3, what did you experience?</a:t>
            </a:r>
          </a:p>
          <a:p>
            <a:endParaRPr lang="en-US" dirty="0" smtClean="0"/>
          </a:p>
          <a:p>
            <a:r>
              <a:rPr lang="en-US" dirty="0" smtClean="0"/>
              <a:t>Glasses #3 simulate </a:t>
            </a:r>
            <a:r>
              <a:rPr lang="en-US" dirty="0" err="1" smtClean="0"/>
              <a:t>hemianopsia</a:t>
            </a:r>
            <a:r>
              <a:rPr lang="en-US" dirty="0" smtClean="0"/>
              <a:t>. This may be caused by a stroke. What did you experience? You lacked vision on one side—you are blind in part of both eyes.</a:t>
            </a:r>
          </a:p>
          <a:p>
            <a:r>
              <a:rPr lang="en-US" dirty="0" smtClean="0"/>
              <a:t>Usually when you walk into a room and speak to someone who is not looking in your direction, that person will turn your way. However, if this is the side on which the person is blind, you do not exist; therefore, the person will look ahead. If you placed a dish of food in front of people with this problem, they may eat everything but the vegetables. Naturally, you might conclude that they didn’t like the vegetables; when, in fact, they simply may not have been in their field of vision. In the hospital, these individuals are taught to “scan” to the right or the left to compensate for this optical deficit. Some follow through with this technique better than others. If we don’t know the person and this happens, we may perceive that they are ignoring us. In their attempt to scan the blind side, they may turn their head in a fashion that we might interpret as odd behavior.</a:t>
            </a:r>
          </a:p>
          <a:p>
            <a:endParaRPr lang="en-US" dirty="0" smtClean="0"/>
          </a:p>
          <a:p>
            <a:r>
              <a:rPr lang="en-US" dirty="0" smtClean="0"/>
              <a:t>All vision losses demonstrated thus far were disease processes that occur as we grow older. They may happen or they may not.</a:t>
            </a:r>
          </a:p>
          <a:p>
            <a:r>
              <a:rPr lang="en-US" dirty="0" smtClean="0"/>
              <a:t>The next two vision simulations are a normal process of aging, so they will happen to us as we age.</a:t>
            </a:r>
            <a:endParaRPr lang="en-US" dirty="0"/>
          </a:p>
        </p:txBody>
      </p:sp>
      <p:sp>
        <p:nvSpPr>
          <p:cNvPr id="4" name="Slide Number Placeholder 3"/>
          <p:cNvSpPr>
            <a:spLocks noGrp="1"/>
          </p:cNvSpPr>
          <p:nvPr>
            <p:ph type="sldNum" sz="quarter" idx="10"/>
          </p:nvPr>
        </p:nvSpPr>
        <p:spPr/>
        <p:txBody>
          <a:bodyPr/>
          <a:lstStyle/>
          <a:p>
            <a:pPr>
              <a:defRPr/>
            </a:pPr>
            <a:fld id="{F27C6603-77F5-4221-8466-43FB1FEC65FC}" type="slidenum">
              <a:rPr lang="en-US" smtClean="0"/>
              <a:pPr>
                <a:defRPr/>
              </a:pPr>
              <a:t>9</a:t>
            </a:fld>
            <a:endParaRPr lang="en-US"/>
          </a:p>
        </p:txBody>
      </p:sp>
    </p:spTree>
    <p:extLst>
      <p:ext uri="{BB962C8B-B14F-4D97-AF65-F5344CB8AC3E}">
        <p14:creationId xmlns:p14="http://schemas.microsoft.com/office/powerpoint/2010/main" val="1424788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6BAC25A1-7176-4708-8D92-1637F6CA89FE}" type="datetimeFigureOut">
              <a:rPr lang="en-US" smtClean="0"/>
              <a:pPr>
                <a:defRPr/>
              </a:pPr>
              <a:t>6/8/2020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76C7113-8AB7-4924-AD24-658CFCE5E46E}" type="slidenum">
              <a:rPr lang="en-US" smtClean="0"/>
              <a:pPr>
                <a:defRPr/>
              </a:pPr>
              <a:t>‹#›</a:t>
            </a:fld>
            <a:endParaRPr lang="en-US"/>
          </a:p>
        </p:txBody>
      </p:sp>
    </p:spTree>
    <p:extLst>
      <p:ext uri="{BB962C8B-B14F-4D97-AF65-F5344CB8AC3E}">
        <p14:creationId xmlns:p14="http://schemas.microsoft.com/office/powerpoint/2010/main" val="2483293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877295D5-D31E-4117-8145-C969710B0A1C}" type="datetimeFigureOut">
              <a:rPr lang="en-US" smtClean="0"/>
              <a:pPr>
                <a:defRPr/>
              </a:pPr>
              <a:t>6/8/2020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50B021F-40DF-4D47-99D2-C18976ECB012}" type="slidenum">
              <a:rPr lang="en-US" smtClean="0"/>
              <a:pPr>
                <a:defRPr/>
              </a:pPr>
              <a:t>‹#›</a:t>
            </a:fld>
            <a:endParaRPr lang="en-US"/>
          </a:p>
        </p:txBody>
      </p:sp>
    </p:spTree>
    <p:extLst>
      <p:ext uri="{BB962C8B-B14F-4D97-AF65-F5344CB8AC3E}">
        <p14:creationId xmlns:p14="http://schemas.microsoft.com/office/powerpoint/2010/main" val="1586180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BF850028-30D5-4DF8-A055-E885EB0E5BBD}" type="datetimeFigureOut">
              <a:rPr lang="en-US" smtClean="0"/>
              <a:pPr>
                <a:defRPr/>
              </a:pPr>
              <a:t>6/8/2020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B5682E7-9431-4311-B4E1-EB1725994EA3}" type="slidenum">
              <a:rPr lang="en-US" smtClean="0"/>
              <a:pPr>
                <a:defRPr/>
              </a:pPr>
              <a:t>‹#›</a:t>
            </a:fld>
            <a:endParaRPr lang="en-US"/>
          </a:p>
        </p:txBody>
      </p:sp>
    </p:spTree>
    <p:extLst>
      <p:ext uri="{BB962C8B-B14F-4D97-AF65-F5344CB8AC3E}">
        <p14:creationId xmlns:p14="http://schemas.microsoft.com/office/powerpoint/2010/main" val="4230415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8840740F-293F-48F0-9EE4-A1EFBDF40592}" type="datetimeFigureOut">
              <a:rPr lang="en-US" smtClean="0"/>
              <a:pPr>
                <a:defRPr/>
              </a:pPr>
              <a:t>6/8/2020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6D20C80-05D8-4443-8B44-27A6CE83C370}" type="slidenum">
              <a:rPr lang="en-US" smtClean="0"/>
              <a:pPr>
                <a:defRPr/>
              </a:pPr>
              <a:t>‹#›</a:t>
            </a:fld>
            <a:endParaRPr lang="en-US"/>
          </a:p>
        </p:txBody>
      </p:sp>
    </p:spTree>
    <p:extLst>
      <p:ext uri="{BB962C8B-B14F-4D97-AF65-F5344CB8AC3E}">
        <p14:creationId xmlns:p14="http://schemas.microsoft.com/office/powerpoint/2010/main" val="450984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8BDDD54E-4E94-4E04-8CD5-53A29ECDECE2}" type="datetimeFigureOut">
              <a:rPr lang="en-US" smtClean="0"/>
              <a:pPr>
                <a:defRPr/>
              </a:pPr>
              <a:t>6/8/2020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1A047B7-FE5D-41BC-BB0C-286CBA2AB2D2}" type="slidenum">
              <a:rPr lang="en-US" smtClean="0"/>
              <a:pPr>
                <a:defRPr/>
              </a:pPr>
              <a:t>‹#›</a:t>
            </a:fld>
            <a:endParaRPr lang="en-US"/>
          </a:p>
        </p:txBody>
      </p:sp>
    </p:spTree>
    <p:extLst>
      <p:ext uri="{BB962C8B-B14F-4D97-AF65-F5344CB8AC3E}">
        <p14:creationId xmlns:p14="http://schemas.microsoft.com/office/powerpoint/2010/main" val="554866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840739C1-D35D-4590-9D69-65255DAC0BA2}" type="datetimeFigureOut">
              <a:rPr lang="en-US" smtClean="0"/>
              <a:pPr>
                <a:defRPr/>
              </a:pPr>
              <a:t>6/8/2020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F9FD209-F182-474E-BE20-EE72CBE9A924}" type="slidenum">
              <a:rPr lang="en-US" smtClean="0"/>
              <a:pPr>
                <a:defRPr/>
              </a:pPr>
              <a:t>‹#›</a:t>
            </a:fld>
            <a:endParaRPr lang="en-US"/>
          </a:p>
        </p:txBody>
      </p:sp>
    </p:spTree>
    <p:extLst>
      <p:ext uri="{BB962C8B-B14F-4D97-AF65-F5344CB8AC3E}">
        <p14:creationId xmlns:p14="http://schemas.microsoft.com/office/powerpoint/2010/main" val="2246906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630647CD-6474-4EEF-8DFA-0E959A8EC3BE}" type="datetimeFigureOut">
              <a:rPr lang="en-US" smtClean="0"/>
              <a:pPr>
                <a:defRPr/>
              </a:pPr>
              <a:t>6/8/2020</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9F81A5A-FF22-43CC-8F39-8A633634E8B1}" type="slidenum">
              <a:rPr lang="en-US" smtClean="0"/>
              <a:pPr>
                <a:defRPr/>
              </a:pPr>
              <a:t>‹#›</a:t>
            </a:fld>
            <a:endParaRPr lang="en-US"/>
          </a:p>
        </p:txBody>
      </p:sp>
    </p:spTree>
    <p:extLst>
      <p:ext uri="{BB962C8B-B14F-4D97-AF65-F5344CB8AC3E}">
        <p14:creationId xmlns:p14="http://schemas.microsoft.com/office/powerpoint/2010/main" val="987384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8A3FC78C-2526-4C64-8289-3B127B819E8A}" type="datetimeFigureOut">
              <a:rPr lang="en-US" smtClean="0"/>
              <a:pPr>
                <a:defRPr/>
              </a:pPr>
              <a:t>6/8/2020</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1F202E7E-C24C-4A22-9990-E5A3462F87BE}" type="slidenum">
              <a:rPr lang="en-US" smtClean="0"/>
              <a:pPr>
                <a:defRPr/>
              </a:pPr>
              <a:t>‹#›</a:t>
            </a:fld>
            <a:endParaRPr lang="en-US"/>
          </a:p>
        </p:txBody>
      </p:sp>
    </p:spTree>
    <p:extLst>
      <p:ext uri="{BB962C8B-B14F-4D97-AF65-F5344CB8AC3E}">
        <p14:creationId xmlns:p14="http://schemas.microsoft.com/office/powerpoint/2010/main" val="1052637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D052DD0-BADC-41AB-A11C-3DB811654F4A}" type="datetimeFigureOut">
              <a:rPr lang="en-US" smtClean="0"/>
              <a:pPr>
                <a:defRPr/>
              </a:pPr>
              <a:t>6/8/2020</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FE9B8D93-161C-47A1-A28E-65967A999AFF}" type="slidenum">
              <a:rPr lang="en-US" smtClean="0"/>
              <a:pPr>
                <a:defRPr/>
              </a:pPr>
              <a:t>‹#›</a:t>
            </a:fld>
            <a:endParaRPr lang="en-US"/>
          </a:p>
        </p:txBody>
      </p:sp>
    </p:spTree>
    <p:extLst>
      <p:ext uri="{BB962C8B-B14F-4D97-AF65-F5344CB8AC3E}">
        <p14:creationId xmlns:p14="http://schemas.microsoft.com/office/powerpoint/2010/main" val="3425650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DFEDF49B-2CE7-43D8-9C9C-C3E289B53419}" type="datetimeFigureOut">
              <a:rPr lang="en-US" smtClean="0"/>
              <a:pPr>
                <a:defRPr/>
              </a:pPr>
              <a:t>6/8/2020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60483DA-C10E-4E7D-AAEA-B7D86DEAF376}" type="slidenum">
              <a:rPr lang="en-US" smtClean="0"/>
              <a:pPr>
                <a:defRPr/>
              </a:pPr>
              <a:t>‹#›</a:t>
            </a:fld>
            <a:endParaRPr lang="en-US"/>
          </a:p>
        </p:txBody>
      </p:sp>
    </p:spTree>
    <p:extLst>
      <p:ext uri="{BB962C8B-B14F-4D97-AF65-F5344CB8AC3E}">
        <p14:creationId xmlns:p14="http://schemas.microsoft.com/office/powerpoint/2010/main" val="1549189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0B814006-4BE5-4983-9709-6D7B88F2B0D0}" type="datetimeFigureOut">
              <a:rPr lang="en-US" smtClean="0"/>
              <a:pPr>
                <a:defRPr/>
              </a:pPr>
              <a:t>6/8/2020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1489676-0814-44C7-B613-410CD2E36108}" type="slidenum">
              <a:rPr lang="en-US" smtClean="0"/>
              <a:pPr>
                <a:defRPr/>
              </a:pPr>
              <a:t>‹#›</a:t>
            </a:fld>
            <a:endParaRPr lang="en-US"/>
          </a:p>
        </p:txBody>
      </p:sp>
    </p:spTree>
    <p:extLst>
      <p:ext uri="{BB962C8B-B14F-4D97-AF65-F5344CB8AC3E}">
        <p14:creationId xmlns:p14="http://schemas.microsoft.com/office/powerpoint/2010/main" val="3455358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DE9777F-79FC-4200-A588-D717EC41BD1A}" type="datetimeFigureOut">
              <a:rPr lang="en-US" smtClean="0"/>
              <a:pPr>
                <a:defRPr/>
              </a:pPr>
              <a:t>6/8/2020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6AE96B8-A292-4722-9DAC-5A725D193E5D}" type="slidenum">
              <a:rPr lang="en-US" smtClean="0"/>
              <a:pPr>
                <a:defRPr/>
              </a:pPr>
              <a:t>‹#›</a:t>
            </a:fld>
            <a:endParaRPr lang="en-US"/>
          </a:p>
        </p:txBody>
      </p:sp>
      <p:sp>
        <p:nvSpPr>
          <p:cNvPr id="8" name="Rectangle 7"/>
          <p:cNvSpPr/>
          <p:nvPr userDrawn="1"/>
        </p:nvSpPr>
        <p:spPr>
          <a:xfrm>
            <a:off x="0" y="0"/>
            <a:ext cx="9143999" cy="252522"/>
          </a:xfrm>
          <a:prstGeom prst="rect">
            <a:avLst/>
          </a:prstGeom>
          <a:solidFill>
            <a:srgbClr val="800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AgePlay logo.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666183" y="5808434"/>
            <a:ext cx="1035472" cy="859901"/>
          </a:xfrm>
          <a:prstGeom prst="rect">
            <a:avLst/>
          </a:prstGeom>
        </p:spPr>
      </p:pic>
    </p:spTree>
    <p:extLst>
      <p:ext uri="{BB962C8B-B14F-4D97-AF65-F5344CB8AC3E}">
        <p14:creationId xmlns:p14="http://schemas.microsoft.com/office/powerpoint/2010/main" val="994685753"/>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www.starkey.com/hearing-loss-simulator"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843463" y="3403600"/>
            <a:ext cx="3784600" cy="178435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defRPr/>
            </a:pPr>
            <a:endParaRPr lang="en-US" dirty="0">
              <a:latin typeface="Myriad Pro"/>
              <a:cs typeface="Myriad Pro"/>
            </a:endParaRPr>
          </a:p>
        </p:txBody>
      </p:sp>
      <p:sp>
        <p:nvSpPr>
          <p:cNvPr id="2" name="Rectangle 1"/>
          <p:cNvSpPr/>
          <p:nvPr/>
        </p:nvSpPr>
        <p:spPr>
          <a:xfrm>
            <a:off x="7644933" y="5617882"/>
            <a:ext cx="1329765" cy="10907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2"/>
          <p:cNvSpPr txBox="1">
            <a:spLocks noChangeArrowheads="1"/>
          </p:cNvSpPr>
          <p:nvPr/>
        </p:nvSpPr>
        <p:spPr bwMode="auto">
          <a:xfrm>
            <a:off x="349134" y="6168044"/>
            <a:ext cx="6718041" cy="276999"/>
          </a:xfrm>
          <a:prstGeom prst="rect">
            <a:avLst/>
          </a:prstGeom>
          <a:noFill/>
          <a:ln w="9525">
            <a:noFill/>
            <a:miter lim="800000"/>
            <a:headEnd/>
            <a:tailEnd/>
          </a:ln>
        </p:spPr>
        <p:txBody>
          <a:bodyPr wrap="square">
            <a:spAutoFit/>
          </a:bodyPr>
          <a:lstStyle/>
          <a:p>
            <a:r>
              <a:rPr lang="en-US" sz="1200" baseline="30000" dirty="0">
                <a:latin typeface="+mn-lt"/>
                <a:ea typeface="Myriad Pro"/>
                <a:cs typeface="Myriad Pro"/>
              </a:rPr>
              <a:t>©</a:t>
            </a:r>
            <a:r>
              <a:rPr lang="en-US" sz="1200" dirty="0">
                <a:latin typeface="+mn-lt"/>
                <a:ea typeface="Myriad Pro"/>
                <a:cs typeface="Myriad Pro"/>
              </a:rPr>
              <a:t>Copyright Lee </a:t>
            </a:r>
            <a:r>
              <a:rPr lang="en-US" sz="1200" dirty="0" smtClean="0">
                <a:latin typeface="+mn-lt"/>
                <a:ea typeface="Myriad Pro"/>
                <a:cs typeface="Myriad Pro"/>
              </a:rPr>
              <a:t>Health  </a:t>
            </a:r>
            <a:r>
              <a:rPr lang="en-US" sz="1200" dirty="0">
                <a:latin typeface="+mn-lt"/>
                <a:ea typeface="Myriad Pro"/>
                <a:cs typeface="Myriad Pro"/>
              </a:rPr>
              <a:t>• All rights reserved</a:t>
            </a:r>
            <a:endParaRPr lang="en-US" sz="1200" baseline="30000" dirty="0">
              <a:latin typeface="+mn-lt"/>
              <a:ea typeface="Myriad Pro"/>
              <a:cs typeface="Myriad Pro"/>
            </a:endParaRPr>
          </a:p>
        </p:txBody>
      </p:sp>
      <p:pic>
        <p:nvPicPr>
          <p:cNvPr id="8" name="Picture 7" descr="AgePlay Co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421" y="489582"/>
            <a:ext cx="7761263" cy="531987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Glasses # 4: Cataracts</a:t>
            </a:r>
            <a:endParaRPr lang="en-US" sz="4000" b="1" dirty="0"/>
          </a:p>
        </p:txBody>
      </p:sp>
      <p:sp>
        <p:nvSpPr>
          <p:cNvPr id="5" name="Content Placeholder 4"/>
          <p:cNvSpPr>
            <a:spLocks noGrp="1"/>
          </p:cNvSpPr>
          <p:nvPr>
            <p:ph sz="half" idx="2"/>
          </p:nvPr>
        </p:nvSpPr>
        <p:spPr>
          <a:xfrm>
            <a:off x="457200" y="2174875"/>
            <a:ext cx="4040188" cy="3261649"/>
          </a:xfrm>
        </p:spPr>
        <p:txBody>
          <a:bodyPr/>
          <a:lstStyle/>
          <a:p>
            <a:endParaRPr lang="en-US" dirty="0"/>
          </a:p>
        </p:txBody>
      </p:sp>
      <p:sp>
        <p:nvSpPr>
          <p:cNvPr id="7" name="Content Placeholder 6"/>
          <p:cNvSpPr>
            <a:spLocks noGrp="1"/>
          </p:cNvSpPr>
          <p:nvPr>
            <p:ph sz="quarter" idx="4"/>
          </p:nvPr>
        </p:nvSpPr>
        <p:spPr>
          <a:xfrm>
            <a:off x="4645025" y="2174875"/>
            <a:ext cx="4041775" cy="3261649"/>
          </a:xfrm>
        </p:spPr>
        <p:txBody>
          <a:bodyPr/>
          <a:lstStyle/>
          <a:p>
            <a:endParaRPr lang="en-US" dirty="0"/>
          </a:p>
        </p:txBody>
      </p:sp>
      <p:pic>
        <p:nvPicPr>
          <p:cNvPr id="5122" name="Picture 2" descr="C:\Users\TFRank\AppData\Local\Microsoft\Windows\Temporary Internet Files\Content.Outlook\V8WBZC19\ss dining_24066073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74875"/>
            <a:ext cx="3946358" cy="26309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TFRank\AppData\Local\Microsoft\Windows\Temporary Internet Files\Content.Outlook\V8WBZC19\ss dining_24066073 cataracts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0442" y="2174875"/>
            <a:ext cx="3946358" cy="2630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57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Glasses # 5: Yellowing of the Lens</a:t>
            </a:r>
            <a:endParaRPr lang="en-US" sz="4000" b="1" dirty="0"/>
          </a:p>
        </p:txBody>
      </p:sp>
      <p:sp>
        <p:nvSpPr>
          <p:cNvPr id="5" name="Content Placeholder 4"/>
          <p:cNvSpPr>
            <a:spLocks noGrp="1"/>
          </p:cNvSpPr>
          <p:nvPr>
            <p:ph sz="half" idx="2"/>
          </p:nvPr>
        </p:nvSpPr>
        <p:spPr>
          <a:xfrm>
            <a:off x="457200" y="2174875"/>
            <a:ext cx="4040188" cy="3560907"/>
          </a:xfrm>
        </p:spPr>
        <p:txBody>
          <a:bodyPr/>
          <a:lstStyle/>
          <a:p>
            <a:endParaRPr lang="en-US" dirty="0"/>
          </a:p>
        </p:txBody>
      </p:sp>
      <p:sp>
        <p:nvSpPr>
          <p:cNvPr id="7" name="Content Placeholder 6"/>
          <p:cNvSpPr>
            <a:spLocks noGrp="1"/>
          </p:cNvSpPr>
          <p:nvPr>
            <p:ph sz="quarter" idx="4"/>
          </p:nvPr>
        </p:nvSpPr>
        <p:spPr>
          <a:xfrm>
            <a:off x="4645025" y="2174875"/>
            <a:ext cx="4041775" cy="3560907"/>
          </a:xfrm>
        </p:spPr>
        <p:txBody>
          <a:bodyPr/>
          <a:lstStyle/>
          <a:p>
            <a:endParaRPr lang="en-US" dirty="0"/>
          </a:p>
        </p:txBody>
      </p:sp>
      <p:pic>
        <p:nvPicPr>
          <p:cNvPr id="6146" name="Picture 2" descr="C:\Users\TFRank\AppData\Local\Microsoft\Windows\Temporary Internet Files\Content.Outlook\V8WBZC19\ss clothes yellow_410655487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1331" y="2174875"/>
            <a:ext cx="3975469" cy="264601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TFRank\AppData\Local\Microsoft\Windows\Temporary Internet Files\Content.Outlook\V8WBZC19\ss clothes_410655487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18" y="2174875"/>
            <a:ext cx="3975469" cy="2646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11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6856" y="457518"/>
            <a:ext cx="8229600" cy="1321406"/>
          </a:xfrm>
        </p:spPr>
        <p:txBody>
          <a:bodyPr/>
          <a:lstStyle/>
          <a:p>
            <a:r>
              <a:rPr lang="en-US" sz="4000" b="1" dirty="0" smtClean="0"/>
              <a:t>Examples of depth perception and how it relates to fall prevention</a:t>
            </a:r>
            <a:endParaRPr lang="en-US" sz="4000" b="1" dirty="0"/>
          </a:p>
        </p:txBody>
      </p:sp>
      <p:pic>
        <p:nvPicPr>
          <p:cNvPr id="7170" name="Picture 2" descr="C:\Users\TFRank\AppData\Local\Microsoft\Windows\Temporary Internet Files\Content.Outlook\V8WBZC19\ss park stop_345107312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018" y="1976170"/>
            <a:ext cx="3272656" cy="2184498"/>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TFRank\AppData\Local\Microsoft\Windows\Temporary Internet Files\Content.Outlook\V8WBZC19\Visual Perception 2 Slide 12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4757" y="1976170"/>
            <a:ext cx="3373327" cy="224888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TFRank\AppData\Local\Microsoft\Windows\Temporary Internet Files\Content.Outlook\V8WBZC19\ss stairs_306800705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5268" y="4472320"/>
            <a:ext cx="2966768" cy="1977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1150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4000" b="1" dirty="0" smtClean="0"/>
              <a:t>Depth Perception and Driving</a:t>
            </a:r>
            <a:endParaRPr lang="en-US" sz="4000" b="1" dirty="0"/>
          </a:p>
        </p:txBody>
      </p:sp>
      <p:sp>
        <p:nvSpPr>
          <p:cNvPr id="8" name="Content Placeholder 7"/>
          <p:cNvSpPr>
            <a:spLocks noGrp="1"/>
          </p:cNvSpPr>
          <p:nvPr>
            <p:ph idx="4294967295"/>
          </p:nvPr>
        </p:nvSpPr>
        <p:spPr>
          <a:xfrm>
            <a:off x="0" y="1600200"/>
            <a:ext cx="8229600" cy="4525963"/>
          </a:xfrm>
        </p:spPr>
        <p:txBody>
          <a:bodyPr/>
          <a:lstStyle/>
          <a:p>
            <a:pPr marL="0" indent="0">
              <a:buNone/>
            </a:pPr>
            <a:endParaRPr lang="en-US" dirty="0">
              <a:solidFill>
                <a:srgbClr val="FF0000"/>
              </a:solidFill>
            </a:endParaRPr>
          </a:p>
          <a:p>
            <a:endParaRPr lang="en-US" dirty="0" smtClean="0">
              <a:solidFill>
                <a:srgbClr val="FF0000"/>
              </a:solidFill>
            </a:endParaRPr>
          </a:p>
          <a:p>
            <a:endParaRPr lang="en-US" dirty="0">
              <a:solidFill>
                <a:srgbClr val="FF0000"/>
              </a:solidFill>
            </a:endParaRPr>
          </a:p>
        </p:txBody>
      </p:sp>
      <p:pic>
        <p:nvPicPr>
          <p:cNvPr id="8194" name="Picture 2" descr="C:\Users\TFRank\AppData\Local\Microsoft\Windows\Temporary Internet Files\Content.Outlook\V8WBZC19\Driving Challenges Slide 13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734" y="1795550"/>
            <a:ext cx="5028647" cy="3614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265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b="1" dirty="0" smtClean="0"/>
              <a:t>Glare and Lighting Challenges</a:t>
            </a:r>
            <a:endParaRPr lang="en-US" sz="4000" b="1" dirty="0"/>
          </a:p>
        </p:txBody>
      </p:sp>
      <p:pic>
        <p:nvPicPr>
          <p:cNvPr id="9218" name="Picture 2" descr="C:\Users\TFRank\AppData\Local\Microsoft\Windows\Temporary Internet Files\Content.Outlook\V8WBZC19\Glare Slide 14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7427" y="1417638"/>
            <a:ext cx="2959167" cy="4439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453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94531"/>
            <a:ext cx="8229600" cy="839787"/>
          </a:xfrm>
        </p:spPr>
        <p:txBody>
          <a:bodyPr/>
          <a:lstStyle/>
          <a:p>
            <a:r>
              <a:rPr lang="en-US" sz="4000" b="1" kern="0" dirty="0" smtClean="0">
                <a:solidFill>
                  <a:srgbClr val="000000"/>
                </a:solidFill>
              </a:rPr>
              <a:t>Meeting the Vision Challenges</a:t>
            </a:r>
            <a:endParaRPr lang="en-US" sz="4000" dirty="0"/>
          </a:p>
        </p:txBody>
      </p:sp>
      <p:sp>
        <p:nvSpPr>
          <p:cNvPr id="7" name="TextBox 6"/>
          <p:cNvSpPr txBox="1"/>
          <p:nvPr/>
        </p:nvSpPr>
        <p:spPr>
          <a:xfrm>
            <a:off x="457201" y="1689216"/>
            <a:ext cx="8487294" cy="4179606"/>
          </a:xfrm>
          <a:prstGeom prst="rect">
            <a:avLst/>
          </a:prstGeom>
          <a:noFill/>
        </p:spPr>
        <p:txBody>
          <a:bodyPr wrap="square" rtlCol="0">
            <a:spAutoFit/>
          </a:bodyPr>
          <a:lstStyle/>
          <a:p>
            <a:pPr>
              <a:lnSpc>
                <a:spcPct val="130000"/>
              </a:lnSpc>
            </a:pPr>
            <a:r>
              <a:rPr lang="en-US" sz="1600" dirty="0" smtClean="0">
                <a:latin typeface="+mn-lt"/>
              </a:rPr>
              <a:t>•	Avoid </a:t>
            </a:r>
            <a:r>
              <a:rPr lang="en-US" sz="1600" dirty="0">
                <a:latin typeface="+mn-lt"/>
              </a:rPr>
              <a:t>glare areas, use blinds</a:t>
            </a:r>
          </a:p>
          <a:p>
            <a:pPr>
              <a:lnSpc>
                <a:spcPct val="130000"/>
              </a:lnSpc>
            </a:pPr>
            <a:r>
              <a:rPr lang="en-US" sz="1600" dirty="0" smtClean="0">
                <a:latin typeface="+mn-lt"/>
              </a:rPr>
              <a:t>•</a:t>
            </a:r>
            <a:r>
              <a:rPr lang="en-US" sz="1600" dirty="0">
                <a:latin typeface="+mn-lt"/>
              </a:rPr>
              <a:t>	More light on signs</a:t>
            </a:r>
          </a:p>
          <a:p>
            <a:pPr>
              <a:lnSpc>
                <a:spcPct val="130000"/>
              </a:lnSpc>
            </a:pPr>
            <a:r>
              <a:rPr lang="en-US" sz="1600" dirty="0" smtClean="0">
                <a:latin typeface="+mn-lt"/>
              </a:rPr>
              <a:t>•</a:t>
            </a:r>
            <a:r>
              <a:rPr lang="en-US" sz="1600" dirty="0">
                <a:latin typeface="+mn-lt"/>
              </a:rPr>
              <a:t>	Use large print for </a:t>
            </a:r>
            <a:r>
              <a:rPr lang="en-US" sz="1600" dirty="0" smtClean="0">
                <a:latin typeface="+mn-lt"/>
              </a:rPr>
              <a:t>handouts and </a:t>
            </a:r>
            <a:r>
              <a:rPr lang="en-US" sz="1600" dirty="0">
                <a:latin typeface="+mn-lt"/>
              </a:rPr>
              <a:t>signs</a:t>
            </a:r>
          </a:p>
          <a:p>
            <a:pPr>
              <a:lnSpc>
                <a:spcPct val="130000"/>
              </a:lnSpc>
            </a:pPr>
            <a:r>
              <a:rPr lang="en-US" sz="1600" dirty="0" smtClean="0">
                <a:latin typeface="+mn-lt"/>
              </a:rPr>
              <a:t>•</a:t>
            </a:r>
            <a:r>
              <a:rPr lang="en-US" sz="1600" dirty="0">
                <a:latin typeface="+mn-lt"/>
              </a:rPr>
              <a:t>	Bold print for publications</a:t>
            </a:r>
          </a:p>
          <a:p>
            <a:pPr>
              <a:lnSpc>
                <a:spcPct val="130000"/>
              </a:lnSpc>
            </a:pPr>
            <a:r>
              <a:rPr lang="en-US" sz="1600" dirty="0" smtClean="0">
                <a:latin typeface="+mn-lt"/>
              </a:rPr>
              <a:t>•</a:t>
            </a:r>
            <a:r>
              <a:rPr lang="en-US" sz="1600" dirty="0">
                <a:latin typeface="+mn-lt"/>
              </a:rPr>
              <a:t>	Use </a:t>
            </a:r>
            <a:r>
              <a:rPr lang="en-US" sz="1600" dirty="0" smtClean="0">
                <a:latin typeface="+mn-lt"/>
              </a:rPr>
              <a:t>night </a:t>
            </a:r>
            <a:r>
              <a:rPr lang="en-US" sz="1600" dirty="0">
                <a:latin typeface="+mn-lt"/>
              </a:rPr>
              <a:t>lights to reduce </a:t>
            </a:r>
            <a:r>
              <a:rPr lang="en-US" sz="1600" dirty="0" smtClean="0">
                <a:latin typeface="+mn-lt"/>
              </a:rPr>
              <a:t>fall-related incidents</a:t>
            </a:r>
            <a:endParaRPr lang="en-US" sz="1600" dirty="0">
              <a:latin typeface="+mn-lt"/>
            </a:endParaRPr>
          </a:p>
          <a:p>
            <a:pPr>
              <a:lnSpc>
                <a:spcPct val="130000"/>
              </a:lnSpc>
            </a:pPr>
            <a:r>
              <a:rPr lang="en-US" sz="1600" dirty="0" smtClean="0">
                <a:latin typeface="+mn-lt"/>
              </a:rPr>
              <a:t>•</a:t>
            </a:r>
            <a:r>
              <a:rPr lang="en-US" sz="1600" dirty="0">
                <a:latin typeface="+mn-lt"/>
              </a:rPr>
              <a:t>	Avoid printed materials in the </a:t>
            </a:r>
            <a:r>
              <a:rPr lang="en-US" sz="1600" dirty="0" smtClean="0">
                <a:latin typeface="+mn-lt"/>
              </a:rPr>
              <a:t>blue-green-violet color range</a:t>
            </a:r>
            <a:endParaRPr lang="en-US" sz="1600" dirty="0">
              <a:latin typeface="+mn-lt"/>
            </a:endParaRPr>
          </a:p>
          <a:p>
            <a:pPr>
              <a:lnSpc>
                <a:spcPct val="130000"/>
              </a:lnSpc>
            </a:pPr>
            <a:r>
              <a:rPr lang="en-US" sz="1600" dirty="0" smtClean="0">
                <a:latin typeface="+mn-lt"/>
              </a:rPr>
              <a:t>•</a:t>
            </a:r>
            <a:r>
              <a:rPr lang="en-US" sz="1600" dirty="0">
                <a:latin typeface="+mn-lt"/>
              </a:rPr>
              <a:t>	Use yellow background with red print</a:t>
            </a:r>
          </a:p>
          <a:p>
            <a:pPr>
              <a:lnSpc>
                <a:spcPct val="130000"/>
              </a:lnSpc>
            </a:pPr>
            <a:r>
              <a:rPr lang="en-US" sz="1600" dirty="0" smtClean="0">
                <a:latin typeface="+mn-lt"/>
              </a:rPr>
              <a:t>•</a:t>
            </a:r>
            <a:r>
              <a:rPr lang="en-US" sz="1600" dirty="0">
                <a:latin typeface="+mn-lt"/>
              </a:rPr>
              <a:t>	</a:t>
            </a:r>
            <a:r>
              <a:rPr lang="en-US" sz="1600" dirty="0" smtClean="0">
                <a:latin typeface="+mn-lt"/>
              </a:rPr>
              <a:t>Placemats </a:t>
            </a:r>
            <a:r>
              <a:rPr lang="en-US" sz="1600" dirty="0">
                <a:latin typeface="+mn-lt"/>
              </a:rPr>
              <a:t>or tablecloth in contrasting color </a:t>
            </a:r>
            <a:r>
              <a:rPr lang="en-US" sz="1600" dirty="0" smtClean="0">
                <a:latin typeface="+mn-lt"/>
              </a:rPr>
              <a:t>from tableware</a:t>
            </a:r>
            <a:endParaRPr lang="en-US" sz="1600" dirty="0">
              <a:latin typeface="+mn-lt"/>
            </a:endParaRPr>
          </a:p>
          <a:p>
            <a:pPr>
              <a:lnSpc>
                <a:spcPct val="130000"/>
              </a:lnSpc>
            </a:pPr>
            <a:r>
              <a:rPr lang="en-US" sz="1600" dirty="0" smtClean="0">
                <a:latin typeface="+mn-lt"/>
              </a:rPr>
              <a:t>•</a:t>
            </a:r>
            <a:r>
              <a:rPr lang="en-US" sz="1600" dirty="0">
                <a:latin typeface="+mn-lt"/>
              </a:rPr>
              <a:t>	Have curbs, edges of steps, handrails, and </a:t>
            </a:r>
            <a:r>
              <a:rPr lang="en-US" sz="1600" dirty="0" smtClean="0">
                <a:latin typeface="+mn-lt"/>
              </a:rPr>
              <a:t> door knobs </a:t>
            </a:r>
            <a:r>
              <a:rPr lang="en-US" sz="1600" dirty="0">
                <a:latin typeface="+mn-lt"/>
              </a:rPr>
              <a:t>marked in contrasting </a:t>
            </a:r>
            <a:r>
              <a:rPr lang="en-US" sz="1600" dirty="0" smtClean="0">
                <a:latin typeface="+mn-lt"/>
              </a:rPr>
              <a:t>colors</a:t>
            </a:r>
            <a:endParaRPr lang="en-US" sz="1600" dirty="0">
              <a:latin typeface="+mn-lt"/>
            </a:endParaRPr>
          </a:p>
          <a:p>
            <a:pPr>
              <a:lnSpc>
                <a:spcPct val="130000"/>
              </a:lnSpc>
            </a:pPr>
            <a:r>
              <a:rPr lang="en-US" sz="1600" dirty="0" smtClean="0">
                <a:latin typeface="+mn-lt"/>
              </a:rPr>
              <a:t>•</a:t>
            </a:r>
            <a:r>
              <a:rPr lang="en-US" sz="1600" dirty="0">
                <a:latin typeface="+mn-lt"/>
              </a:rPr>
              <a:t>	Stand close to the older person, use touch</a:t>
            </a:r>
          </a:p>
          <a:p>
            <a:pPr>
              <a:lnSpc>
                <a:spcPct val="130000"/>
              </a:lnSpc>
            </a:pPr>
            <a:r>
              <a:rPr lang="en-US" sz="1600" dirty="0" smtClean="0">
                <a:latin typeface="+mn-lt"/>
              </a:rPr>
              <a:t>•</a:t>
            </a:r>
            <a:r>
              <a:rPr lang="en-US" sz="1600" dirty="0">
                <a:latin typeface="+mn-lt"/>
              </a:rPr>
              <a:t>	Utilize high intensity light for reading areas</a:t>
            </a:r>
          </a:p>
          <a:p>
            <a:pPr>
              <a:lnSpc>
                <a:spcPct val="130000"/>
              </a:lnSpc>
            </a:pPr>
            <a:r>
              <a:rPr lang="en-US" sz="1600" dirty="0" smtClean="0">
                <a:latin typeface="+mn-lt"/>
              </a:rPr>
              <a:t>•</a:t>
            </a:r>
            <a:r>
              <a:rPr lang="en-US" sz="1600" dirty="0">
                <a:latin typeface="+mn-lt"/>
              </a:rPr>
              <a:t>	Use roadways with more than one lane of </a:t>
            </a:r>
            <a:r>
              <a:rPr lang="en-US" sz="1600" dirty="0" smtClean="0">
                <a:latin typeface="+mn-lt"/>
              </a:rPr>
              <a:t>traffic </a:t>
            </a:r>
            <a:r>
              <a:rPr lang="en-US" sz="1600" dirty="0">
                <a:latin typeface="+mn-lt"/>
              </a:rPr>
              <a:t>at </a:t>
            </a:r>
            <a:r>
              <a:rPr lang="en-US" sz="1600" dirty="0" smtClean="0">
                <a:latin typeface="+mn-lt"/>
              </a:rPr>
              <a:t>night</a:t>
            </a:r>
            <a:r>
              <a:rPr lang="en-US" sz="1600" dirty="0">
                <a:latin typeface="+mn-lt"/>
              </a:rPr>
              <a:t>.</a:t>
            </a:r>
          </a:p>
          <a:p>
            <a:endParaRPr lang="en-US" sz="1600" dirty="0">
              <a:latin typeface="+mn-lt"/>
            </a:endParaRPr>
          </a:p>
        </p:txBody>
      </p:sp>
    </p:spTree>
    <p:extLst>
      <p:ext uri="{BB962C8B-B14F-4D97-AF65-F5344CB8AC3E}">
        <p14:creationId xmlns:p14="http://schemas.microsoft.com/office/powerpoint/2010/main" val="9744330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b="1" kern="0" dirty="0">
                <a:solidFill>
                  <a:srgbClr val="000000"/>
                </a:solidFill>
              </a:rPr>
              <a:t>Understanding </a:t>
            </a:r>
            <a:r>
              <a:rPr lang="en-US" sz="4000" b="1" kern="0" dirty="0" smtClean="0">
                <a:solidFill>
                  <a:srgbClr val="000000"/>
                </a:solidFill>
              </a:rPr>
              <a:t>Hearing Challenges</a:t>
            </a:r>
            <a:endParaRPr lang="en-US" sz="4000" dirty="0"/>
          </a:p>
        </p:txBody>
      </p:sp>
      <p:sp>
        <p:nvSpPr>
          <p:cNvPr id="6" name="Content Placeholder 5"/>
          <p:cNvSpPr>
            <a:spLocks noGrp="1"/>
          </p:cNvSpPr>
          <p:nvPr>
            <p:ph idx="1"/>
          </p:nvPr>
        </p:nvSpPr>
        <p:spPr>
          <a:xfrm>
            <a:off x="326951" y="1600200"/>
            <a:ext cx="8467725" cy="4525963"/>
          </a:xfrm>
        </p:spPr>
        <p:txBody>
          <a:bodyPr/>
          <a:lstStyle/>
          <a:p>
            <a:pPr marL="0" indent="0" algn="ctr">
              <a:buNone/>
            </a:pPr>
            <a:r>
              <a:rPr lang="en-US" dirty="0" smtClean="0">
                <a:hlinkClick r:id="rId3"/>
              </a:rPr>
              <a:t>Click here for hearing loss simulator</a:t>
            </a:r>
            <a:endParaRPr lang="en-US" dirty="0" smtClean="0"/>
          </a:p>
          <a:p>
            <a:pPr marL="0" indent="0">
              <a:buNone/>
            </a:pPr>
            <a:endParaRPr lang="en-US" sz="2400" dirty="0" smtClean="0"/>
          </a:p>
          <a:p>
            <a:pPr marL="0" indent="0">
              <a:buNone/>
            </a:pPr>
            <a:r>
              <a:rPr lang="en-US" sz="2400" dirty="0" smtClean="0"/>
              <a:t>	1. Listen to first segment and share what you hear.</a:t>
            </a:r>
          </a:p>
          <a:p>
            <a:pPr marL="0" indent="0">
              <a:buNone/>
            </a:pPr>
            <a:r>
              <a:rPr lang="en-US" sz="2400" dirty="0" smtClean="0"/>
              <a:t>	2. List the different menu items that are discussed.</a:t>
            </a:r>
          </a:p>
          <a:p>
            <a:pPr marL="0" indent="0" algn="ctr">
              <a:buNone/>
            </a:pPr>
            <a:endParaRPr lang="en-US" dirty="0" smtClean="0"/>
          </a:p>
          <a:p>
            <a:pPr marL="0" indent="0" algn="ctr">
              <a:buNone/>
            </a:pPr>
            <a:r>
              <a:rPr lang="en-US" dirty="0" smtClean="0"/>
              <a:t>The website provided </a:t>
            </a:r>
            <a:r>
              <a:rPr lang="en-US" dirty="0"/>
              <a:t>by </a:t>
            </a:r>
            <a:endParaRPr lang="en-US" dirty="0" smtClean="0"/>
          </a:p>
          <a:p>
            <a:pPr marL="0" indent="0" algn="ctr">
              <a:buNone/>
            </a:pPr>
            <a:r>
              <a:rPr lang="en-US" dirty="0" smtClean="0"/>
              <a:t>Starkey Hearing </a:t>
            </a:r>
            <a:r>
              <a:rPr lang="en-US" dirty="0"/>
              <a:t>Technologies</a:t>
            </a:r>
          </a:p>
        </p:txBody>
      </p:sp>
    </p:spTree>
    <p:extLst>
      <p:ext uri="{BB962C8B-B14F-4D97-AF65-F5344CB8AC3E}">
        <p14:creationId xmlns:p14="http://schemas.microsoft.com/office/powerpoint/2010/main" val="20181845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199" y="274638"/>
            <a:ext cx="8410575" cy="1143000"/>
          </a:xfrm>
        </p:spPr>
        <p:txBody>
          <a:bodyPr>
            <a:normAutofit/>
          </a:bodyPr>
          <a:lstStyle/>
          <a:p>
            <a:r>
              <a:rPr lang="en-US" sz="4000" b="1" kern="0" dirty="0" smtClean="0">
                <a:solidFill>
                  <a:srgbClr val="000000"/>
                </a:solidFill>
              </a:rPr>
              <a:t>Meeting the  Hearing Loss Challenges</a:t>
            </a:r>
            <a:endParaRPr lang="en-US" sz="4000" dirty="0"/>
          </a:p>
        </p:txBody>
      </p:sp>
      <p:sp>
        <p:nvSpPr>
          <p:cNvPr id="5" name="Content Placeholder 4"/>
          <p:cNvSpPr>
            <a:spLocks noGrp="1"/>
          </p:cNvSpPr>
          <p:nvPr>
            <p:ph sz="half" idx="1"/>
          </p:nvPr>
        </p:nvSpPr>
        <p:spPr>
          <a:xfrm>
            <a:off x="299258" y="1417638"/>
            <a:ext cx="3973484" cy="4708525"/>
          </a:xfrm>
        </p:spPr>
        <p:txBody>
          <a:bodyPr/>
          <a:lstStyle/>
          <a:p>
            <a:pPr marL="0" lvl="0" indent="0" algn="ctr" defTabSz="914400" eaLnBrk="1" hangingPunct="1">
              <a:buNone/>
              <a:defRPr/>
            </a:pPr>
            <a:r>
              <a:rPr lang="en-US" sz="2400" b="1" u="sng" kern="0" dirty="0" smtClean="0">
                <a:solidFill>
                  <a:srgbClr val="000000"/>
                </a:solidFill>
                <a:cs typeface="Times New Roman" panose="02020603050405020304" pitchFamily="18" charset="0"/>
              </a:rPr>
              <a:t>Challenge</a:t>
            </a:r>
            <a:endParaRPr lang="en-US" sz="2400" b="1" u="sng" kern="0" dirty="0">
              <a:solidFill>
                <a:srgbClr val="000000"/>
              </a:solidFill>
              <a:cs typeface="Times New Roman" panose="02020603050405020304" pitchFamily="18" charset="0"/>
            </a:endParaRPr>
          </a:p>
          <a:p>
            <a:pPr marL="0" lvl="0" indent="0" defTabSz="914400" eaLnBrk="1" hangingPunct="1">
              <a:buNone/>
              <a:defRPr/>
            </a:pPr>
            <a:endParaRPr lang="en-US" sz="2400" b="1" u="sng" kern="0" dirty="0">
              <a:solidFill>
                <a:srgbClr val="000000"/>
              </a:solidFill>
              <a:cs typeface="Times New Roman" panose="02020603050405020304" pitchFamily="18" charset="0"/>
            </a:endParaRPr>
          </a:p>
          <a:p>
            <a:pPr lvl="0" defTabSz="914400" eaLnBrk="1" hangingPunct="1">
              <a:spcBef>
                <a:spcPts val="0"/>
              </a:spcBef>
              <a:buFontTx/>
              <a:buChar char="•"/>
              <a:defRPr/>
            </a:pPr>
            <a:r>
              <a:rPr lang="en-US" sz="2400" kern="0" dirty="0" smtClean="0">
                <a:solidFill>
                  <a:srgbClr val="000000"/>
                </a:solidFill>
                <a:cs typeface="Times New Roman" panose="02020603050405020304" pitchFamily="18" charset="0"/>
              </a:rPr>
              <a:t>Pride</a:t>
            </a:r>
            <a:endParaRPr lang="en-US" sz="2400" kern="0" dirty="0">
              <a:solidFill>
                <a:srgbClr val="000000"/>
              </a:solidFill>
              <a:cs typeface="Times New Roman" panose="02020603050405020304" pitchFamily="18" charset="0"/>
            </a:endParaRPr>
          </a:p>
          <a:p>
            <a:pPr lvl="0" defTabSz="914400" eaLnBrk="1" hangingPunct="1">
              <a:spcBef>
                <a:spcPts val="0"/>
              </a:spcBef>
              <a:buFontTx/>
              <a:buChar char="•"/>
              <a:defRPr/>
            </a:pPr>
            <a:r>
              <a:rPr lang="en-US" sz="2400" kern="0" dirty="0" smtClean="0">
                <a:solidFill>
                  <a:srgbClr val="000000"/>
                </a:solidFill>
                <a:cs typeface="Times New Roman" panose="02020603050405020304" pitchFamily="18" charset="0"/>
              </a:rPr>
              <a:t>Is a gradual loss over time</a:t>
            </a:r>
            <a:endParaRPr lang="en-US" sz="2400" kern="0" dirty="0">
              <a:solidFill>
                <a:srgbClr val="000000"/>
              </a:solidFill>
              <a:cs typeface="Times New Roman" panose="02020603050405020304" pitchFamily="18" charset="0"/>
            </a:endParaRPr>
          </a:p>
          <a:p>
            <a:pPr lvl="0" defTabSz="914400" eaLnBrk="1" hangingPunct="1">
              <a:spcBef>
                <a:spcPts val="0"/>
              </a:spcBef>
              <a:buFontTx/>
              <a:buChar char="•"/>
              <a:defRPr/>
            </a:pPr>
            <a:r>
              <a:rPr lang="en-US" sz="2400" kern="0" dirty="0" smtClean="0">
                <a:solidFill>
                  <a:srgbClr val="000000"/>
                </a:solidFill>
                <a:cs typeface="Times New Roman" panose="02020603050405020304" pitchFamily="18" charset="0"/>
              </a:rPr>
              <a:t>Loses ability to hear high- frequency sounds</a:t>
            </a:r>
            <a:endParaRPr lang="en-US" sz="2400" kern="0" dirty="0">
              <a:solidFill>
                <a:srgbClr val="000000"/>
              </a:solidFill>
              <a:cs typeface="Times New Roman" panose="02020603050405020304" pitchFamily="18" charset="0"/>
            </a:endParaRPr>
          </a:p>
          <a:p>
            <a:pPr lvl="0" defTabSz="914400" eaLnBrk="1" hangingPunct="1">
              <a:spcBef>
                <a:spcPts val="0"/>
              </a:spcBef>
              <a:buFontTx/>
              <a:buChar char="•"/>
              <a:defRPr/>
            </a:pPr>
            <a:r>
              <a:rPr lang="en-US" sz="2400" kern="0" dirty="0">
                <a:solidFill>
                  <a:srgbClr val="000000"/>
                </a:solidFill>
                <a:cs typeface="Times New Roman" panose="02020603050405020304" pitchFamily="18" charset="0"/>
              </a:rPr>
              <a:t>Hearing </a:t>
            </a:r>
            <a:r>
              <a:rPr lang="en-US" sz="2400" kern="0" dirty="0" smtClean="0">
                <a:solidFill>
                  <a:srgbClr val="000000"/>
                </a:solidFill>
                <a:cs typeface="Times New Roman" panose="02020603050405020304" pitchFamily="18" charset="0"/>
              </a:rPr>
              <a:t>aids</a:t>
            </a:r>
            <a:endParaRPr lang="en-US" sz="2400" kern="0" dirty="0">
              <a:solidFill>
                <a:srgbClr val="000000"/>
              </a:solidFill>
              <a:cs typeface="Times New Roman" panose="02020603050405020304" pitchFamily="18" charset="0"/>
            </a:endParaRPr>
          </a:p>
          <a:p>
            <a:pPr marL="0" indent="0">
              <a:buNone/>
            </a:pPr>
            <a:endParaRPr lang="en-US" dirty="0"/>
          </a:p>
        </p:txBody>
      </p:sp>
      <p:sp>
        <p:nvSpPr>
          <p:cNvPr id="6" name="Content Placeholder 5"/>
          <p:cNvSpPr>
            <a:spLocks noGrp="1"/>
          </p:cNvSpPr>
          <p:nvPr>
            <p:ph sz="half" idx="2"/>
          </p:nvPr>
        </p:nvSpPr>
        <p:spPr>
          <a:xfrm>
            <a:off x="4272742" y="1417638"/>
            <a:ext cx="4455622" cy="4708525"/>
          </a:xfrm>
        </p:spPr>
        <p:txBody>
          <a:bodyPr/>
          <a:lstStyle/>
          <a:p>
            <a:pPr marL="0" lvl="0" indent="0" defTabSz="914400" eaLnBrk="1" hangingPunct="1">
              <a:buNone/>
              <a:defRPr/>
            </a:pPr>
            <a:r>
              <a:rPr lang="en-US" sz="2400" b="1" kern="0" dirty="0" smtClean="0">
                <a:solidFill>
                  <a:srgbClr val="000000"/>
                </a:solidFill>
                <a:cs typeface="Times New Roman" panose="02020603050405020304" pitchFamily="18" charset="0"/>
              </a:rPr>
              <a:t>      </a:t>
            </a:r>
            <a:r>
              <a:rPr lang="en-US" sz="2400" b="1" u="sng" kern="0" dirty="0" smtClean="0">
                <a:solidFill>
                  <a:srgbClr val="000000"/>
                </a:solidFill>
                <a:cs typeface="Times New Roman" panose="02020603050405020304" pitchFamily="18" charset="0"/>
              </a:rPr>
              <a:t>Meeting </a:t>
            </a:r>
            <a:r>
              <a:rPr lang="en-US" sz="2400" b="1" u="sng" kern="0" dirty="0">
                <a:solidFill>
                  <a:srgbClr val="000000"/>
                </a:solidFill>
                <a:cs typeface="Times New Roman" panose="02020603050405020304" pitchFamily="18" charset="0"/>
              </a:rPr>
              <a:t>the Challenge</a:t>
            </a:r>
          </a:p>
          <a:p>
            <a:pPr marL="0" lvl="0" indent="0" defTabSz="914400" eaLnBrk="1" hangingPunct="1">
              <a:buNone/>
              <a:defRPr/>
            </a:pPr>
            <a:r>
              <a:rPr lang="en-US" sz="2400" b="1" u="sng" kern="0" dirty="0">
                <a:solidFill>
                  <a:srgbClr val="000000"/>
                </a:solidFill>
                <a:cs typeface="Times New Roman" panose="02020603050405020304" pitchFamily="18" charset="0"/>
              </a:rPr>
              <a:t>   </a:t>
            </a:r>
          </a:p>
          <a:p>
            <a:pPr lvl="0" defTabSz="914400" eaLnBrk="1" hangingPunct="1">
              <a:spcBef>
                <a:spcPts val="0"/>
              </a:spcBef>
              <a:buFontTx/>
              <a:buChar char="•"/>
              <a:defRPr/>
            </a:pPr>
            <a:r>
              <a:rPr lang="en-US" sz="2400" kern="0" dirty="0">
                <a:solidFill>
                  <a:srgbClr val="000000"/>
                </a:solidFill>
                <a:cs typeface="Times New Roman" panose="02020603050405020304" pitchFamily="18" charset="0"/>
              </a:rPr>
              <a:t>Recognize there is a loss</a:t>
            </a:r>
          </a:p>
          <a:p>
            <a:pPr lvl="0" defTabSz="914400" eaLnBrk="1" hangingPunct="1">
              <a:spcBef>
                <a:spcPts val="0"/>
              </a:spcBef>
              <a:buFontTx/>
              <a:buChar char="•"/>
              <a:defRPr/>
            </a:pPr>
            <a:r>
              <a:rPr lang="en-US" sz="2400" kern="0" dirty="0">
                <a:solidFill>
                  <a:srgbClr val="000000"/>
                </a:solidFill>
                <a:cs typeface="Times New Roman" panose="02020603050405020304" pitchFamily="18" charset="0"/>
              </a:rPr>
              <a:t>Make eye contact  </a:t>
            </a:r>
            <a:endParaRPr lang="en-US" sz="2400" kern="0" dirty="0" smtClean="0">
              <a:solidFill>
                <a:srgbClr val="000000"/>
              </a:solidFill>
              <a:cs typeface="Times New Roman" panose="02020603050405020304" pitchFamily="18" charset="0"/>
            </a:endParaRPr>
          </a:p>
          <a:p>
            <a:pPr lvl="0" defTabSz="914400" eaLnBrk="1" hangingPunct="1">
              <a:spcBef>
                <a:spcPts val="0"/>
              </a:spcBef>
              <a:buFontTx/>
              <a:buChar char="•"/>
              <a:defRPr/>
            </a:pPr>
            <a:r>
              <a:rPr lang="en-US" sz="2400" kern="0" dirty="0" smtClean="0">
                <a:solidFill>
                  <a:srgbClr val="000000"/>
                </a:solidFill>
                <a:cs typeface="Times New Roman" panose="02020603050405020304" pitchFamily="18" charset="0"/>
              </a:rPr>
              <a:t>Slow </a:t>
            </a:r>
            <a:r>
              <a:rPr lang="en-US" sz="2400" kern="0" dirty="0">
                <a:solidFill>
                  <a:srgbClr val="000000"/>
                </a:solidFill>
                <a:cs typeface="Times New Roman" panose="02020603050405020304" pitchFamily="18" charset="0"/>
              </a:rPr>
              <a:t>your rate of speech</a:t>
            </a:r>
          </a:p>
          <a:p>
            <a:pPr lvl="0" defTabSz="914400" eaLnBrk="1" hangingPunct="1">
              <a:spcBef>
                <a:spcPts val="0"/>
              </a:spcBef>
              <a:buFontTx/>
              <a:buChar char="•"/>
              <a:defRPr/>
            </a:pPr>
            <a:r>
              <a:rPr lang="en-US" sz="2400" kern="0" dirty="0">
                <a:solidFill>
                  <a:srgbClr val="000000"/>
                </a:solidFill>
                <a:cs typeface="Times New Roman" panose="02020603050405020304" pitchFamily="18" charset="0"/>
              </a:rPr>
              <a:t>Enunciate clearly</a:t>
            </a:r>
          </a:p>
          <a:p>
            <a:pPr lvl="0" defTabSz="914400" eaLnBrk="1" hangingPunct="1">
              <a:spcBef>
                <a:spcPts val="0"/>
              </a:spcBef>
              <a:buFontTx/>
              <a:buChar char="•"/>
              <a:defRPr/>
            </a:pPr>
            <a:r>
              <a:rPr lang="en-US" sz="2400" kern="0" dirty="0">
                <a:solidFill>
                  <a:srgbClr val="000000"/>
                </a:solidFill>
                <a:cs typeface="Times New Roman" panose="02020603050405020304" pitchFamily="18" charset="0"/>
              </a:rPr>
              <a:t>Get rid of background noise</a:t>
            </a:r>
          </a:p>
          <a:p>
            <a:pPr lvl="0" defTabSz="914400" eaLnBrk="1" hangingPunct="1">
              <a:spcBef>
                <a:spcPts val="0"/>
              </a:spcBef>
              <a:buFontTx/>
              <a:buChar char="•"/>
              <a:defRPr/>
            </a:pPr>
            <a:r>
              <a:rPr lang="en-US" sz="2400" kern="0" dirty="0">
                <a:solidFill>
                  <a:srgbClr val="000000"/>
                </a:solidFill>
                <a:cs typeface="Times New Roman" panose="02020603050405020304" pitchFamily="18" charset="0"/>
              </a:rPr>
              <a:t>Lower the tone of your voice</a:t>
            </a:r>
          </a:p>
          <a:p>
            <a:pPr lvl="0" defTabSz="914400" eaLnBrk="1" hangingPunct="1">
              <a:spcBef>
                <a:spcPts val="0"/>
              </a:spcBef>
              <a:buFontTx/>
              <a:buChar char="•"/>
              <a:defRPr/>
            </a:pPr>
            <a:r>
              <a:rPr lang="en-US" sz="2400" kern="0" dirty="0">
                <a:solidFill>
                  <a:srgbClr val="000000"/>
                </a:solidFill>
                <a:cs typeface="Times New Roman" panose="02020603050405020304" pitchFamily="18" charset="0"/>
              </a:rPr>
              <a:t>Keep phone </a:t>
            </a:r>
            <a:r>
              <a:rPr lang="en-US" sz="2400" kern="0" dirty="0" smtClean="0">
                <a:solidFill>
                  <a:srgbClr val="000000"/>
                </a:solidFill>
                <a:cs typeface="Times New Roman" panose="02020603050405020304" pitchFamily="18" charset="0"/>
              </a:rPr>
              <a:t>receiver close </a:t>
            </a:r>
            <a:r>
              <a:rPr lang="en-US" sz="2400" kern="0" dirty="0">
                <a:solidFill>
                  <a:srgbClr val="000000"/>
                </a:solidFill>
                <a:cs typeface="Times New Roman" panose="02020603050405020304" pitchFamily="18" charset="0"/>
              </a:rPr>
              <a:t>to mouth</a:t>
            </a:r>
          </a:p>
          <a:p>
            <a:pPr lvl="0" defTabSz="914400" eaLnBrk="1" hangingPunct="1">
              <a:spcBef>
                <a:spcPts val="0"/>
              </a:spcBef>
              <a:buFontTx/>
              <a:buChar char="•"/>
              <a:defRPr/>
            </a:pPr>
            <a:r>
              <a:rPr lang="en-US" sz="2400" kern="0" dirty="0" smtClean="0">
                <a:solidFill>
                  <a:srgbClr val="000000"/>
                </a:solidFill>
                <a:cs typeface="Times New Roman" panose="02020603050405020304" pitchFamily="18" charset="0"/>
              </a:rPr>
              <a:t>Teach </a:t>
            </a:r>
            <a:r>
              <a:rPr lang="en-US" sz="2400" kern="0" dirty="0">
                <a:solidFill>
                  <a:srgbClr val="000000"/>
                </a:solidFill>
                <a:cs typeface="Times New Roman" panose="02020603050405020304" pitchFamily="18" charset="0"/>
              </a:rPr>
              <a:t>back</a:t>
            </a:r>
          </a:p>
          <a:p>
            <a:pPr lvl="0" defTabSz="914400" eaLnBrk="1" hangingPunct="1">
              <a:spcBef>
                <a:spcPts val="0"/>
              </a:spcBef>
              <a:buFontTx/>
              <a:buChar char="•"/>
              <a:defRPr/>
            </a:pPr>
            <a:r>
              <a:rPr lang="en-US" sz="2400" kern="0" dirty="0">
                <a:solidFill>
                  <a:srgbClr val="000000"/>
                </a:solidFill>
                <a:cs typeface="Times New Roman" panose="02020603050405020304" pitchFamily="18" charset="0"/>
              </a:rPr>
              <a:t>Hearing </a:t>
            </a:r>
            <a:r>
              <a:rPr lang="en-US" sz="2400" kern="0" dirty="0" smtClean="0">
                <a:solidFill>
                  <a:srgbClr val="000000"/>
                </a:solidFill>
                <a:cs typeface="Times New Roman" panose="02020603050405020304" pitchFamily="18" charset="0"/>
              </a:rPr>
              <a:t>aids/devices</a:t>
            </a:r>
            <a:endParaRPr lang="en-US" sz="2400" kern="0" dirty="0">
              <a:solidFill>
                <a:srgbClr val="000000"/>
              </a:solidFill>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4206402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401050" cy="1143000"/>
          </a:xfrm>
        </p:spPr>
        <p:txBody>
          <a:bodyPr/>
          <a:lstStyle/>
          <a:p>
            <a:r>
              <a:rPr lang="en-US" sz="4000" b="1" dirty="0" smtClean="0"/>
              <a:t>Understanding Dexterity Challenges</a:t>
            </a:r>
            <a:endParaRPr lang="en-US" sz="4000" b="1" dirty="0"/>
          </a:p>
        </p:txBody>
      </p:sp>
      <p:sp>
        <p:nvSpPr>
          <p:cNvPr id="6" name="Content Placeholder 5"/>
          <p:cNvSpPr>
            <a:spLocks noGrp="1"/>
          </p:cNvSpPr>
          <p:nvPr>
            <p:ph idx="1"/>
          </p:nvPr>
        </p:nvSpPr>
        <p:spPr/>
        <p:txBody>
          <a:bodyPr/>
          <a:lstStyle/>
          <a:p>
            <a:pPr marL="0" indent="0">
              <a:buNone/>
            </a:pPr>
            <a:r>
              <a:rPr lang="en-US" dirty="0"/>
              <a:t>Here are some </a:t>
            </a:r>
            <a:r>
              <a:rPr lang="en-US" dirty="0" smtClean="0"/>
              <a:t>activities of daily living </a:t>
            </a:r>
            <a:r>
              <a:rPr lang="en-US" dirty="0"/>
              <a:t>to try:</a:t>
            </a:r>
          </a:p>
          <a:p>
            <a:pPr marL="0" indent="0">
              <a:buNone/>
            </a:pPr>
            <a:endParaRPr lang="en-US" sz="1800" dirty="0"/>
          </a:p>
          <a:p>
            <a:pPr marL="0" indent="0">
              <a:buNone/>
            </a:pPr>
            <a:r>
              <a:rPr lang="en-US" sz="2000" dirty="0" smtClean="0"/>
              <a:t>1.</a:t>
            </a:r>
            <a:r>
              <a:rPr lang="en-US" sz="2000" dirty="0"/>
              <a:t>	Attempt to take an item out of your pocket, wallet or </a:t>
            </a:r>
            <a:r>
              <a:rPr lang="en-US" sz="2000" dirty="0" smtClean="0"/>
              <a:t>purse.</a:t>
            </a:r>
            <a:endParaRPr lang="en-US" sz="2000" dirty="0"/>
          </a:p>
          <a:p>
            <a:pPr marL="0" indent="0">
              <a:buNone/>
            </a:pPr>
            <a:endParaRPr lang="en-US" sz="2000" dirty="0"/>
          </a:p>
          <a:p>
            <a:pPr marL="0" indent="0">
              <a:buNone/>
            </a:pPr>
            <a:r>
              <a:rPr lang="en-US" sz="2000" dirty="0" smtClean="0"/>
              <a:t>2.</a:t>
            </a:r>
            <a:r>
              <a:rPr lang="en-US" sz="2000" dirty="0"/>
              <a:t>	Try to </a:t>
            </a:r>
            <a:r>
              <a:rPr lang="en-US" sz="2000" dirty="0" smtClean="0"/>
              <a:t>button/unbutton </a:t>
            </a:r>
            <a:r>
              <a:rPr lang="en-US" sz="2000" dirty="0"/>
              <a:t>your blouse or shirt.</a:t>
            </a:r>
          </a:p>
          <a:p>
            <a:pPr marL="0" indent="0">
              <a:buNone/>
            </a:pPr>
            <a:endParaRPr lang="en-US" sz="2000" dirty="0"/>
          </a:p>
          <a:p>
            <a:pPr marL="0" indent="0">
              <a:buNone/>
            </a:pPr>
            <a:r>
              <a:rPr lang="en-US" sz="2000" dirty="0" smtClean="0"/>
              <a:t>3.</a:t>
            </a:r>
            <a:r>
              <a:rPr lang="en-US" sz="2000" dirty="0"/>
              <a:t>	Take your jewelry on and </a:t>
            </a:r>
            <a:r>
              <a:rPr lang="en-US" sz="2000" dirty="0" smtClean="0"/>
              <a:t>off.</a:t>
            </a:r>
            <a:endParaRPr lang="en-US" sz="2000" dirty="0"/>
          </a:p>
          <a:p>
            <a:pPr marL="0" indent="0">
              <a:buNone/>
            </a:pPr>
            <a:endParaRPr lang="en-US" sz="2000" dirty="0"/>
          </a:p>
          <a:p>
            <a:pPr marL="0" indent="0">
              <a:buNone/>
            </a:pPr>
            <a:r>
              <a:rPr lang="en-US" sz="2000" dirty="0" smtClean="0"/>
              <a:t>4.</a:t>
            </a:r>
            <a:r>
              <a:rPr lang="en-US" sz="2000" dirty="0"/>
              <a:t>	Untie and tie your </a:t>
            </a:r>
            <a:r>
              <a:rPr lang="en-US" sz="2000" dirty="0" smtClean="0"/>
              <a:t>shoes.</a:t>
            </a:r>
            <a:endParaRPr lang="en-US" sz="2000" dirty="0"/>
          </a:p>
          <a:p>
            <a:pPr marL="0" indent="0">
              <a:buNone/>
            </a:pPr>
            <a:endParaRPr lang="en-US" sz="2000" dirty="0"/>
          </a:p>
          <a:p>
            <a:pPr marL="0" indent="0">
              <a:buNone/>
            </a:pPr>
            <a:r>
              <a:rPr lang="en-US" sz="2000" dirty="0" smtClean="0"/>
              <a:t>5.</a:t>
            </a:r>
            <a:r>
              <a:rPr lang="en-US" sz="2000" dirty="0"/>
              <a:t>	Put 4 pills in each of the 4 slots in the daily pill </a:t>
            </a:r>
            <a:r>
              <a:rPr lang="en-US" sz="2000" dirty="0" smtClean="0"/>
              <a:t>container.</a:t>
            </a:r>
            <a:endParaRPr lang="en-US" sz="2000" dirty="0"/>
          </a:p>
          <a:p>
            <a:pPr marL="0" indent="0">
              <a:buNone/>
            </a:pPr>
            <a:endParaRPr lang="en-US" sz="1800" dirty="0"/>
          </a:p>
          <a:p>
            <a:pPr marL="0" indent="0">
              <a:buNone/>
            </a:pPr>
            <a:endParaRPr lang="en-US" dirty="0"/>
          </a:p>
        </p:txBody>
      </p:sp>
    </p:spTree>
    <p:extLst>
      <p:ext uri="{BB962C8B-B14F-4D97-AF65-F5344CB8AC3E}">
        <p14:creationId xmlns:p14="http://schemas.microsoft.com/office/powerpoint/2010/main" val="32488438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b="1" kern="0" dirty="0">
                <a:solidFill>
                  <a:srgbClr val="000000"/>
                </a:solidFill>
              </a:rPr>
              <a:t>Understanding </a:t>
            </a:r>
            <a:r>
              <a:rPr lang="en-US" sz="4000" b="1" kern="0" dirty="0" smtClean="0">
                <a:solidFill>
                  <a:srgbClr val="000000"/>
                </a:solidFill>
              </a:rPr>
              <a:t>Dexterity Challenges</a:t>
            </a:r>
            <a:endParaRPr lang="en-US" sz="4000" dirty="0"/>
          </a:p>
        </p:txBody>
      </p:sp>
      <p:sp>
        <p:nvSpPr>
          <p:cNvPr id="5" name="Content Placeholder 4"/>
          <p:cNvSpPr>
            <a:spLocks noGrp="1"/>
          </p:cNvSpPr>
          <p:nvPr>
            <p:ph sz="half" idx="1"/>
          </p:nvPr>
        </p:nvSpPr>
        <p:spPr>
          <a:xfrm>
            <a:off x="1413164" y="1455045"/>
            <a:ext cx="6184669" cy="4525963"/>
          </a:xfrm>
        </p:spPr>
        <p:txBody>
          <a:bodyPr/>
          <a:lstStyle/>
          <a:p>
            <a:pPr marL="0" lvl="0" indent="0" algn="ctr" defTabSz="914400" eaLnBrk="1" hangingPunct="1">
              <a:buNone/>
              <a:defRPr/>
            </a:pPr>
            <a:r>
              <a:rPr lang="en-US" b="1" u="sng" kern="0" dirty="0">
                <a:solidFill>
                  <a:srgbClr val="000000"/>
                </a:solidFill>
                <a:cs typeface="Times New Roman" panose="02020603050405020304" pitchFamily="18" charset="0"/>
              </a:rPr>
              <a:t>Impaired Manual </a:t>
            </a:r>
            <a:r>
              <a:rPr lang="en-US" b="1" u="sng" kern="0" dirty="0" smtClean="0">
                <a:solidFill>
                  <a:srgbClr val="000000"/>
                </a:solidFill>
                <a:cs typeface="Times New Roman" panose="02020603050405020304" pitchFamily="18" charset="0"/>
              </a:rPr>
              <a:t>Dexterity</a:t>
            </a:r>
            <a:endParaRPr lang="en-US" b="1" u="sng" kern="0" dirty="0">
              <a:solidFill>
                <a:srgbClr val="000000"/>
              </a:solidFill>
              <a:cs typeface="Times New Roman" panose="02020603050405020304" pitchFamily="18" charset="0"/>
            </a:endParaRPr>
          </a:p>
          <a:p>
            <a:pPr marL="0" lvl="0" indent="0" defTabSz="914400" eaLnBrk="1" hangingPunct="1">
              <a:buNone/>
              <a:defRPr/>
            </a:pPr>
            <a:endParaRPr lang="en-US" b="1" u="sng" kern="0" dirty="0">
              <a:solidFill>
                <a:srgbClr val="000000"/>
              </a:solidFill>
              <a:cs typeface="Times New Roman" panose="02020603050405020304" pitchFamily="18" charset="0"/>
            </a:endParaRPr>
          </a:p>
          <a:p>
            <a:pPr lvl="0" defTabSz="914400" eaLnBrk="1" hangingPunct="1">
              <a:spcBef>
                <a:spcPts val="0"/>
              </a:spcBef>
              <a:buFontTx/>
              <a:buChar char="•"/>
              <a:defRPr/>
            </a:pPr>
            <a:r>
              <a:rPr lang="en-US" kern="0" dirty="0">
                <a:solidFill>
                  <a:srgbClr val="000000"/>
                </a:solidFill>
                <a:cs typeface="Times New Roman" panose="02020603050405020304" pitchFamily="18" charset="0"/>
              </a:rPr>
              <a:t>Stiff j</a:t>
            </a:r>
            <a:r>
              <a:rPr lang="en-US" kern="0" dirty="0" smtClean="0">
                <a:solidFill>
                  <a:srgbClr val="000000"/>
                </a:solidFill>
                <a:cs typeface="Times New Roman" panose="02020603050405020304" pitchFamily="18" charset="0"/>
              </a:rPr>
              <a:t>oints</a:t>
            </a:r>
            <a:endParaRPr lang="en-US" kern="0" dirty="0">
              <a:solidFill>
                <a:srgbClr val="000000"/>
              </a:solidFill>
              <a:cs typeface="Times New Roman" panose="02020603050405020304" pitchFamily="18" charset="0"/>
            </a:endParaRPr>
          </a:p>
          <a:p>
            <a:pPr lvl="0" defTabSz="914400" eaLnBrk="1" hangingPunct="1">
              <a:spcBef>
                <a:spcPts val="0"/>
              </a:spcBef>
              <a:buFontTx/>
              <a:buChar char="•"/>
              <a:defRPr/>
            </a:pPr>
            <a:r>
              <a:rPr lang="en-US" kern="0" dirty="0">
                <a:solidFill>
                  <a:srgbClr val="000000"/>
                </a:solidFill>
                <a:cs typeface="Times New Roman" panose="02020603050405020304" pitchFamily="18" charset="0"/>
              </a:rPr>
              <a:t>Decrease in range of motion</a:t>
            </a:r>
          </a:p>
          <a:p>
            <a:pPr lvl="0" defTabSz="914400" eaLnBrk="1" hangingPunct="1">
              <a:spcBef>
                <a:spcPts val="0"/>
              </a:spcBef>
              <a:buFontTx/>
              <a:buChar char="•"/>
              <a:defRPr/>
            </a:pPr>
            <a:r>
              <a:rPr lang="en-US" kern="0" dirty="0">
                <a:solidFill>
                  <a:srgbClr val="000000"/>
                </a:solidFill>
                <a:cs typeface="Times New Roman" panose="02020603050405020304" pitchFamily="18" charset="0"/>
              </a:rPr>
              <a:t>Arthritis</a:t>
            </a:r>
          </a:p>
          <a:p>
            <a:pPr lvl="0" defTabSz="914400" eaLnBrk="1" hangingPunct="1">
              <a:spcBef>
                <a:spcPts val="0"/>
              </a:spcBef>
              <a:buFontTx/>
              <a:buChar char="•"/>
              <a:defRPr/>
            </a:pPr>
            <a:r>
              <a:rPr lang="en-US" kern="0" dirty="0">
                <a:solidFill>
                  <a:srgbClr val="000000"/>
                </a:solidFill>
                <a:cs typeface="Times New Roman" panose="02020603050405020304" pitchFamily="18" charset="0"/>
              </a:rPr>
              <a:t>Decrease in strength</a:t>
            </a:r>
          </a:p>
          <a:p>
            <a:pPr lvl="0" defTabSz="914400" eaLnBrk="1" hangingPunct="1">
              <a:spcBef>
                <a:spcPts val="0"/>
              </a:spcBef>
              <a:buFontTx/>
              <a:buChar char="•"/>
              <a:defRPr/>
            </a:pPr>
            <a:r>
              <a:rPr lang="en-US" kern="0" dirty="0">
                <a:solidFill>
                  <a:srgbClr val="000000"/>
                </a:solidFill>
                <a:cs typeface="Times New Roman" panose="02020603050405020304" pitchFamily="18" charset="0"/>
              </a:rPr>
              <a:t>Decrease in circulation in extremities</a:t>
            </a:r>
          </a:p>
          <a:p>
            <a:pPr lvl="0" defTabSz="914400" eaLnBrk="1" hangingPunct="1">
              <a:spcBef>
                <a:spcPts val="0"/>
              </a:spcBef>
              <a:buFontTx/>
              <a:buChar char="•"/>
              <a:defRPr/>
            </a:pPr>
            <a:r>
              <a:rPr lang="en-US" kern="0" dirty="0">
                <a:solidFill>
                  <a:srgbClr val="000000"/>
                </a:solidFill>
                <a:cs typeface="Times New Roman" panose="02020603050405020304" pitchFamily="18" charset="0"/>
              </a:rPr>
              <a:t>Lifestyle changes in appearance</a:t>
            </a:r>
          </a:p>
          <a:p>
            <a:endParaRPr lang="en-US" dirty="0"/>
          </a:p>
        </p:txBody>
      </p:sp>
    </p:spTree>
    <p:extLst>
      <p:ext uri="{BB962C8B-B14F-4D97-AF65-F5344CB8AC3E}">
        <p14:creationId xmlns:p14="http://schemas.microsoft.com/office/powerpoint/2010/main" val="17069633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0850"/>
            <a:ext cx="8229600" cy="1143000"/>
          </a:xfrm>
        </p:spPr>
        <p:txBody>
          <a:bodyPr/>
          <a:lstStyle/>
          <a:p>
            <a:pPr marL="0" indent="0" eaLnBrk="1" hangingPunct="1">
              <a:defRPr/>
            </a:pPr>
            <a:r>
              <a:rPr lang="en-US" sz="4000" b="1" dirty="0" err="1" smtClean="0">
                <a:cs typeface="Times New Roman" panose="02020603050405020304" pitchFamily="18" charset="0"/>
              </a:rPr>
              <a:t>AgePlay</a:t>
            </a:r>
            <a:endParaRPr lang="en-US" sz="4000" b="1" dirty="0">
              <a:cs typeface="Times New Roman" panose="02020603050405020304" pitchFamily="18" charset="0"/>
            </a:endParaRPr>
          </a:p>
        </p:txBody>
      </p:sp>
      <p:sp>
        <p:nvSpPr>
          <p:cNvPr id="3" name="Content Placeholder 2"/>
          <p:cNvSpPr>
            <a:spLocks noGrp="1"/>
          </p:cNvSpPr>
          <p:nvPr>
            <p:ph idx="1"/>
          </p:nvPr>
        </p:nvSpPr>
        <p:spPr>
          <a:xfrm>
            <a:off x="457200" y="1636412"/>
            <a:ext cx="8229600" cy="4525963"/>
          </a:xfrm>
        </p:spPr>
        <p:txBody>
          <a:bodyPr/>
          <a:lstStyle/>
          <a:p>
            <a:pPr marL="0" indent="0" algn="ctr" eaLnBrk="1" hangingPunct="1">
              <a:buFontTx/>
              <a:buNone/>
              <a:defRPr/>
            </a:pPr>
            <a:r>
              <a:rPr lang="en-US" dirty="0" smtClean="0">
                <a:cs typeface="Times New Roman" panose="02020603050405020304" pitchFamily="18" charset="0"/>
              </a:rPr>
              <a:t>Training Objectives</a:t>
            </a:r>
          </a:p>
          <a:p>
            <a:pPr marL="0" indent="0" eaLnBrk="1" hangingPunct="1">
              <a:buFontTx/>
              <a:buNone/>
              <a:defRPr/>
            </a:pPr>
            <a:endParaRPr lang="en-US" sz="1800" dirty="0">
              <a:cs typeface="Times New Roman" panose="02020603050405020304" pitchFamily="18" charset="0"/>
            </a:endParaRPr>
          </a:p>
          <a:p>
            <a:pPr eaLnBrk="1" hangingPunct="1">
              <a:buFontTx/>
              <a:buAutoNum type="arabicPeriod"/>
              <a:defRPr/>
            </a:pPr>
            <a:r>
              <a:rPr lang="en-US" sz="1800" dirty="0" smtClean="0">
                <a:cs typeface="Times New Roman" panose="02020603050405020304" pitchFamily="18" charset="0"/>
              </a:rPr>
              <a:t>To relate and understand the changes associated with aging through vision, hearing and impaired manual dexterity simulation.</a:t>
            </a:r>
          </a:p>
          <a:p>
            <a:pPr eaLnBrk="1" hangingPunct="1">
              <a:buFontTx/>
              <a:buAutoNum type="arabicPeriod"/>
              <a:defRPr/>
            </a:pPr>
            <a:r>
              <a:rPr lang="en-US" sz="1800" dirty="0" smtClean="0">
                <a:cs typeface="Times New Roman" panose="02020603050405020304" pitchFamily="18" charset="0"/>
              </a:rPr>
              <a:t>To understand the importance of keeping our seniors active and engaged.</a:t>
            </a:r>
          </a:p>
          <a:p>
            <a:pPr eaLnBrk="1" hangingPunct="1">
              <a:buFontTx/>
              <a:buAutoNum type="arabicPeriod"/>
              <a:defRPr/>
            </a:pPr>
            <a:r>
              <a:rPr lang="en-US" sz="1800" dirty="0" smtClean="0">
                <a:cs typeface="Times New Roman" panose="02020603050405020304" pitchFamily="18" charset="0"/>
              </a:rPr>
              <a:t>To identify the various causes of confusion in the older adult.</a:t>
            </a:r>
          </a:p>
          <a:p>
            <a:pPr eaLnBrk="1" hangingPunct="1">
              <a:buFontTx/>
              <a:buAutoNum type="arabicPeriod"/>
              <a:defRPr/>
            </a:pPr>
            <a:r>
              <a:rPr lang="en-US" sz="1800" dirty="0" smtClean="0">
                <a:cs typeface="Times New Roman" panose="02020603050405020304" pitchFamily="18" charset="0"/>
              </a:rPr>
              <a:t>To understand the prevalence of depression and treatments options for the older adult.</a:t>
            </a:r>
          </a:p>
          <a:p>
            <a:pPr eaLnBrk="1" hangingPunct="1">
              <a:buFontTx/>
              <a:buAutoNum type="arabicPeriod"/>
              <a:defRPr/>
            </a:pPr>
            <a:r>
              <a:rPr lang="en-US" sz="1800" dirty="0" smtClean="0">
                <a:cs typeface="Times New Roman" panose="02020603050405020304" pitchFamily="18" charset="0"/>
              </a:rPr>
              <a:t>To create an elder friendly environment.</a:t>
            </a:r>
          </a:p>
          <a:p>
            <a:pPr eaLnBrk="1" hangingPunct="1">
              <a:buFontTx/>
              <a:buAutoNum type="arabicPeriod"/>
              <a:defRPr/>
            </a:pPr>
            <a:r>
              <a:rPr lang="en-US" sz="1800" dirty="0" smtClean="0">
                <a:cs typeface="Times New Roman" panose="02020603050405020304" pitchFamily="18" charset="0"/>
              </a:rPr>
              <a:t>To identify the services or groups of services available in your community to assist in providing support for older adults.  </a:t>
            </a:r>
            <a:endParaRPr lang="en-US" sz="1800" dirty="0"/>
          </a:p>
        </p:txBody>
      </p:sp>
    </p:spTree>
    <p:extLst>
      <p:ext uri="{BB962C8B-B14F-4D97-AF65-F5344CB8AC3E}">
        <p14:creationId xmlns:p14="http://schemas.microsoft.com/office/powerpoint/2010/main" val="9421470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b="1" kern="0" dirty="0" smtClean="0">
                <a:solidFill>
                  <a:srgbClr val="000000"/>
                </a:solidFill>
              </a:rPr>
              <a:t>Meeting the Dexterity Challenges</a:t>
            </a:r>
            <a:endParaRPr lang="en-US" sz="4000" dirty="0"/>
          </a:p>
        </p:txBody>
      </p:sp>
      <p:sp>
        <p:nvSpPr>
          <p:cNvPr id="2" name="TextBox 1"/>
          <p:cNvSpPr txBox="1"/>
          <p:nvPr/>
        </p:nvSpPr>
        <p:spPr>
          <a:xfrm>
            <a:off x="798022" y="1596043"/>
            <a:ext cx="7888778" cy="1938992"/>
          </a:xfrm>
          <a:prstGeom prst="rect">
            <a:avLst/>
          </a:prstGeom>
          <a:noFill/>
        </p:spPr>
        <p:txBody>
          <a:bodyPr wrap="square" rtlCol="0">
            <a:spAutoFit/>
          </a:bodyPr>
          <a:lstStyle/>
          <a:p>
            <a:pPr marL="285750" indent="-285750">
              <a:buClr>
                <a:schemeClr val="tx1"/>
              </a:buClr>
              <a:buSzPct val="114000"/>
              <a:buFont typeface="Arial" panose="020B0604020202020204" pitchFamily="34" charset="0"/>
              <a:buChar char="•"/>
            </a:pPr>
            <a:r>
              <a:rPr lang="en-US" sz="2400" dirty="0" smtClean="0">
                <a:latin typeface="+mn-lt"/>
              </a:rPr>
              <a:t>Use the right tools</a:t>
            </a:r>
          </a:p>
          <a:p>
            <a:pPr marL="285750" indent="-285750">
              <a:buClr>
                <a:schemeClr val="tx1"/>
              </a:buClr>
              <a:buSzPct val="114000"/>
              <a:buFont typeface="Arial" panose="020B0604020202020204" pitchFamily="34" charset="0"/>
              <a:buChar char="•"/>
            </a:pPr>
            <a:r>
              <a:rPr lang="en-US" sz="2400" dirty="0" smtClean="0">
                <a:latin typeface="+mn-lt"/>
              </a:rPr>
              <a:t>Encourage exercise and activity at any age and ability</a:t>
            </a:r>
          </a:p>
          <a:p>
            <a:pPr marL="285750" indent="-285750">
              <a:buClr>
                <a:schemeClr val="tx1"/>
              </a:buClr>
              <a:buSzPct val="114000"/>
              <a:buFont typeface="Arial" panose="020B0604020202020204" pitchFamily="34" charset="0"/>
              <a:buChar char="•"/>
            </a:pPr>
            <a:r>
              <a:rPr lang="en-US" sz="2400" dirty="0" smtClean="0">
                <a:latin typeface="+mn-lt"/>
              </a:rPr>
              <a:t>Have patience and understanding</a:t>
            </a:r>
          </a:p>
          <a:p>
            <a:pPr marL="285750" indent="-285750">
              <a:buClr>
                <a:schemeClr val="tx1"/>
              </a:buClr>
              <a:buSzPct val="114000"/>
              <a:buFont typeface="Arial" panose="020B0604020202020204" pitchFamily="34" charset="0"/>
              <a:buChar char="•"/>
            </a:pPr>
            <a:r>
              <a:rPr lang="en-US" sz="2400" dirty="0" smtClean="0">
                <a:latin typeface="+mn-lt"/>
              </a:rPr>
              <a:t>Offer to assist</a:t>
            </a:r>
          </a:p>
          <a:p>
            <a:pPr marL="285750" indent="-285750">
              <a:buClr>
                <a:schemeClr val="tx1"/>
              </a:buClr>
              <a:buSzPct val="114000"/>
              <a:buFont typeface="Arial" panose="020B0604020202020204" pitchFamily="34" charset="0"/>
              <a:buChar char="•"/>
            </a:pPr>
            <a:r>
              <a:rPr lang="en-US" sz="2400" dirty="0" smtClean="0">
                <a:latin typeface="+mn-lt"/>
              </a:rPr>
              <a:t>Proper foot care</a:t>
            </a:r>
            <a:endParaRPr lang="en-US" sz="2400" dirty="0">
              <a:latin typeface="+mn-lt"/>
            </a:endParaRPr>
          </a:p>
        </p:txBody>
      </p:sp>
      <p:pic>
        <p:nvPicPr>
          <p:cNvPr id="3" name="Picture 2" descr="ss stretch_4548342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6375" y="3796362"/>
            <a:ext cx="3786419" cy="2372822"/>
          </a:xfrm>
          <a:prstGeom prst="rect">
            <a:avLst/>
          </a:prstGeom>
        </p:spPr>
      </p:pic>
    </p:spTree>
    <p:extLst>
      <p:ext uri="{BB962C8B-B14F-4D97-AF65-F5344CB8AC3E}">
        <p14:creationId xmlns:p14="http://schemas.microsoft.com/office/powerpoint/2010/main" val="33419130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b="1" dirty="0" smtClean="0"/>
              <a:t>Understanding Loss of Taste</a:t>
            </a:r>
            <a:endParaRPr lang="en-US" sz="4000" b="1" dirty="0"/>
          </a:p>
        </p:txBody>
      </p:sp>
      <p:sp>
        <p:nvSpPr>
          <p:cNvPr id="6" name="Content Placeholder 5"/>
          <p:cNvSpPr>
            <a:spLocks noGrp="1"/>
          </p:cNvSpPr>
          <p:nvPr>
            <p:ph idx="1"/>
          </p:nvPr>
        </p:nvSpPr>
        <p:spPr>
          <a:xfrm>
            <a:off x="457200" y="1455045"/>
            <a:ext cx="4746567" cy="4679747"/>
          </a:xfrm>
        </p:spPr>
        <p:txBody>
          <a:bodyPr/>
          <a:lstStyle/>
          <a:p>
            <a:r>
              <a:rPr lang="en-US" sz="2800" dirty="0" smtClean="0"/>
              <a:t>The aging process causes a loss in taste buds.</a:t>
            </a:r>
            <a:endParaRPr lang="en-US" sz="2800" dirty="0"/>
          </a:p>
          <a:p>
            <a:r>
              <a:rPr lang="en-US" sz="2800" dirty="0" smtClean="0"/>
              <a:t>Diminished taste and smell may cause a decrease in appetite.</a:t>
            </a:r>
          </a:p>
          <a:p>
            <a:r>
              <a:rPr lang="en-US" sz="2800" dirty="0" smtClean="0"/>
              <a:t>Certain medications may also affect our taste and smell.</a:t>
            </a:r>
          </a:p>
          <a:p>
            <a:endParaRPr lang="en-US" sz="2800" dirty="0"/>
          </a:p>
        </p:txBody>
      </p:sp>
      <p:pic>
        <p:nvPicPr>
          <p:cNvPr id="2053" name="Picture 5" descr="C:\Users\TFRank\AppData\Local\Microsoft\Windows\Temporary Internet Files\Content.IE5\RFXRU8I3\ssmgrp_geriatric_care_sept_1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2146" y="1455045"/>
            <a:ext cx="2695575"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1979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7024"/>
            <a:ext cx="8229600" cy="1143000"/>
          </a:xfrm>
        </p:spPr>
        <p:txBody>
          <a:bodyPr>
            <a:normAutofit fontScale="90000"/>
          </a:bodyPr>
          <a:lstStyle/>
          <a:p>
            <a:r>
              <a:rPr lang="en-US" sz="4000" b="1" kern="0" dirty="0">
                <a:solidFill>
                  <a:srgbClr val="000000"/>
                </a:solidFill>
              </a:rPr>
              <a:t>Understanding </a:t>
            </a:r>
            <a:r>
              <a:rPr lang="en-US" sz="4000" b="1" kern="0" dirty="0" smtClean="0">
                <a:solidFill>
                  <a:srgbClr val="000000"/>
                </a:solidFill>
              </a:rPr>
              <a:t>Memory and Confusion Challenges in Aging</a:t>
            </a:r>
            <a:endParaRPr lang="en-US" sz="4000" dirty="0"/>
          </a:p>
        </p:txBody>
      </p:sp>
      <p:sp>
        <p:nvSpPr>
          <p:cNvPr id="3" name="Content Placeholder 2"/>
          <p:cNvSpPr>
            <a:spLocks noGrp="1"/>
          </p:cNvSpPr>
          <p:nvPr>
            <p:ph idx="1"/>
          </p:nvPr>
        </p:nvSpPr>
        <p:spPr>
          <a:xfrm>
            <a:off x="765227" y="2161309"/>
            <a:ext cx="3972643" cy="3964854"/>
          </a:xfrm>
        </p:spPr>
        <p:txBody>
          <a:bodyPr/>
          <a:lstStyle/>
          <a:p>
            <a:pPr marL="0" lvl="0" indent="0" algn="ctr" defTabSz="914400" eaLnBrk="1" hangingPunct="1">
              <a:buNone/>
            </a:pPr>
            <a:r>
              <a:rPr lang="en-US" kern="0" dirty="0">
                <a:solidFill>
                  <a:srgbClr val="000000"/>
                </a:solidFill>
                <a:cs typeface="Times New Roman" charset="0"/>
              </a:rPr>
              <a:t>What may cause confusion or memory </a:t>
            </a:r>
            <a:endParaRPr lang="en-US" kern="0" dirty="0" smtClean="0">
              <a:solidFill>
                <a:srgbClr val="000000"/>
              </a:solidFill>
              <a:cs typeface="Times New Roman" charset="0"/>
            </a:endParaRPr>
          </a:p>
          <a:p>
            <a:pPr marL="0" lvl="0" indent="0" algn="ctr" defTabSz="914400" eaLnBrk="1" hangingPunct="1">
              <a:buNone/>
            </a:pPr>
            <a:r>
              <a:rPr lang="en-US" kern="0" dirty="0" smtClean="0">
                <a:solidFill>
                  <a:srgbClr val="000000"/>
                </a:solidFill>
                <a:cs typeface="Times New Roman" charset="0"/>
              </a:rPr>
              <a:t>problems in older adults?</a:t>
            </a:r>
            <a:endParaRPr lang="en-US" kern="0" dirty="0">
              <a:solidFill>
                <a:srgbClr val="000000"/>
              </a:solidFill>
              <a:cs typeface="Times New Roman" charset="0"/>
            </a:endParaRPr>
          </a:p>
          <a:p>
            <a:endParaRPr lang="en-US" dirty="0"/>
          </a:p>
        </p:txBody>
      </p:sp>
      <p:pic>
        <p:nvPicPr>
          <p:cNvPr id="5" name="Picture 4" descr="shutterstock_265607327.jpg"/>
          <p:cNvPicPr>
            <a:picLocks noChangeAspect="1"/>
          </p:cNvPicPr>
          <p:nvPr/>
        </p:nvPicPr>
        <p:blipFill rotWithShape="1">
          <a:blip r:embed="rId3">
            <a:extLst>
              <a:ext uri="{28A0092B-C50C-407E-A947-70E740481C1C}">
                <a14:useLocalDpi xmlns:a14="http://schemas.microsoft.com/office/drawing/2010/main" val="0"/>
              </a:ext>
            </a:extLst>
          </a:blip>
          <a:srcRect l="44095" t="16178" r="8175" b="5718"/>
          <a:stretch/>
        </p:blipFill>
        <p:spPr>
          <a:xfrm>
            <a:off x="5303072" y="2195009"/>
            <a:ext cx="3093451" cy="3357651"/>
          </a:xfrm>
          <a:prstGeom prst="rect">
            <a:avLst/>
          </a:prstGeom>
        </p:spPr>
      </p:pic>
    </p:spTree>
    <p:extLst>
      <p:ext uri="{BB962C8B-B14F-4D97-AF65-F5344CB8AC3E}">
        <p14:creationId xmlns:p14="http://schemas.microsoft.com/office/powerpoint/2010/main" val="36745257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b="1" kern="0" dirty="0" smtClean="0">
                <a:solidFill>
                  <a:srgbClr val="000000"/>
                </a:solidFill>
              </a:rPr>
              <a:t>Causes of Confusion or Memory Loss</a:t>
            </a:r>
            <a:endParaRPr lang="en-US" sz="4000" dirty="0"/>
          </a:p>
        </p:txBody>
      </p:sp>
      <p:sp>
        <p:nvSpPr>
          <p:cNvPr id="5" name="Content Placeholder 4"/>
          <p:cNvSpPr>
            <a:spLocks noGrp="1"/>
          </p:cNvSpPr>
          <p:nvPr>
            <p:ph sz="half" idx="1"/>
          </p:nvPr>
        </p:nvSpPr>
        <p:spPr>
          <a:xfrm>
            <a:off x="676274" y="1417639"/>
            <a:ext cx="7503450" cy="4718050"/>
          </a:xfrm>
        </p:spPr>
        <p:txBody>
          <a:bodyPr>
            <a:normAutofit/>
          </a:bodyPr>
          <a:lstStyle/>
          <a:p>
            <a:pPr lvl="0" defTabSz="914400" eaLnBrk="1" hangingPunct="1">
              <a:spcBef>
                <a:spcPts val="0"/>
              </a:spcBef>
              <a:buFontTx/>
              <a:buChar char="•"/>
              <a:defRPr/>
            </a:pPr>
            <a:r>
              <a:rPr lang="en-US" kern="0" dirty="0" smtClean="0">
                <a:solidFill>
                  <a:srgbClr val="000000"/>
                </a:solidFill>
                <a:cs typeface="Times New Roman" panose="02020603050405020304" pitchFamily="18" charset="0"/>
              </a:rPr>
              <a:t>Poor nutrition</a:t>
            </a:r>
          </a:p>
          <a:p>
            <a:pPr lvl="0" defTabSz="914400" eaLnBrk="1" hangingPunct="1">
              <a:spcBef>
                <a:spcPts val="0"/>
              </a:spcBef>
              <a:buFontTx/>
              <a:buChar char="•"/>
              <a:defRPr/>
            </a:pPr>
            <a:r>
              <a:rPr lang="en-US" kern="0" dirty="0" smtClean="0">
                <a:solidFill>
                  <a:srgbClr val="000000"/>
                </a:solidFill>
                <a:cs typeface="Times New Roman" panose="02020603050405020304" pitchFamily="18" charset="0"/>
              </a:rPr>
              <a:t>Dehydration</a:t>
            </a:r>
            <a:endParaRPr lang="en-US" kern="0" dirty="0">
              <a:solidFill>
                <a:srgbClr val="000000"/>
              </a:solidFill>
              <a:cs typeface="Times New Roman" panose="02020603050405020304" pitchFamily="18" charset="0"/>
            </a:endParaRPr>
          </a:p>
          <a:p>
            <a:pPr lvl="0" defTabSz="914400" eaLnBrk="1" hangingPunct="1">
              <a:spcBef>
                <a:spcPts val="0"/>
              </a:spcBef>
              <a:buFontTx/>
              <a:buChar char="•"/>
              <a:defRPr/>
            </a:pPr>
            <a:r>
              <a:rPr lang="en-US" kern="0" dirty="0" smtClean="0">
                <a:solidFill>
                  <a:srgbClr val="000000"/>
                </a:solidFill>
                <a:cs typeface="Times New Roman" panose="02020603050405020304" pitchFamily="18" charset="0"/>
              </a:rPr>
              <a:t>Medications and/or alcohol</a:t>
            </a:r>
            <a:endParaRPr lang="en-US" kern="0" dirty="0">
              <a:solidFill>
                <a:srgbClr val="000000"/>
              </a:solidFill>
              <a:cs typeface="Times New Roman" panose="02020603050405020304" pitchFamily="18" charset="0"/>
            </a:endParaRPr>
          </a:p>
          <a:p>
            <a:pPr lvl="0" defTabSz="914400" eaLnBrk="1" hangingPunct="1">
              <a:spcBef>
                <a:spcPts val="0"/>
              </a:spcBef>
              <a:buFontTx/>
              <a:buChar char="•"/>
              <a:defRPr/>
            </a:pPr>
            <a:r>
              <a:rPr lang="en-US" kern="0" dirty="0">
                <a:solidFill>
                  <a:srgbClr val="000000"/>
                </a:solidFill>
                <a:cs typeface="Times New Roman" panose="02020603050405020304" pitchFamily="18" charset="0"/>
              </a:rPr>
              <a:t>Infection – u</a:t>
            </a:r>
            <a:r>
              <a:rPr lang="en-US" kern="0" dirty="0" smtClean="0">
                <a:solidFill>
                  <a:srgbClr val="000000"/>
                </a:solidFill>
                <a:cs typeface="Times New Roman" panose="02020603050405020304" pitchFamily="18" charset="0"/>
              </a:rPr>
              <a:t>rinary </a:t>
            </a:r>
            <a:r>
              <a:rPr lang="en-US" kern="0" dirty="0">
                <a:solidFill>
                  <a:srgbClr val="000000"/>
                </a:solidFill>
                <a:cs typeface="Times New Roman" panose="02020603050405020304" pitchFamily="18" charset="0"/>
              </a:rPr>
              <a:t>t</a:t>
            </a:r>
            <a:r>
              <a:rPr lang="en-US" kern="0" dirty="0" smtClean="0">
                <a:solidFill>
                  <a:srgbClr val="000000"/>
                </a:solidFill>
                <a:cs typeface="Times New Roman" panose="02020603050405020304" pitchFamily="18" charset="0"/>
              </a:rPr>
              <a:t>ract </a:t>
            </a:r>
            <a:r>
              <a:rPr lang="en-US" kern="0" dirty="0">
                <a:solidFill>
                  <a:srgbClr val="000000"/>
                </a:solidFill>
                <a:cs typeface="Times New Roman" panose="02020603050405020304" pitchFamily="18" charset="0"/>
              </a:rPr>
              <a:t>i</a:t>
            </a:r>
            <a:r>
              <a:rPr lang="en-US" kern="0" dirty="0" smtClean="0">
                <a:solidFill>
                  <a:srgbClr val="000000"/>
                </a:solidFill>
                <a:cs typeface="Times New Roman" panose="02020603050405020304" pitchFamily="18" charset="0"/>
              </a:rPr>
              <a:t>nfection or high </a:t>
            </a:r>
            <a:r>
              <a:rPr lang="en-US" kern="0" dirty="0">
                <a:solidFill>
                  <a:srgbClr val="000000"/>
                </a:solidFill>
                <a:cs typeface="Times New Roman" panose="02020603050405020304" pitchFamily="18" charset="0"/>
              </a:rPr>
              <a:t>fever</a:t>
            </a:r>
          </a:p>
          <a:p>
            <a:pPr lvl="0" defTabSz="914400" eaLnBrk="1" hangingPunct="1">
              <a:spcBef>
                <a:spcPts val="0"/>
              </a:spcBef>
              <a:buFontTx/>
              <a:buChar char="•"/>
              <a:defRPr/>
            </a:pPr>
            <a:r>
              <a:rPr lang="en-US" kern="0" dirty="0">
                <a:solidFill>
                  <a:srgbClr val="000000"/>
                </a:solidFill>
                <a:cs typeface="Times New Roman" panose="02020603050405020304" pitchFamily="18" charset="0"/>
              </a:rPr>
              <a:t>Thyroid problems</a:t>
            </a:r>
          </a:p>
          <a:p>
            <a:pPr lvl="0" defTabSz="914400" eaLnBrk="1" hangingPunct="1">
              <a:spcBef>
                <a:spcPts val="0"/>
              </a:spcBef>
              <a:buFontTx/>
              <a:buChar char="•"/>
              <a:defRPr/>
            </a:pPr>
            <a:r>
              <a:rPr lang="en-US" kern="0" dirty="0">
                <a:solidFill>
                  <a:srgbClr val="000000"/>
                </a:solidFill>
                <a:cs typeface="Times New Roman" panose="02020603050405020304" pitchFamily="18" charset="0"/>
              </a:rPr>
              <a:t>Head injury </a:t>
            </a:r>
            <a:endParaRPr lang="en-US" kern="0" dirty="0" smtClean="0">
              <a:solidFill>
                <a:srgbClr val="000000"/>
              </a:solidFill>
              <a:cs typeface="Times New Roman" panose="02020603050405020304" pitchFamily="18" charset="0"/>
            </a:endParaRPr>
          </a:p>
          <a:p>
            <a:pPr lvl="0" defTabSz="914400" eaLnBrk="1" hangingPunct="1">
              <a:spcBef>
                <a:spcPts val="0"/>
              </a:spcBef>
              <a:buFontTx/>
              <a:buChar char="•"/>
              <a:defRPr/>
            </a:pPr>
            <a:r>
              <a:rPr lang="en-US" kern="0" dirty="0" smtClean="0">
                <a:solidFill>
                  <a:srgbClr val="000000"/>
                </a:solidFill>
                <a:cs typeface="Times New Roman" panose="02020603050405020304" pitchFamily="18" charset="0"/>
              </a:rPr>
              <a:t>Hardening of </a:t>
            </a:r>
            <a:r>
              <a:rPr lang="en-US" kern="0" dirty="0">
                <a:solidFill>
                  <a:srgbClr val="000000"/>
                </a:solidFill>
                <a:cs typeface="Times New Roman" panose="02020603050405020304" pitchFamily="18" charset="0"/>
              </a:rPr>
              <a:t>the arteries</a:t>
            </a:r>
          </a:p>
          <a:p>
            <a:pPr lvl="0" defTabSz="914400" eaLnBrk="1" hangingPunct="1">
              <a:spcBef>
                <a:spcPts val="0"/>
              </a:spcBef>
              <a:buFontTx/>
              <a:buChar char="•"/>
              <a:defRPr/>
            </a:pPr>
            <a:r>
              <a:rPr lang="en-US" kern="0" dirty="0">
                <a:solidFill>
                  <a:srgbClr val="000000"/>
                </a:solidFill>
                <a:cs typeface="Times New Roman" panose="02020603050405020304" pitchFamily="18" charset="0"/>
              </a:rPr>
              <a:t>Dementia</a:t>
            </a:r>
          </a:p>
          <a:p>
            <a:pPr lvl="0" defTabSz="914400" eaLnBrk="1" hangingPunct="1">
              <a:spcBef>
                <a:spcPts val="0"/>
              </a:spcBef>
              <a:buFontTx/>
              <a:buChar char="•"/>
              <a:defRPr/>
            </a:pPr>
            <a:r>
              <a:rPr lang="en-US" kern="0" dirty="0" smtClean="0">
                <a:solidFill>
                  <a:srgbClr val="000000"/>
                </a:solidFill>
                <a:cs typeface="Times New Roman" panose="02020603050405020304" pitchFamily="18" charset="0"/>
              </a:rPr>
              <a:t>Alzheimer’s disease</a:t>
            </a:r>
            <a:endParaRPr lang="en-US" kern="0" dirty="0">
              <a:solidFill>
                <a:srgbClr val="000000"/>
              </a:solidFill>
              <a:cs typeface="Times New Roman" panose="02020603050405020304" pitchFamily="18" charset="0"/>
            </a:endParaRPr>
          </a:p>
          <a:p>
            <a:pPr lvl="0" defTabSz="914400" eaLnBrk="1" hangingPunct="1">
              <a:spcBef>
                <a:spcPts val="0"/>
              </a:spcBef>
              <a:buFontTx/>
              <a:buChar char="•"/>
              <a:defRPr/>
            </a:pPr>
            <a:r>
              <a:rPr lang="en-US" kern="0" dirty="0">
                <a:solidFill>
                  <a:srgbClr val="000000"/>
                </a:solidFill>
                <a:cs typeface="Times New Roman" panose="02020603050405020304" pitchFamily="18" charset="0"/>
              </a:rPr>
              <a:t>Depression</a:t>
            </a:r>
          </a:p>
          <a:p>
            <a:endParaRPr lang="en-US" dirty="0"/>
          </a:p>
        </p:txBody>
      </p:sp>
    </p:spTree>
    <p:extLst>
      <p:ext uri="{BB962C8B-B14F-4D97-AF65-F5344CB8AC3E}">
        <p14:creationId xmlns:p14="http://schemas.microsoft.com/office/powerpoint/2010/main" val="29015306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b="1" dirty="0" smtClean="0"/>
              <a:t>Dementia and Alzheimer’s </a:t>
            </a:r>
            <a:endParaRPr lang="en-US" sz="4000" b="1" dirty="0"/>
          </a:p>
        </p:txBody>
      </p:sp>
      <p:sp>
        <p:nvSpPr>
          <p:cNvPr id="6" name="Content Placeholder 5"/>
          <p:cNvSpPr>
            <a:spLocks noGrp="1"/>
          </p:cNvSpPr>
          <p:nvPr>
            <p:ph idx="1"/>
          </p:nvPr>
        </p:nvSpPr>
        <p:spPr>
          <a:xfrm>
            <a:off x="457200" y="1303284"/>
            <a:ext cx="8229600" cy="4822880"/>
          </a:xfrm>
        </p:spPr>
        <p:txBody>
          <a:bodyPr/>
          <a:lstStyle/>
          <a:p>
            <a:r>
              <a:rPr lang="en-US" sz="2800" dirty="0" smtClean="0"/>
              <a:t>Senile dementia is progressive and irreversible.</a:t>
            </a:r>
          </a:p>
          <a:p>
            <a:r>
              <a:rPr lang="en-US" sz="2800" dirty="0" smtClean="0"/>
              <a:t>Most older adults are afraid of the A word.</a:t>
            </a:r>
          </a:p>
          <a:p>
            <a:r>
              <a:rPr lang="en-US" sz="2800" dirty="0" smtClean="0"/>
              <a:t>Importance of early medical assessment and treatment.</a:t>
            </a:r>
          </a:p>
          <a:p>
            <a:r>
              <a:rPr lang="en-US" sz="2800" dirty="0" smtClean="0"/>
              <a:t>Local resources and support are available.</a:t>
            </a:r>
            <a:endParaRPr lang="en-US" sz="2800" dirty="0"/>
          </a:p>
        </p:txBody>
      </p:sp>
      <p:pic>
        <p:nvPicPr>
          <p:cNvPr id="4098" name="Picture 2" descr="C:\Users\TFRank\AppData\Local\Microsoft\Windows\Temporary Internet Files\Content.IE5\49FM0NFI\Alzheimer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7499" y="3889456"/>
            <a:ext cx="3358342" cy="2236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7891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b="1" kern="0" dirty="0">
                <a:solidFill>
                  <a:srgbClr val="000000"/>
                </a:solidFill>
              </a:rPr>
              <a:t>Understanding </a:t>
            </a:r>
            <a:r>
              <a:rPr lang="en-US" sz="4000" b="1" kern="0" dirty="0" smtClean="0">
                <a:solidFill>
                  <a:srgbClr val="000000"/>
                </a:solidFill>
              </a:rPr>
              <a:t>Depression</a:t>
            </a:r>
            <a:endParaRPr lang="en-US" sz="4000" dirty="0"/>
          </a:p>
        </p:txBody>
      </p:sp>
      <p:sp>
        <p:nvSpPr>
          <p:cNvPr id="3" name="Content Placeholder 2"/>
          <p:cNvSpPr>
            <a:spLocks noGrp="1"/>
          </p:cNvSpPr>
          <p:nvPr>
            <p:ph sz="half" idx="1"/>
          </p:nvPr>
        </p:nvSpPr>
        <p:spPr>
          <a:xfrm>
            <a:off x="1379393" y="1438420"/>
            <a:ext cx="3774498" cy="4525963"/>
          </a:xfrm>
        </p:spPr>
        <p:txBody>
          <a:bodyPr/>
          <a:lstStyle/>
          <a:p>
            <a:pPr marL="0" indent="0">
              <a:buNone/>
            </a:pPr>
            <a:r>
              <a:rPr lang="en-US" dirty="0" smtClean="0"/>
              <a:t>1</a:t>
            </a:r>
            <a:r>
              <a:rPr lang="en-US" dirty="0"/>
              <a:t>.	</a:t>
            </a:r>
            <a:r>
              <a:rPr lang="en-US" sz="2400" dirty="0"/>
              <a:t>Cause of depression</a:t>
            </a:r>
          </a:p>
          <a:p>
            <a:pPr marL="0" indent="0">
              <a:buNone/>
            </a:pPr>
            <a:r>
              <a:rPr lang="en-US" sz="2400" dirty="0" smtClean="0"/>
              <a:t>	Losses </a:t>
            </a:r>
            <a:r>
              <a:rPr lang="en-US" sz="2400" dirty="0"/>
              <a:t>of</a:t>
            </a:r>
          </a:p>
          <a:p>
            <a:pPr marL="0" indent="0">
              <a:buNone/>
            </a:pPr>
            <a:r>
              <a:rPr lang="en-US" sz="2400" dirty="0" smtClean="0"/>
              <a:t>	  a)	Friends</a:t>
            </a:r>
            <a:endParaRPr lang="en-US" sz="2400" dirty="0"/>
          </a:p>
          <a:p>
            <a:pPr marL="0" indent="0">
              <a:buNone/>
            </a:pPr>
            <a:r>
              <a:rPr lang="en-US" sz="2400" dirty="0" smtClean="0"/>
              <a:t>         b)	Family</a:t>
            </a:r>
            <a:endParaRPr lang="en-US" sz="2400" dirty="0"/>
          </a:p>
          <a:p>
            <a:pPr marL="0" indent="0">
              <a:buNone/>
            </a:pPr>
            <a:r>
              <a:rPr lang="en-US" sz="2400" dirty="0" smtClean="0"/>
              <a:t>         c) Finances</a:t>
            </a:r>
            <a:endParaRPr lang="en-US" sz="2400" dirty="0"/>
          </a:p>
          <a:p>
            <a:pPr marL="0" indent="0">
              <a:buNone/>
            </a:pPr>
            <a:r>
              <a:rPr lang="en-US" sz="2400" dirty="0" smtClean="0"/>
              <a:t>         d) Self</a:t>
            </a:r>
            <a:r>
              <a:rPr lang="en-US" sz="2400" dirty="0"/>
              <a:t>-esteem</a:t>
            </a:r>
          </a:p>
          <a:p>
            <a:pPr marL="0" indent="0">
              <a:lnSpc>
                <a:spcPct val="120000"/>
              </a:lnSpc>
              <a:buNone/>
            </a:pPr>
            <a:r>
              <a:rPr lang="en-US" sz="2400" dirty="0" smtClean="0"/>
              <a:t>         e)	Self-image</a:t>
            </a:r>
            <a:endParaRPr lang="en-US" sz="2400" dirty="0"/>
          </a:p>
          <a:p>
            <a:pPr marL="457200" indent="-457200">
              <a:lnSpc>
                <a:spcPct val="120000"/>
              </a:lnSpc>
              <a:buAutoNum type="arabicPeriod" startAt="2"/>
            </a:pPr>
            <a:r>
              <a:rPr lang="en-US" sz="2400" dirty="0" smtClean="0"/>
              <a:t>Diagnoses of</a:t>
            </a:r>
          </a:p>
          <a:p>
            <a:pPr marL="0" indent="0">
              <a:buNone/>
            </a:pPr>
            <a:r>
              <a:rPr lang="en-US" sz="2400" dirty="0" smtClean="0"/>
              <a:t>       Depression</a:t>
            </a:r>
            <a:endParaRPr lang="en-US" sz="2400" dirty="0"/>
          </a:p>
        </p:txBody>
      </p:sp>
      <p:pic>
        <p:nvPicPr>
          <p:cNvPr id="2" name="Picture 1" descr="ss depression_34512278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4582" y="1698980"/>
            <a:ext cx="3290352" cy="3084705"/>
          </a:xfrm>
          <a:prstGeom prst="rect">
            <a:avLst/>
          </a:prstGeom>
        </p:spPr>
      </p:pic>
    </p:spTree>
    <p:extLst>
      <p:ext uri="{BB962C8B-B14F-4D97-AF65-F5344CB8AC3E}">
        <p14:creationId xmlns:p14="http://schemas.microsoft.com/office/powerpoint/2010/main" val="34288780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6165" y="453932"/>
            <a:ext cx="8229600" cy="1143000"/>
          </a:xfrm>
        </p:spPr>
        <p:txBody>
          <a:bodyPr>
            <a:normAutofit fontScale="90000"/>
          </a:bodyPr>
          <a:lstStyle/>
          <a:p>
            <a:r>
              <a:rPr lang="en-US" sz="4000" b="1" dirty="0" smtClean="0"/>
              <a:t>Communicating</a:t>
            </a:r>
            <a:br>
              <a:rPr lang="en-US" sz="4000" b="1" dirty="0" smtClean="0"/>
            </a:br>
            <a:r>
              <a:rPr lang="en-US" sz="4000" b="1" dirty="0" smtClean="0"/>
              <a:t>With a Confused Person</a:t>
            </a:r>
            <a:endParaRPr lang="en-US" sz="4000" b="1" dirty="0"/>
          </a:p>
        </p:txBody>
      </p:sp>
      <p:sp>
        <p:nvSpPr>
          <p:cNvPr id="6" name="Content Placeholder 5"/>
          <p:cNvSpPr>
            <a:spLocks noGrp="1"/>
          </p:cNvSpPr>
          <p:nvPr>
            <p:ph idx="1"/>
          </p:nvPr>
        </p:nvSpPr>
        <p:spPr>
          <a:xfrm>
            <a:off x="1911928" y="1821051"/>
            <a:ext cx="5993475" cy="4525963"/>
          </a:xfrm>
        </p:spPr>
        <p:txBody>
          <a:bodyPr/>
          <a:lstStyle/>
          <a:p>
            <a:r>
              <a:rPr lang="en-US" sz="2000" dirty="0" smtClean="0"/>
              <a:t>Identify yourself</a:t>
            </a:r>
          </a:p>
          <a:p>
            <a:r>
              <a:rPr lang="en-US" sz="2000" dirty="0" smtClean="0"/>
              <a:t>Call the person by name</a:t>
            </a:r>
          </a:p>
          <a:p>
            <a:r>
              <a:rPr lang="en-US" sz="2000" dirty="0" smtClean="0"/>
              <a:t>Use short, simple words and sentences</a:t>
            </a:r>
          </a:p>
          <a:p>
            <a:r>
              <a:rPr lang="en-US" sz="2000" dirty="0" smtClean="0"/>
              <a:t>Speak slowly and distinctively</a:t>
            </a:r>
          </a:p>
          <a:p>
            <a:r>
              <a:rPr lang="en-US" sz="2000" dirty="0" smtClean="0"/>
              <a:t>Patiently wait for a response</a:t>
            </a:r>
          </a:p>
          <a:p>
            <a:r>
              <a:rPr lang="en-US" sz="2000" dirty="0" smtClean="0"/>
              <a:t>Repeat questions as needed</a:t>
            </a:r>
          </a:p>
          <a:p>
            <a:r>
              <a:rPr lang="en-US" sz="2000" dirty="0" smtClean="0"/>
              <a:t>Turn questions into answers</a:t>
            </a:r>
          </a:p>
          <a:p>
            <a:r>
              <a:rPr lang="en-US" sz="2000" dirty="0" smtClean="0"/>
              <a:t>Avoid confusing or vague statements</a:t>
            </a:r>
          </a:p>
          <a:p>
            <a:r>
              <a:rPr lang="en-US" sz="2000" dirty="0" smtClean="0"/>
              <a:t>Turn negatives into positives</a:t>
            </a:r>
          </a:p>
          <a:p>
            <a:r>
              <a:rPr lang="en-US" sz="2000" dirty="0" smtClean="0"/>
              <a:t>Give visual cues</a:t>
            </a:r>
          </a:p>
          <a:p>
            <a:r>
              <a:rPr lang="en-US" sz="2000" dirty="0" smtClean="0"/>
              <a:t>Avoid saying “Do you remember when?”</a:t>
            </a:r>
          </a:p>
          <a:p>
            <a:r>
              <a:rPr lang="en-US" sz="2000" dirty="0" smtClean="0"/>
              <a:t>Treat the person with dignity and respect</a:t>
            </a:r>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smtClean="0"/>
          </a:p>
          <a:p>
            <a:endParaRPr lang="en-US" sz="2000" dirty="0"/>
          </a:p>
        </p:txBody>
      </p:sp>
    </p:spTree>
    <p:extLst>
      <p:ext uri="{BB962C8B-B14F-4D97-AF65-F5344CB8AC3E}">
        <p14:creationId xmlns:p14="http://schemas.microsoft.com/office/powerpoint/2010/main" val="5251379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kern="0" dirty="0">
                <a:solidFill>
                  <a:srgbClr val="000000"/>
                </a:solidFill>
              </a:rPr>
              <a:t>Aging Challenges </a:t>
            </a:r>
            <a:r>
              <a:rPr lang="en-US" sz="4000" b="1" kern="0" dirty="0" smtClean="0">
                <a:solidFill>
                  <a:srgbClr val="000000"/>
                </a:solidFill>
              </a:rPr>
              <a:t>Post-Test</a:t>
            </a:r>
            <a:endParaRPr lang="en-US" sz="4000" dirty="0"/>
          </a:p>
        </p:txBody>
      </p:sp>
    </p:spTree>
    <p:extLst>
      <p:ext uri="{BB962C8B-B14F-4D97-AF65-F5344CB8AC3E}">
        <p14:creationId xmlns:p14="http://schemas.microsoft.com/office/powerpoint/2010/main" val="35071858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3091" y="627217"/>
            <a:ext cx="8258175" cy="5447645"/>
          </a:xfrm>
          <a:prstGeom prst="rect">
            <a:avLst/>
          </a:prstGeom>
          <a:noFill/>
        </p:spPr>
        <p:txBody>
          <a:bodyPr wrap="square" rtlCol="0">
            <a:spAutoFit/>
          </a:bodyPr>
          <a:lstStyle/>
          <a:p>
            <a:pPr algn="ctr"/>
            <a:r>
              <a:rPr lang="en-US" sz="2800" b="1" dirty="0" smtClean="0">
                <a:latin typeface="+mj-lt"/>
              </a:rPr>
              <a:t>Aging Challenges Pre-Test</a:t>
            </a:r>
          </a:p>
          <a:p>
            <a:endParaRPr lang="en-US" sz="1600" dirty="0" smtClean="0">
              <a:latin typeface="+mn-lt"/>
            </a:endParaRPr>
          </a:p>
          <a:p>
            <a:pPr marL="342900" indent="-342900">
              <a:buAutoNum type="arabicPeriod"/>
            </a:pPr>
            <a:r>
              <a:rPr lang="en-US" sz="1600" dirty="0" smtClean="0">
                <a:latin typeface="+mn-lt"/>
              </a:rPr>
              <a:t>Significant </a:t>
            </a:r>
            <a:r>
              <a:rPr lang="en-US" sz="1600" dirty="0">
                <a:latin typeface="+mn-lt"/>
              </a:rPr>
              <a:t>memory loss is a normal part of </a:t>
            </a:r>
            <a:r>
              <a:rPr lang="en-US" sz="1600" dirty="0" smtClean="0">
                <a:latin typeface="+mn-lt"/>
              </a:rPr>
              <a:t>aging.     </a:t>
            </a:r>
          </a:p>
          <a:p>
            <a:pPr marL="342900" indent="-342900">
              <a:buAutoNum type="arabicPeriod"/>
            </a:pPr>
            <a:endParaRPr lang="en-US" sz="1600" dirty="0" smtClean="0">
              <a:latin typeface="+mn-lt"/>
            </a:endParaRPr>
          </a:p>
          <a:p>
            <a:pPr marL="342900" indent="-342900">
              <a:buAutoNum type="arabicPeriod" startAt="2"/>
            </a:pPr>
            <a:r>
              <a:rPr lang="en-US" sz="1600" dirty="0" smtClean="0">
                <a:latin typeface="+mn-lt"/>
              </a:rPr>
              <a:t>At </a:t>
            </a:r>
            <a:r>
              <a:rPr lang="en-US" sz="1600" dirty="0">
                <a:latin typeface="+mn-lt"/>
              </a:rPr>
              <a:t>least 12 pt. </a:t>
            </a:r>
            <a:r>
              <a:rPr lang="en-US" sz="1600" dirty="0" smtClean="0">
                <a:latin typeface="+mn-lt"/>
              </a:rPr>
              <a:t>font </a:t>
            </a:r>
            <a:r>
              <a:rPr lang="en-US" sz="1600" dirty="0">
                <a:latin typeface="+mn-lt"/>
              </a:rPr>
              <a:t>size is recommended for all print material for older </a:t>
            </a:r>
            <a:r>
              <a:rPr lang="en-US" sz="1600" dirty="0" smtClean="0">
                <a:latin typeface="+mn-lt"/>
              </a:rPr>
              <a:t>adults.</a:t>
            </a:r>
            <a:r>
              <a:rPr lang="en-US" sz="1600" dirty="0">
                <a:latin typeface="+mn-lt"/>
              </a:rPr>
              <a:t>	</a:t>
            </a:r>
            <a:endParaRPr lang="en-US" sz="1600" dirty="0" smtClean="0">
              <a:latin typeface="+mn-lt"/>
            </a:endParaRPr>
          </a:p>
          <a:p>
            <a:r>
              <a:rPr lang="en-US" sz="1600" dirty="0">
                <a:latin typeface="+mn-lt"/>
              </a:rPr>
              <a:t>	</a:t>
            </a:r>
          </a:p>
          <a:p>
            <a:pPr marL="342900" indent="-342900">
              <a:buAutoNum type="arabicPeriod" startAt="3"/>
            </a:pPr>
            <a:r>
              <a:rPr lang="en-US" sz="1600" dirty="0" smtClean="0">
                <a:latin typeface="+mn-lt"/>
              </a:rPr>
              <a:t>Cataracts </a:t>
            </a:r>
            <a:r>
              <a:rPr lang="en-US" sz="1600" dirty="0">
                <a:latin typeface="+mn-lt"/>
              </a:rPr>
              <a:t>are a normal process of </a:t>
            </a:r>
            <a:r>
              <a:rPr lang="en-US" sz="1600" dirty="0" smtClean="0">
                <a:latin typeface="+mn-lt"/>
              </a:rPr>
              <a:t>aging</a:t>
            </a:r>
            <a:r>
              <a:rPr lang="en-US" sz="1600" dirty="0">
                <a:latin typeface="+mn-lt"/>
              </a:rPr>
              <a:t>.</a:t>
            </a:r>
            <a:r>
              <a:rPr lang="en-US" sz="1600" dirty="0" smtClean="0">
                <a:latin typeface="+mn-lt"/>
              </a:rPr>
              <a:t>      </a:t>
            </a:r>
          </a:p>
          <a:p>
            <a:pPr marL="342900" indent="-342900">
              <a:buAutoNum type="arabicPeriod" startAt="3"/>
            </a:pPr>
            <a:endParaRPr lang="en-US" sz="1600" dirty="0">
              <a:latin typeface="+mn-lt"/>
            </a:endParaRPr>
          </a:p>
          <a:p>
            <a:pPr marL="342900" indent="-342900">
              <a:buAutoNum type="arabicPeriod" startAt="4"/>
            </a:pPr>
            <a:r>
              <a:rPr lang="en-US" sz="1600" dirty="0" smtClean="0">
                <a:latin typeface="+mn-lt"/>
              </a:rPr>
              <a:t>Most </a:t>
            </a:r>
            <a:r>
              <a:rPr lang="en-US" sz="1600" dirty="0">
                <a:latin typeface="+mn-lt"/>
              </a:rPr>
              <a:t>hearing loss in older adults is due to </a:t>
            </a:r>
            <a:r>
              <a:rPr lang="en-US" sz="1600" dirty="0" smtClean="0">
                <a:latin typeface="+mn-lt"/>
              </a:rPr>
              <a:t>loss </a:t>
            </a:r>
            <a:r>
              <a:rPr lang="en-US" sz="1600" dirty="0">
                <a:latin typeface="+mn-lt"/>
              </a:rPr>
              <a:t>of high frequency </a:t>
            </a:r>
            <a:r>
              <a:rPr lang="en-US" sz="1600" dirty="0" smtClean="0">
                <a:latin typeface="+mn-lt"/>
              </a:rPr>
              <a:t>sounds.</a:t>
            </a:r>
          </a:p>
          <a:p>
            <a:r>
              <a:rPr lang="en-US" sz="1600" dirty="0">
                <a:latin typeface="+mn-lt"/>
              </a:rPr>
              <a:t>	</a:t>
            </a:r>
          </a:p>
          <a:p>
            <a:pPr marL="342900" indent="-342900">
              <a:buAutoNum type="arabicPeriod" startAt="5"/>
            </a:pPr>
            <a:r>
              <a:rPr lang="en-US" sz="1600" dirty="0" smtClean="0">
                <a:latin typeface="+mn-lt"/>
              </a:rPr>
              <a:t>Loss </a:t>
            </a:r>
            <a:r>
              <a:rPr lang="en-US" sz="1600" dirty="0">
                <a:latin typeface="+mn-lt"/>
              </a:rPr>
              <a:t>of depth perception contributes to older adults susceptibility to </a:t>
            </a:r>
            <a:r>
              <a:rPr lang="en-US" sz="1600" dirty="0" smtClean="0">
                <a:latin typeface="+mn-lt"/>
              </a:rPr>
              <a:t>falls. </a:t>
            </a:r>
          </a:p>
          <a:p>
            <a:r>
              <a:rPr lang="en-US" sz="1600" dirty="0">
                <a:latin typeface="+mn-lt"/>
              </a:rPr>
              <a:t>		</a:t>
            </a:r>
          </a:p>
          <a:p>
            <a:pPr marL="342900" indent="-342900">
              <a:buAutoNum type="arabicPeriod" startAt="6"/>
            </a:pPr>
            <a:r>
              <a:rPr lang="en-US" sz="1600" dirty="0" smtClean="0">
                <a:latin typeface="+mn-lt"/>
              </a:rPr>
              <a:t>Sunlight </a:t>
            </a:r>
            <a:r>
              <a:rPr lang="en-US" sz="1600" dirty="0">
                <a:latin typeface="+mn-lt"/>
              </a:rPr>
              <a:t>has no effect on the aging </a:t>
            </a:r>
            <a:r>
              <a:rPr lang="en-US" sz="1600" dirty="0" smtClean="0">
                <a:latin typeface="+mn-lt"/>
              </a:rPr>
              <a:t>eye.      </a:t>
            </a:r>
          </a:p>
          <a:p>
            <a:pPr marL="342900" indent="-342900">
              <a:buAutoNum type="arabicPeriod" startAt="6"/>
            </a:pPr>
            <a:endParaRPr lang="en-US" sz="1600" dirty="0">
              <a:latin typeface="+mn-lt"/>
            </a:endParaRPr>
          </a:p>
          <a:p>
            <a:pPr marL="342900" indent="-342900">
              <a:buAutoNum type="arabicPeriod" startAt="7"/>
            </a:pPr>
            <a:r>
              <a:rPr lang="en-US" sz="1600" dirty="0" smtClean="0">
                <a:latin typeface="+mn-lt"/>
              </a:rPr>
              <a:t>People </a:t>
            </a:r>
            <a:r>
              <a:rPr lang="en-US" sz="1600" dirty="0">
                <a:latin typeface="+mn-lt"/>
              </a:rPr>
              <a:t>become more grouchy and stubborn as they </a:t>
            </a:r>
            <a:r>
              <a:rPr lang="en-US" sz="1600" dirty="0" smtClean="0">
                <a:latin typeface="+mn-lt"/>
              </a:rPr>
              <a:t>age.</a:t>
            </a:r>
          </a:p>
          <a:p>
            <a:pPr marL="342900" indent="-342900">
              <a:buAutoNum type="arabicPeriod" startAt="7"/>
            </a:pPr>
            <a:endParaRPr lang="en-US" sz="1600" dirty="0">
              <a:latin typeface="+mn-lt"/>
            </a:endParaRPr>
          </a:p>
          <a:p>
            <a:r>
              <a:rPr lang="en-US" sz="1600" dirty="0" smtClean="0">
                <a:latin typeface="+mn-lt"/>
              </a:rPr>
              <a:t>8.   The </a:t>
            </a:r>
            <a:r>
              <a:rPr lang="en-US" sz="1600" dirty="0">
                <a:latin typeface="+mn-lt"/>
              </a:rPr>
              <a:t>sense of touch is diminished as one grows </a:t>
            </a:r>
            <a:r>
              <a:rPr lang="en-US" sz="1600" dirty="0" smtClean="0">
                <a:latin typeface="+mn-lt"/>
              </a:rPr>
              <a:t>older. </a:t>
            </a:r>
            <a:r>
              <a:rPr lang="en-US" sz="1600" dirty="0">
                <a:latin typeface="+mn-lt"/>
              </a:rPr>
              <a:t>		</a:t>
            </a:r>
          </a:p>
          <a:p>
            <a:endParaRPr lang="en-US" sz="1600" dirty="0">
              <a:latin typeface="+mn-lt"/>
            </a:endParaRPr>
          </a:p>
          <a:p>
            <a:r>
              <a:rPr lang="en-US" sz="1600" dirty="0" smtClean="0">
                <a:latin typeface="+mn-lt"/>
              </a:rPr>
              <a:t>9.   Depression </a:t>
            </a:r>
            <a:r>
              <a:rPr lang="en-US" sz="1600" dirty="0">
                <a:latin typeface="+mn-lt"/>
              </a:rPr>
              <a:t>is common in older </a:t>
            </a:r>
            <a:r>
              <a:rPr lang="en-US" sz="1600" dirty="0" smtClean="0">
                <a:latin typeface="+mn-lt"/>
              </a:rPr>
              <a:t>adults. </a:t>
            </a:r>
            <a:r>
              <a:rPr lang="en-US" sz="1600" dirty="0">
                <a:latin typeface="+mn-lt"/>
              </a:rPr>
              <a:t>	</a:t>
            </a:r>
          </a:p>
          <a:p>
            <a:endParaRPr lang="en-US" sz="1600" dirty="0">
              <a:latin typeface="+mn-lt"/>
            </a:endParaRPr>
          </a:p>
          <a:p>
            <a:r>
              <a:rPr lang="en-US" sz="1600" dirty="0" smtClean="0">
                <a:latin typeface="+mn-lt"/>
              </a:rPr>
              <a:t>10. Alzheimer’s </a:t>
            </a:r>
            <a:r>
              <a:rPr lang="en-US" sz="1600" dirty="0">
                <a:latin typeface="+mn-lt"/>
              </a:rPr>
              <a:t>Disease is the only cause of memory loss in older </a:t>
            </a:r>
            <a:r>
              <a:rPr lang="en-US" sz="1600" dirty="0" smtClean="0">
                <a:latin typeface="+mn-lt"/>
              </a:rPr>
              <a:t>adults.        </a:t>
            </a:r>
            <a:endParaRPr lang="en-US" sz="1600" b="1" dirty="0">
              <a:latin typeface="+mn-lt"/>
            </a:endParaRPr>
          </a:p>
        </p:txBody>
      </p:sp>
    </p:spTree>
    <p:extLst>
      <p:ext uri="{BB962C8B-B14F-4D97-AF65-F5344CB8AC3E}">
        <p14:creationId xmlns:p14="http://schemas.microsoft.com/office/powerpoint/2010/main" val="420790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wipe(down)">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wipe(down)">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wipe(down)">
                                      <p:cBhvr>
                                        <p:cTn id="17" dur="500"/>
                                        <p:tgtEl>
                                          <p:spTgt spid="4">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8" end="8"/>
                                            </p:txEl>
                                          </p:spTgt>
                                        </p:tgtEl>
                                        <p:attrNameLst>
                                          <p:attrName>style.visibility</p:attrName>
                                        </p:attrNameLst>
                                      </p:cBhvr>
                                      <p:to>
                                        <p:strVal val="visible"/>
                                      </p:to>
                                    </p:set>
                                    <p:animEffect transition="in" filter="wipe(down)">
                                      <p:cBhvr>
                                        <p:cTn id="22" dur="500"/>
                                        <p:tgtEl>
                                          <p:spTgt spid="4">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animEffect transition="in" filter="wipe(down)">
                                      <p:cBhvr>
                                        <p:cTn id="27" dur="500"/>
                                        <p:tgtEl>
                                          <p:spTgt spid="4">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12" end="12"/>
                                            </p:txEl>
                                          </p:spTgt>
                                        </p:tgtEl>
                                        <p:attrNameLst>
                                          <p:attrName>style.visibility</p:attrName>
                                        </p:attrNameLst>
                                      </p:cBhvr>
                                      <p:to>
                                        <p:strVal val="visible"/>
                                      </p:to>
                                    </p:set>
                                    <p:animEffect transition="in" filter="wipe(down)">
                                      <p:cBhvr>
                                        <p:cTn id="32" dur="500"/>
                                        <p:tgtEl>
                                          <p:spTgt spid="4">
                                            <p:txEl>
                                              <p:pRg st="12" end="1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14" end="14"/>
                                            </p:txEl>
                                          </p:spTgt>
                                        </p:tgtEl>
                                        <p:attrNameLst>
                                          <p:attrName>style.visibility</p:attrName>
                                        </p:attrNameLst>
                                      </p:cBhvr>
                                      <p:to>
                                        <p:strVal val="visible"/>
                                      </p:to>
                                    </p:set>
                                    <p:animEffect transition="in" filter="wipe(down)">
                                      <p:cBhvr>
                                        <p:cTn id="37" dur="500"/>
                                        <p:tgtEl>
                                          <p:spTgt spid="4">
                                            <p:txEl>
                                              <p:pRg st="14" end="1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
                                            <p:txEl>
                                              <p:pRg st="16" end="16"/>
                                            </p:txEl>
                                          </p:spTgt>
                                        </p:tgtEl>
                                        <p:attrNameLst>
                                          <p:attrName>style.visibility</p:attrName>
                                        </p:attrNameLst>
                                      </p:cBhvr>
                                      <p:to>
                                        <p:strVal val="visible"/>
                                      </p:to>
                                    </p:set>
                                    <p:animEffect transition="in" filter="wipe(down)">
                                      <p:cBhvr>
                                        <p:cTn id="42" dur="500"/>
                                        <p:tgtEl>
                                          <p:spTgt spid="4">
                                            <p:txEl>
                                              <p:pRg st="16" end="1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
                                            <p:txEl>
                                              <p:pRg st="18" end="18"/>
                                            </p:txEl>
                                          </p:spTgt>
                                        </p:tgtEl>
                                        <p:attrNameLst>
                                          <p:attrName>style.visibility</p:attrName>
                                        </p:attrNameLst>
                                      </p:cBhvr>
                                      <p:to>
                                        <p:strVal val="visible"/>
                                      </p:to>
                                    </p:set>
                                    <p:animEffect transition="in" filter="wipe(down)">
                                      <p:cBhvr>
                                        <p:cTn id="47" dur="500"/>
                                        <p:tgtEl>
                                          <p:spTgt spid="4">
                                            <p:txEl>
                                              <p:pRg st="18" end="1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
                                            <p:txEl>
                                              <p:pRg st="20" end="20"/>
                                            </p:txEl>
                                          </p:spTgt>
                                        </p:tgtEl>
                                        <p:attrNameLst>
                                          <p:attrName>style.visibility</p:attrName>
                                        </p:attrNameLst>
                                      </p:cBhvr>
                                      <p:to>
                                        <p:strVal val="visible"/>
                                      </p:to>
                                    </p:set>
                                    <p:animEffect transition="in" filter="wipe(down)">
                                      <p:cBhvr>
                                        <p:cTn id="52" dur="500"/>
                                        <p:tgtEl>
                                          <p:spTgt spid="4">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7541" y="613333"/>
            <a:ext cx="8283163" cy="5447646"/>
          </a:xfrm>
          <a:prstGeom prst="rect">
            <a:avLst/>
          </a:prstGeom>
          <a:noFill/>
        </p:spPr>
        <p:txBody>
          <a:bodyPr wrap="square" rtlCol="0">
            <a:spAutoFit/>
          </a:bodyPr>
          <a:lstStyle/>
          <a:p>
            <a:pPr algn="ctr"/>
            <a:r>
              <a:rPr lang="en-US" sz="2800" b="1" dirty="0" smtClean="0">
                <a:latin typeface="+mj-lt"/>
              </a:rPr>
              <a:t>Aging Challenges Post-Test</a:t>
            </a:r>
          </a:p>
          <a:p>
            <a:pPr algn="ctr"/>
            <a:endParaRPr lang="en-US" sz="1600" dirty="0">
              <a:latin typeface="+mn-lt"/>
            </a:endParaRPr>
          </a:p>
          <a:p>
            <a:r>
              <a:rPr lang="en-US" sz="1600" dirty="0" smtClean="0">
                <a:latin typeface="+mn-lt"/>
              </a:rPr>
              <a:t>1.    Aging </a:t>
            </a:r>
            <a:r>
              <a:rPr lang="en-US" sz="1600" dirty="0">
                <a:latin typeface="+mn-lt"/>
              </a:rPr>
              <a:t>is a process of </a:t>
            </a:r>
            <a:r>
              <a:rPr lang="en-US" sz="1600" dirty="0" smtClean="0">
                <a:latin typeface="+mn-lt"/>
              </a:rPr>
              <a:t>life. </a:t>
            </a:r>
            <a:r>
              <a:rPr lang="en-US" sz="1600" dirty="0">
                <a:latin typeface="+mn-lt"/>
              </a:rPr>
              <a:t>		</a:t>
            </a:r>
          </a:p>
          <a:p>
            <a:endParaRPr lang="en-US" sz="1600" dirty="0">
              <a:latin typeface="+mn-lt"/>
            </a:endParaRPr>
          </a:p>
          <a:p>
            <a:r>
              <a:rPr lang="en-US" sz="1600" dirty="0" smtClean="0">
                <a:latin typeface="+mn-lt"/>
              </a:rPr>
              <a:t>2.   The </a:t>
            </a:r>
            <a:r>
              <a:rPr lang="en-US" sz="1600" dirty="0">
                <a:latin typeface="+mn-lt"/>
              </a:rPr>
              <a:t>blue-violet colors are difficult to differentiate as one grows </a:t>
            </a:r>
            <a:r>
              <a:rPr lang="en-US" sz="1600" dirty="0" smtClean="0">
                <a:latin typeface="+mn-lt"/>
              </a:rPr>
              <a:t>older. </a:t>
            </a:r>
            <a:r>
              <a:rPr lang="en-US" sz="1600" dirty="0">
                <a:latin typeface="+mn-lt"/>
              </a:rPr>
              <a:t>	</a:t>
            </a:r>
          </a:p>
          <a:p>
            <a:endParaRPr lang="en-US" sz="1600" dirty="0">
              <a:latin typeface="+mn-lt"/>
            </a:endParaRPr>
          </a:p>
          <a:p>
            <a:pPr marL="342900" indent="-342900">
              <a:buAutoNum type="arabicPeriod" startAt="3"/>
            </a:pPr>
            <a:r>
              <a:rPr lang="en-US" sz="1600" dirty="0" smtClean="0">
                <a:latin typeface="+mn-lt"/>
              </a:rPr>
              <a:t>Facing </a:t>
            </a:r>
            <a:r>
              <a:rPr lang="en-US" sz="1600" dirty="0">
                <a:latin typeface="+mn-lt"/>
              </a:rPr>
              <a:t>the older person and lowering the pitch of one’s voice maximizes being </a:t>
            </a:r>
            <a:r>
              <a:rPr lang="en-US" sz="1600" dirty="0" smtClean="0">
                <a:latin typeface="+mn-lt"/>
              </a:rPr>
              <a:t>heard. </a:t>
            </a:r>
          </a:p>
          <a:p>
            <a:r>
              <a:rPr lang="en-US" sz="1600" b="1" dirty="0">
                <a:latin typeface="+mn-lt"/>
              </a:rPr>
              <a:t>	</a:t>
            </a:r>
            <a:endParaRPr lang="en-US" sz="1600" dirty="0">
              <a:latin typeface="+mn-lt"/>
            </a:endParaRPr>
          </a:p>
          <a:p>
            <a:pPr marL="342900" indent="-342900">
              <a:buAutoNum type="arabicPeriod" startAt="4"/>
            </a:pPr>
            <a:r>
              <a:rPr lang="en-US" sz="1600" dirty="0" smtClean="0">
                <a:latin typeface="+mn-lt"/>
              </a:rPr>
              <a:t>Contrast </a:t>
            </a:r>
            <a:r>
              <a:rPr lang="en-US" sz="1600" dirty="0">
                <a:latin typeface="+mn-lt"/>
              </a:rPr>
              <a:t>between objects and their surfaces increases visibility for older </a:t>
            </a:r>
            <a:r>
              <a:rPr lang="en-US" sz="1600" dirty="0" smtClean="0">
                <a:latin typeface="+mn-lt"/>
              </a:rPr>
              <a:t>adults. </a:t>
            </a:r>
          </a:p>
          <a:p>
            <a:r>
              <a:rPr lang="en-US" sz="1600" dirty="0">
                <a:latin typeface="+mn-lt"/>
              </a:rPr>
              <a:t>		</a:t>
            </a:r>
          </a:p>
          <a:p>
            <a:pPr marL="342900" indent="-342900">
              <a:buAutoNum type="arabicPeriod" startAt="5"/>
            </a:pPr>
            <a:r>
              <a:rPr lang="en-US" sz="1600" dirty="0" smtClean="0">
                <a:latin typeface="+mn-lt"/>
              </a:rPr>
              <a:t>Significant </a:t>
            </a:r>
            <a:r>
              <a:rPr lang="en-US" sz="1600" dirty="0">
                <a:latin typeface="+mn-lt"/>
              </a:rPr>
              <a:t>memory loss is a normal part of </a:t>
            </a:r>
            <a:r>
              <a:rPr lang="en-US" sz="1600" dirty="0" smtClean="0">
                <a:latin typeface="+mn-lt"/>
              </a:rPr>
              <a:t>aging.      </a:t>
            </a:r>
          </a:p>
          <a:p>
            <a:endParaRPr lang="en-US" sz="1600" dirty="0">
              <a:latin typeface="+mn-lt"/>
            </a:endParaRPr>
          </a:p>
          <a:p>
            <a:r>
              <a:rPr lang="en-US" sz="1600" dirty="0" smtClean="0">
                <a:latin typeface="+mn-lt"/>
              </a:rPr>
              <a:t>6.   When </a:t>
            </a:r>
            <a:r>
              <a:rPr lang="en-US" sz="1600" dirty="0">
                <a:latin typeface="+mn-lt"/>
              </a:rPr>
              <a:t>talking with someone hearing impaired, raise the tone of your </a:t>
            </a:r>
            <a:r>
              <a:rPr lang="en-US" sz="1600" dirty="0" smtClean="0">
                <a:latin typeface="+mn-lt"/>
              </a:rPr>
              <a:t>voice.</a:t>
            </a:r>
            <a:endParaRPr lang="en-US" sz="1600" b="1" dirty="0">
              <a:latin typeface="+mn-lt"/>
            </a:endParaRPr>
          </a:p>
          <a:p>
            <a:endParaRPr lang="en-US" sz="1600" dirty="0">
              <a:latin typeface="+mn-lt"/>
            </a:endParaRPr>
          </a:p>
          <a:p>
            <a:pPr marL="342900" indent="-342900">
              <a:buAutoNum type="arabicPeriod" startAt="7"/>
            </a:pPr>
            <a:r>
              <a:rPr lang="en-US" sz="1600" dirty="0" smtClean="0">
                <a:latin typeface="+mn-lt"/>
              </a:rPr>
              <a:t>Medications </a:t>
            </a:r>
            <a:r>
              <a:rPr lang="en-US" sz="1600" dirty="0">
                <a:latin typeface="+mn-lt"/>
              </a:rPr>
              <a:t>are the only treatment for </a:t>
            </a:r>
            <a:r>
              <a:rPr lang="en-US" sz="1600" dirty="0" smtClean="0">
                <a:latin typeface="+mn-lt"/>
              </a:rPr>
              <a:t>depression.      </a:t>
            </a:r>
          </a:p>
          <a:p>
            <a:endParaRPr lang="en-US" sz="1600" dirty="0">
              <a:latin typeface="+mn-lt"/>
            </a:endParaRPr>
          </a:p>
          <a:p>
            <a:pPr marL="342900" indent="-342900">
              <a:buAutoNum type="arabicPeriod" startAt="8"/>
            </a:pPr>
            <a:r>
              <a:rPr lang="en-US" sz="1600" dirty="0" smtClean="0">
                <a:latin typeface="+mn-lt"/>
              </a:rPr>
              <a:t>Falls </a:t>
            </a:r>
            <a:r>
              <a:rPr lang="en-US" sz="1600" dirty="0">
                <a:latin typeface="+mn-lt"/>
              </a:rPr>
              <a:t>are a leading cause of death in </a:t>
            </a:r>
            <a:r>
              <a:rPr lang="en-US" sz="1600" dirty="0" smtClean="0">
                <a:latin typeface="+mn-lt"/>
              </a:rPr>
              <a:t>older adults.       </a:t>
            </a:r>
          </a:p>
          <a:p>
            <a:endParaRPr lang="en-US" sz="1600" dirty="0">
              <a:latin typeface="+mn-lt"/>
            </a:endParaRPr>
          </a:p>
          <a:p>
            <a:pPr marL="342900" indent="-342900">
              <a:buAutoNum type="arabicPeriod" startAt="9"/>
            </a:pPr>
            <a:r>
              <a:rPr lang="en-US" sz="1600" dirty="0" smtClean="0">
                <a:latin typeface="+mn-lt"/>
              </a:rPr>
              <a:t>Older </a:t>
            </a:r>
            <a:r>
              <a:rPr lang="en-US" sz="1600" dirty="0">
                <a:latin typeface="+mn-lt"/>
              </a:rPr>
              <a:t>adults require less light than young people </a:t>
            </a:r>
            <a:r>
              <a:rPr lang="en-US" sz="1600" dirty="0" smtClean="0">
                <a:latin typeface="+mn-lt"/>
              </a:rPr>
              <a:t>do.     </a:t>
            </a:r>
          </a:p>
          <a:p>
            <a:endParaRPr lang="en-US" sz="1600" dirty="0">
              <a:latin typeface="+mn-lt"/>
            </a:endParaRPr>
          </a:p>
          <a:p>
            <a:r>
              <a:rPr lang="en-US" sz="1600" dirty="0" smtClean="0">
                <a:latin typeface="+mn-lt"/>
              </a:rPr>
              <a:t>10.  Our </a:t>
            </a:r>
            <a:r>
              <a:rPr lang="en-US" sz="1600" dirty="0">
                <a:latin typeface="+mn-lt"/>
              </a:rPr>
              <a:t>culture identifies the value of older </a:t>
            </a:r>
            <a:r>
              <a:rPr lang="en-US" sz="1600" dirty="0" smtClean="0">
                <a:latin typeface="+mn-lt"/>
              </a:rPr>
              <a:t>adults.       </a:t>
            </a:r>
            <a:endParaRPr lang="en-US" sz="1600" b="1" dirty="0" smtClean="0">
              <a:latin typeface="+mn-lt"/>
            </a:endParaRPr>
          </a:p>
        </p:txBody>
      </p:sp>
    </p:spTree>
    <p:extLst>
      <p:ext uri="{BB962C8B-B14F-4D97-AF65-F5344CB8AC3E}">
        <p14:creationId xmlns:p14="http://schemas.microsoft.com/office/powerpoint/2010/main" val="411350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down)">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wipe(down)">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wipe(down)">
                                      <p:cBhvr>
                                        <p:cTn id="17" dur="500"/>
                                        <p:tgtEl>
                                          <p:spTgt spid="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wipe(down)">
                                      <p:cBhvr>
                                        <p:cTn id="22" dur="500"/>
                                        <p:tgtEl>
                                          <p:spTgt spid="2">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animEffect transition="in" filter="wipe(down)">
                                      <p:cBhvr>
                                        <p:cTn id="27" dur="500"/>
                                        <p:tgtEl>
                                          <p:spTgt spid="2">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12" end="12"/>
                                            </p:txEl>
                                          </p:spTgt>
                                        </p:tgtEl>
                                        <p:attrNameLst>
                                          <p:attrName>style.visibility</p:attrName>
                                        </p:attrNameLst>
                                      </p:cBhvr>
                                      <p:to>
                                        <p:strVal val="visible"/>
                                      </p:to>
                                    </p:set>
                                    <p:animEffect transition="in" filter="wipe(down)">
                                      <p:cBhvr>
                                        <p:cTn id="32" dur="500"/>
                                        <p:tgtEl>
                                          <p:spTgt spid="2">
                                            <p:txEl>
                                              <p:pRg st="12" end="1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xEl>
                                              <p:pRg st="14" end="14"/>
                                            </p:txEl>
                                          </p:spTgt>
                                        </p:tgtEl>
                                        <p:attrNameLst>
                                          <p:attrName>style.visibility</p:attrName>
                                        </p:attrNameLst>
                                      </p:cBhvr>
                                      <p:to>
                                        <p:strVal val="visible"/>
                                      </p:to>
                                    </p:set>
                                    <p:animEffect transition="in" filter="wipe(down)">
                                      <p:cBhvr>
                                        <p:cTn id="37" dur="500"/>
                                        <p:tgtEl>
                                          <p:spTgt spid="2">
                                            <p:txEl>
                                              <p:pRg st="14" end="1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xEl>
                                              <p:pRg st="16" end="16"/>
                                            </p:txEl>
                                          </p:spTgt>
                                        </p:tgtEl>
                                        <p:attrNameLst>
                                          <p:attrName>style.visibility</p:attrName>
                                        </p:attrNameLst>
                                      </p:cBhvr>
                                      <p:to>
                                        <p:strVal val="visible"/>
                                      </p:to>
                                    </p:set>
                                    <p:animEffect transition="in" filter="wipe(down)">
                                      <p:cBhvr>
                                        <p:cTn id="42" dur="500"/>
                                        <p:tgtEl>
                                          <p:spTgt spid="2">
                                            <p:txEl>
                                              <p:pRg st="16" end="1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
                                            <p:txEl>
                                              <p:pRg st="18" end="18"/>
                                            </p:txEl>
                                          </p:spTgt>
                                        </p:tgtEl>
                                        <p:attrNameLst>
                                          <p:attrName>style.visibility</p:attrName>
                                        </p:attrNameLst>
                                      </p:cBhvr>
                                      <p:to>
                                        <p:strVal val="visible"/>
                                      </p:to>
                                    </p:set>
                                    <p:animEffect transition="in" filter="wipe(down)">
                                      <p:cBhvr>
                                        <p:cTn id="47" dur="500"/>
                                        <p:tgtEl>
                                          <p:spTgt spid="2">
                                            <p:txEl>
                                              <p:pRg st="18" end="1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
                                            <p:txEl>
                                              <p:pRg st="20" end="20"/>
                                            </p:txEl>
                                          </p:spTgt>
                                        </p:tgtEl>
                                        <p:attrNameLst>
                                          <p:attrName>style.visibility</p:attrName>
                                        </p:attrNameLst>
                                      </p:cBhvr>
                                      <p:to>
                                        <p:strVal val="visible"/>
                                      </p:to>
                                    </p:set>
                                    <p:animEffect transition="in" filter="wipe(down)">
                                      <p:cBhvr>
                                        <p:cTn id="52" dur="500"/>
                                        <p:tgtEl>
                                          <p:spTgt spid="2">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8229600" cy="1143000"/>
          </a:xfrm>
        </p:spPr>
        <p:txBody>
          <a:bodyPr/>
          <a:lstStyle/>
          <a:p>
            <a:r>
              <a:rPr lang="en-US" sz="3600" b="1" kern="0" dirty="0" smtClean="0">
                <a:solidFill>
                  <a:srgbClr val="000000"/>
                </a:solidFill>
                <a:cs typeface="Times New Roman" charset="0"/>
              </a:rPr>
              <a:t>Why are we here today?</a:t>
            </a:r>
            <a:endParaRPr lang="en-US" sz="3600" b="1" dirty="0"/>
          </a:p>
        </p:txBody>
      </p:sp>
      <p:sp>
        <p:nvSpPr>
          <p:cNvPr id="9" name="Content Placeholder 8"/>
          <p:cNvSpPr>
            <a:spLocks noGrp="1"/>
          </p:cNvSpPr>
          <p:nvPr>
            <p:ph idx="1"/>
          </p:nvPr>
        </p:nvSpPr>
        <p:spPr/>
        <p:txBody>
          <a:bodyPr/>
          <a:lstStyle/>
          <a:p>
            <a:r>
              <a:rPr lang="en-US" dirty="0" smtClean="0"/>
              <a:t>Local and national </a:t>
            </a:r>
            <a:r>
              <a:rPr lang="en-US" dirty="0"/>
              <a:t>t</a:t>
            </a:r>
            <a:r>
              <a:rPr lang="en-US" dirty="0" smtClean="0"/>
              <a:t>rends in our elder population</a:t>
            </a:r>
          </a:p>
          <a:p>
            <a:r>
              <a:rPr lang="en-US" dirty="0" smtClean="0"/>
              <a:t>Why is this important to our organization </a:t>
            </a:r>
          </a:p>
          <a:p>
            <a:r>
              <a:rPr lang="en-US" dirty="0" smtClean="0"/>
              <a:t>Who is our customer and what percentage are over 65?</a:t>
            </a:r>
          </a:p>
          <a:p>
            <a:r>
              <a:rPr lang="en-US" dirty="0" smtClean="0"/>
              <a:t>How good is your knowledge and understanding of aging challenges?  </a:t>
            </a:r>
          </a:p>
          <a:p>
            <a:endParaRPr lang="en-US" dirty="0"/>
          </a:p>
        </p:txBody>
      </p:sp>
    </p:spTree>
    <p:extLst>
      <p:ext uri="{BB962C8B-B14F-4D97-AF65-F5344CB8AC3E}">
        <p14:creationId xmlns:p14="http://schemas.microsoft.com/office/powerpoint/2010/main" val="20877193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843463" y="3403600"/>
            <a:ext cx="3784600" cy="178435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defRPr/>
            </a:pPr>
            <a:endParaRPr lang="en-US" dirty="0">
              <a:latin typeface="Myriad Pro"/>
              <a:cs typeface="Myriad Pro"/>
            </a:endParaRPr>
          </a:p>
        </p:txBody>
      </p:sp>
      <p:sp>
        <p:nvSpPr>
          <p:cNvPr id="5" name="Rectangle 4"/>
          <p:cNvSpPr/>
          <p:nvPr/>
        </p:nvSpPr>
        <p:spPr>
          <a:xfrm>
            <a:off x="7644933" y="5617882"/>
            <a:ext cx="1329765" cy="10907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2"/>
          <p:cNvSpPr txBox="1">
            <a:spLocks noChangeArrowheads="1"/>
          </p:cNvSpPr>
          <p:nvPr/>
        </p:nvSpPr>
        <p:spPr bwMode="auto">
          <a:xfrm>
            <a:off x="349134" y="6168044"/>
            <a:ext cx="6718041" cy="276999"/>
          </a:xfrm>
          <a:prstGeom prst="rect">
            <a:avLst/>
          </a:prstGeom>
          <a:noFill/>
          <a:ln w="9525">
            <a:noFill/>
            <a:miter lim="800000"/>
            <a:headEnd/>
            <a:tailEnd/>
          </a:ln>
        </p:spPr>
        <p:txBody>
          <a:bodyPr wrap="square">
            <a:spAutoFit/>
          </a:bodyPr>
          <a:lstStyle/>
          <a:p>
            <a:r>
              <a:rPr lang="en-US" sz="1200" baseline="30000" dirty="0">
                <a:latin typeface="+mn-lt"/>
                <a:ea typeface="Myriad Pro"/>
                <a:cs typeface="Myriad Pro"/>
              </a:rPr>
              <a:t>©</a:t>
            </a:r>
            <a:r>
              <a:rPr lang="en-US" sz="1200" dirty="0">
                <a:latin typeface="+mn-lt"/>
                <a:ea typeface="Myriad Pro"/>
                <a:cs typeface="Myriad Pro"/>
              </a:rPr>
              <a:t>Copyright </a:t>
            </a:r>
            <a:r>
              <a:rPr lang="en-US" sz="1200" dirty="0" smtClean="0">
                <a:latin typeface="+mn-lt"/>
                <a:ea typeface="Myriad Pro"/>
                <a:cs typeface="Myriad Pro"/>
              </a:rPr>
              <a:t> 2017 Lee Health • </a:t>
            </a:r>
            <a:r>
              <a:rPr lang="en-US" sz="1200" dirty="0">
                <a:latin typeface="+mn-lt"/>
                <a:ea typeface="Myriad Pro"/>
                <a:cs typeface="Myriad Pro"/>
              </a:rPr>
              <a:t>All rights reserved</a:t>
            </a:r>
            <a:endParaRPr lang="en-US" sz="1200" baseline="30000" dirty="0">
              <a:latin typeface="+mn-lt"/>
              <a:ea typeface="Myriad Pro"/>
              <a:cs typeface="Myriad Pro"/>
            </a:endParaRPr>
          </a:p>
        </p:txBody>
      </p:sp>
      <p:pic>
        <p:nvPicPr>
          <p:cNvPr id="10" name="Picture 9" descr="AgePlay Co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421" y="489582"/>
            <a:ext cx="7761263" cy="5319877"/>
          </a:xfrm>
          <a:prstGeom prst="rect">
            <a:avLst/>
          </a:prstGeom>
        </p:spPr>
      </p:pic>
    </p:spTree>
    <p:extLst>
      <p:ext uri="{BB962C8B-B14F-4D97-AF65-F5344CB8AC3E}">
        <p14:creationId xmlns:p14="http://schemas.microsoft.com/office/powerpoint/2010/main" val="17585784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Aging Challenges </a:t>
            </a:r>
            <a:r>
              <a:rPr lang="en-US" sz="4000" b="1" dirty="0" smtClean="0"/>
              <a:t>Pretest</a:t>
            </a:r>
            <a:endParaRPr lang="en-US" sz="4000" dirty="0"/>
          </a:p>
        </p:txBody>
      </p:sp>
      <p:sp>
        <p:nvSpPr>
          <p:cNvPr id="3" name="Content Placeholder 2"/>
          <p:cNvSpPr>
            <a:spLocks noGrp="1"/>
          </p:cNvSpPr>
          <p:nvPr>
            <p:ph idx="1"/>
          </p:nvPr>
        </p:nvSpPr>
        <p:spPr/>
        <p:txBody>
          <a:bodyPr/>
          <a:lstStyle/>
          <a:p>
            <a:pPr lvl="0" defTabSz="914400" eaLnBrk="1" hangingPunct="1">
              <a:lnSpc>
                <a:spcPct val="150000"/>
              </a:lnSpc>
              <a:buFontTx/>
              <a:buChar char="•"/>
            </a:pPr>
            <a:r>
              <a:rPr lang="en-US" sz="2000" kern="0" dirty="0" smtClean="0">
                <a:solidFill>
                  <a:srgbClr val="000000"/>
                </a:solidFill>
                <a:cs typeface="Times New Roman" charset="0"/>
              </a:rPr>
              <a:t>Is significant memory loss a normal part of aging?</a:t>
            </a:r>
          </a:p>
          <a:p>
            <a:pPr lvl="0" defTabSz="914400" eaLnBrk="1" hangingPunct="1">
              <a:lnSpc>
                <a:spcPct val="150000"/>
              </a:lnSpc>
              <a:buFontTx/>
              <a:buChar char="•"/>
            </a:pPr>
            <a:r>
              <a:rPr lang="en-US" sz="2000" kern="0" dirty="0" smtClean="0">
                <a:solidFill>
                  <a:srgbClr val="000000"/>
                </a:solidFill>
                <a:cs typeface="Times New Roman" charset="0"/>
              </a:rPr>
              <a:t>Are cataracts a normal part of aging?</a:t>
            </a:r>
          </a:p>
          <a:p>
            <a:pPr lvl="0" defTabSz="914400" eaLnBrk="1" hangingPunct="1">
              <a:lnSpc>
                <a:spcPct val="150000"/>
              </a:lnSpc>
              <a:buFontTx/>
              <a:buChar char="•"/>
            </a:pPr>
            <a:r>
              <a:rPr lang="en-US" sz="2000" kern="0" dirty="0" smtClean="0">
                <a:solidFill>
                  <a:srgbClr val="000000"/>
                </a:solidFill>
                <a:cs typeface="Times New Roman" charset="0"/>
              </a:rPr>
              <a:t>Is most hearing loss due to the inability to hear high frequency sounds?</a:t>
            </a:r>
          </a:p>
          <a:p>
            <a:pPr lvl="0" defTabSz="914400" eaLnBrk="1" hangingPunct="1">
              <a:lnSpc>
                <a:spcPct val="150000"/>
              </a:lnSpc>
              <a:buFontTx/>
              <a:buChar char="•"/>
            </a:pPr>
            <a:r>
              <a:rPr lang="en-US" sz="2000" kern="0" dirty="0" smtClean="0">
                <a:solidFill>
                  <a:srgbClr val="000000"/>
                </a:solidFill>
                <a:cs typeface="Times New Roman" charset="0"/>
              </a:rPr>
              <a:t>Do people become more grouchy and stubborn as they age?</a:t>
            </a:r>
          </a:p>
          <a:p>
            <a:pPr lvl="0" defTabSz="914400" eaLnBrk="1" hangingPunct="1">
              <a:lnSpc>
                <a:spcPct val="150000"/>
              </a:lnSpc>
              <a:buFontTx/>
              <a:buChar char="•"/>
            </a:pPr>
            <a:r>
              <a:rPr lang="en-US" sz="2000" kern="0" dirty="0" smtClean="0">
                <a:solidFill>
                  <a:srgbClr val="000000"/>
                </a:solidFill>
                <a:cs typeface="Times New Roman" charset="0"/>
              </a:rPr>
              <a:t>Does loss of depth perception contribute to senior falls?</a:t>
            </a:r>
          </a:p>
          <a:p>
            <a:pPr lvl="0" defTabSz="914400" eaLnBrk="1" hangingPunct="1">
              <a:lnSpc>
                <a:spcPct val="150000"/>
              </a:lnSpc>
              <a:buFontTx/>
              <a:buChar char="•"/>
            </a:pPr>
            <a:r>
              <a:rPr lang="en-US" sz="2000" kern="0" dirty="0" smtClean="0">
                <a:solidFill>
                  <a:srgbClr val="000000"/>
                </a:solidFill>
                <a:cs typeface="Times New Roman" charset="0"/>
              </a:rPr>
              <a:t>Is the sense of touch diminished as one gets older?</a:t>
            </a:r>
          </a:p>
          <a:p>
            <a:pPr lvl="0" defTabSz="914400" eaLnBrk="1" hangingPunct="1">
              <a:lnSpc>
                <a:spcPct val="150000"/>
              </a:lnSpc>
              <a:buFontTx/>
              <a:buChar char="•"/>
            </a:pPr>
            <a:r>
              <a:rPr lang="en-US" sz="2000" kern="0" dirty="0" smtClean="0">
                <a:solidFill>
                  <a:srgbClr val="000000"/>
                </a:solidFill>
                <a:cs typeface="Times New Roman" charset="0"/>
              </a:rPr>
              <a:t>Does sunlight has an effect on the aging eye?</a:t>
            </a:r>
          </a:p>
          <a:p>
            <a:pPr marL="0" indent="0">
              <a:buNone/>
            </a:pPr>
            <a:endParaRPr lang="en-US" dirty="0"/>
          </a:p>
        </p:txBody>
      </p:sp>
    </p:spTree>
    <p:extLst>
      <p:ext uri="{BB962C8B-B14F-4D97-AF65-F5344CB8AC3E}">
        <p14:creationId xmlns:p14="http://schemas.microsoft.com/office/powerpoint/2010/main" val="337633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250"/>
                                        <p:tgtEl>
                                          <p:spTgt spid="3">
                                            <p:txEl>
                                              <p:pRg st="0" end="0"/>
                                            </p:txEl>
                                          </p:spTgt>
                                        </p:tgtEl>
                                      </p:cBhvr>
                                    </p:animEffect>
                                    <p:anim calcmode="lin" valueType="num">
                                      <p:cBhvr>
                                        <p:cTn id="8" dur="12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2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250"/>
                                        <p:tgtEl>
                                          <p:spTgt spid="3">
                                            <p:txEl>
                                              <p:pRg st="1" end="1"/>
                                            </p:txEl>
                                          </p:spTgt>
                                        </p:tgtEl>
                                      </p:cBhvr>
                                    </p:animEffect>
                                    <p:anim calcmode="lin" valueType="num">
                                      <p:cBhvr>
                                        <p:cTn id="15" dur="1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2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250"/>
                                        <p:tgtEl>
                                          <p:spTgt spid="3">
                                            <p:txEl>
                                              <p:pRg st="2" end="2"/>
                                            </p:txEl>
                                          </p:spTgt>
                                        </p:tgtEl>
                                      </p:cBhvr>
                                    </p:animEffect>
                                    <p:anim calcmode="lin" valueType="num">
                                      <p:cBhvr>
                                        <p:cTn id="22" dur="12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2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250"/>
                                        <p:tgtEl>
                                          <p:spTgt spid="3">
                                            <p:txEl>
                                              <p:pRg st="3" end="3"/>
                                            </p:txEl>
                                          </p:spTgt>
                                        </p:tgtEl>
                                      </p:cBhvr>
                                    </p:animEffect>
                                    <p:anim calcmode="lin" valueType="num">
                                      <p:cBhvr>
                                        <p:cTn id="29" dur="12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25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250"/>
                                        <p:tgtEl>
                                          <p:spTgt spid="3">
                                            <p:txEl>
                                              <p:pRg st="4" end="4"/>
                                            </p:txEl>
                                          </p:spTgt>
                                        </p:tgtEl>
                                      </p:cBhvr>
                                    </p:animEffect>
                                    <p:anim calcmode="lin" valueType="num">
                                      <p:cBhvr>
                                        <p:cTn id="36" dur="125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25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250"/>
                                        <p:tgtEl>
                                          <p:spTgt spid="3">
                                            <p:txEl>
                                              <p:pRg st="5" end="5"/>
                                            </p:txEl>
                                          </p:spTgt>
                                        </p:tgtEl>
                                      </p:cBhvr>
                                    </p:animEffect>
                                    <p:anim calcmode="lin" valueType="num">
                                      <p:cBhvr>
                                        <p:cTn id="43" dur="125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25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250"/>
                                        <p:tgtEl>
                                          <p:spTgt spid="3">
                                            <p:txEl>
                                              <p:pRg st="6" end="6"/>
                                            </p:txEl>
                                          </p:spTgt>
                                        </p:tgtEl>
                                      </p:cBhvr>
                                    </p:animEffect>
                                    <p:anim calcmode="lin" valueType="num">
                                      <p:cBhvr>
                                        <p:cTn id="50" dur="125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25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Aging: Perception or Biological</a:t>
            </a:r>
            <a:endParaRPr lang="en-US" sz="4000" dirty="0"/>
          </a:p>
        </p:txBody>
      </p:sp>
      <p:sp>
        <p:nvSpPr>
          <p:cNvPr id="3" name="Content Placeholder 2"/>
          <p:cNvSpPr>
            <a:spLocks noGrp="1"/>
          </p:cNvSpPr>
          <p:nvPr>
            <p:ph idx="1"/>
          </p:nvPr>
        </p:nvSpPr>
        <p:spPr/>
        <p:txBody>
          <a:bodyPr/>
          <a:lstStyle/>
          <a:p>
            <a:pPr lvl="0" defTabSz="914400" eaLnBrk="1" hangingPunct="1">
              <a:lnSpc>
                <a:spcPct val="150000"/>
              </a:lnSpc>
              <a:buFontTx/>
              <a:buChar char="•"/>
            </a:pPr>
            <a:r>
              <a:rPr lang="en-US" sz="2400" kern="0" dirty="0">
                <a:solidFill>
                  <a:srgbClr val="000000"/>
                </a:solidFill>
                <a:cs typeface="Times New Roman" charset="0"/>
              </a:rPr>
              <a:t>Who is an older adult?</a:t>
            </a:r>
          </a:p>
          <a:p>
            <a:pPr lvl="0" defTabSz="914400" eaLnBrk="1" hangingPunct="1">
              <a:lnSpc>
                <a:spcPct val="150000"/>
              </a:lnSpc>
              <a:buFontTx/>
              <a:buChar char="•"/>
            </a:pPr>
            <a:r>
              <a:rPr lang="en-US" sz="2400" kern="0" dirty="0">
                <a:solidFill>
                  <a:srgbClr val="000000"/>
                </a:solidFill>
                <a:cs typeface="Times New Roman" charset="0"/>
              </a:rPr>
              <a:t>How old would you be if you didn’t know how old you were?</a:t>
            </a:r>
          </a:p>
          <a:p>
            <a:pPr lvl="0" defTabSz="914400" eaLnBrk="1" hangingPunct="1">
              <a:lnSpc>
                <a:spcPct val="150000"/>
              </a:lnSpc>
              <a:buFontTx/>
              <a:buChar char="•"/>
            </a:pPr>
            <a:r>
              <a:rPr lang="en-US" sz="2400" kern="0" dirty="0" smtClean="0">
                <a:solidFill>
                  <a:srgbClr val="000000"/>
                </a:solidFill>
                <a:cs typeface="Times New Roman" charset="0"/>
              </a:rPr>
              <a:t>What </a:t>
            </a:r>
            <a:r>
              <a:rPr lang="en-US" sz="2400" kern="0" dirty="0">
                <a:solidFill>
                  <a:srgbClr val="000000"/>
                </a:solidFill>
                <a:cs typeface="Times New Roman" charset="0"/>
              </a:rPr>
              <a:t>do you see</a:t>
            </a:r>
            <a:r>
              <a:rPr lang="en-US" sz="2400" kern="0" dirty="0" smtClean="0">
                <a:solidFill>
                  <a:srgbClr val="000000"/>
                </a:solidFill>
                <a:cs typeface="Times New Roman" charset="0"/>
              </a:rPr>
              <a:t>?</a:t>
            </a:r>
            <a:endParaRPr lang="en-US" sz="2400" kern="0" dirty="0">
              <a:solidFill>
                <a:srgbClr val="000000"/>
              </a:solidFill>
              <a:cs typeface="Times New Roman" charset="0"/>
            </a:endParaRPr>
          </a:p>
        </p:txBody>
      </p:sp>
      <p:pic>
        <p:nvPicPr>
          <p:cNvPr id="4" name="Picture 2" descr="C:\Users\TFRank\AppData\Local\Microsoft\Windows\Temporary Internet Files\Content.Outlook\V8WBZC19\ss older woman_313058873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3536" y="3027947"/>
            <a:ext cx="4265197" cy="2843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6068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kern="0" dirty="0" smtClean="0">
                <a:solidFill>
                  <a:srgbClr val="000000"/>
                </a:solidFill>
              </a:rPr>
              <a:t>Experiencing Vision </a:t>
            </a:r>
            <a:r>
              <a:rPr lang="en-US" sz="4000" b="1" kern="0" dirty="0">
                <a:solidFill>
                  <a:srgbClr val="000000"/>
                </a:solidFill>
              </a:rPr>
              <a:t>Challenges</a:t>
            </a:r>
            <a:endParaRPr lang="en-US" sz="4000" dirty="0"/>
          </a:p>
        </p:txBody>
      </p:sp>
      <p:pic>
        <p:nvPicPr>
          <p:cNvPr id="6" name="Picture 5" descr="glasses.jpg"/>
          <p:cNvPicPr>
            <a:picLocks noChangeAspect="1"/>
          </p:cNvPicPr>
          <p:nvPr/>
        </p:nvPicPr>
        <p:blipFill rotWithShape="1">
          <a:blip r:embed="rId3">
            <a:extLst>
              <a:ext uri="{28A0092B-C50C-407E-A947-70E740481C1C}">
                <a14:useLocalDpi xmlns:a14="http://schemas.microsoft.com/office/drawing/2010/main" val="0"/>
              </a:ext>
            </a:extLst>
          </a:blip>
          <a:srcRect l="2232" t="15967" b="9066"/>
          <a:stretch/>
        </p:blipFill>
        <p:spPr>
          <a:xfrm>
            <a:off x="1090849" y="1383810"/>
            <a:ext cx="7017252" cy="4304542"/>
          </a:xfrm>
          <a:prstGeom prst="rect">
            <a:avLst/>
          </a:prstGeom>
        </p:spPr>
      </p:pic>
    </p:spTree>
    <p:extLst>
      <p:ext uri="{BB962C8B-B14F-4D97-AF65-F5344CB8AC3E}">
        <p14:creationId xmlns:p14="http://schemas.microsoft.com/office/powerpoint/2010/main" val="31005292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Glasses #1:  Glaucoma</a:t>
            </a:r>
            <a:endParaRPr lang="en-US" sz="4000" b="1" dirty="0"/>
          </a:p>
        </p:txBody>
      </p:sp>
      <p:sp>
        <p:nvSpPr>
          <p:cNvPr id="4" name="Content Placeholder 3"/>
          <p:cNvSpPr>
            <a:spLocks noGrp="1"/>
          </p:cNvSpPr>
          <p:nvPr>
            <p:ph sz="half" idx="1"/>
          </p:nvPr>
        </p:nvSpPr>
        <p:spPr>
          <a:xfrm>
            <a:off x="457200" y="1600200"/>
            <a:ext cx="4038600" cy="3653445"/>
          </a:xfrm>
        </p:spPr>
        <p:txBody>
          <a:bodyPr/>
          <a:lstStyle/>
          <a:p>
            <a:endParaRPr lang="en-US" dirty="0"/>
          </a:p>
        </p:txBody>
      </p:sp>
      <p:sp>
        <p:nvSpPr>
          <p:cNvPr id="5" name="Content Placeholder 4"/>
          <p:cNvSpPr>
            <a:spLocks noGrp="1"/>
          </p:cNvSpPr>
          <p:nvPr>
            <p:ph sz="half" idx="2"/>
          </p:nvPr>
        </p:nvSpPr>
        <p:spPr>
          <a:xfrm>
            <a:off x="4648200" y="1600201"/>
            <a:ext cx="4038600" cy="3653444"/>
          </a:xfrm>
        </p:spPr>
        <p:txBody>
          <a:bodyPr/>
          <a:lstStyle/>
          <a:p>
            <a:endParaRPr lang="en-US" dirty="0"/>
          </a:p>
        </p:txBody>
      </p:sp>
      <p:pic>
        <p:nvPicPr>
          <p:cNvPr id="2050" name="Picture 2" descr="C:\Users\TFRank\AppData\Local\Microsoft\Windows\Temporary Internet Files\Content.Outlook\V8WBZC19\ss parking lot_422274064 glaucoma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600200"/>
            <a:ext cx="4081272" cy="302167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TFRank\AppData\Local\Microsoft\Windows\Temporary Internet Files\Content.Outlook\V8WBZC19\ss parking lot_422274064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728" y="1600200"/>
            <a:ext cx="4005072" cy="3021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8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Glasses # 2: Macular Degeneration</a:t>
            </a:r>
            <a:endParaRPr lang="en-US" sz="4000" b="1" dirty="0"/>
          </a:p>
        </p:txBody>
      </p:sp>
      <p:sp>
        <p:nvSpPr>
          <p:cNvPr id="5" name="Content Placeholder 4"/>
          <p:cNvSpPr>
            <a:spLocks noGrp="1"/>
          </p:cNvSpPr>
          <p:nvPr>
            <p:ph sz="half" idx="2"/>
          </p:nvPr>
        </p:nvSpPr>
        <p:spPr>
          <a:xfrm>
            <a:off x="457200" y="2174875"/>
            <a:ext cx="4040188" cy="3443500"/>
          </a:xfrm>
        </p:spPr>
        <p:txBody>
          <a:bodyPr/>
          <a:lstStyle/>
          <a:p>
            <a:endParaRPr lang="en-US" dirty="0"/>
          </a:p>
        </p:txBody>
      </p:sp>
      <p:sp>
        <p:nvSpPr>
          <p:cNvPr id="7" name="Content Placeholder 6"/>
          <p:cNvSpPr>
            <a:spLocks noGrp="1"/>
          </p:cNvSpPr>
          <p:nvPr>
            <p:ph sz="quarter" idx="4"/>
          </p:nvPr>
        </p:nvSpPr>
        <p:spPr>
          <a:xfrm>
            <a:off x="4645025" y="2174875"/>
            <a:ext cx="4041775" cy="3443500"/>
          </a:xfrm>
        </p:spPr>
        <p:txBody>
          <a:bodyPr/>
          <a:lstStyle/>
          <a:p>
            <a:endParaRPr lang="en-US" dirty="0"/>
          </a:p>
        </p:txBody>
      </p:sp>
      <p:pic>
        <p:nvPicPr>
          <p:cNvPr id="3074" name="Picture 2" descr="C:\Users\TFRank\AppData\Local\Microsoft\Windows\Temporary Internet Files\Content.Outlook\V8WBZC19\ss child mom beach_361093196 (2).jpg"/>
          <p:cNvPicPr>
            <a:picLocks noChangeAspect="1" noChangeArrowheads="1"/>
          </p:cNvPicPr>
          <p:nvPr/>
        </p:nvPicPr>
        <p:blipFill rotWithShape="1">
          <a:blip r:embed="rId3">
            <a:extLst>
              <a:ext uri="{28A0092B-C50C-407E-A947-70E740481C1C}">
                <a14:useLocalDpi xmlns:a14="http://schemas.microsoft.com/office/drawing/2010/main" val="0"/>
              </a:ext>
            </a:extLst>
          </a:blip>
          <a:srcRect t="1773" r="1806"/>
          <a:stretch/>
        </p:blipFill>
        <p:spPr bwMode="auto">
          <a:xfrm>
            <a:off x="440747" y="2174875"/>
            <a:ext cx="4056641" cy="27063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TFRank\AppData\Local\Microsoft\Windows\Temporary Internet Files\Content.Outlook\V8WBZC19\ss child mom beach_361093196 Macular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5025" y="2185709"/>
            <a:ext cx="4041775" cy="2695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40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Glasses # 3: Stroke</a:t>
            </a:r>
            <a:endParaRPr lang="en-US" sz="4000" b="1" dirty="0"/>
          </a:p>
        </p:txBody>
      </p:sp>
      <p:sp>
        <p:nvSpPr>
          <p:cNvPr id="5" name="Content Placeholder 4"/>
          <p:cNvSpPr>
            <a:spLocks noGrp="1"/>
          </p:cNvSpPr>
          <p:nvPr>
            <p:ph sz="half" idx="2"/>
          </p:nvPr>
        </p:nvSpPr>
        <p:spPr>
          <a:xfrm>
            <a:off x="457200" y="2174875"/>
            <a:ext cx="4040188" cy="3344776"/>
          </a:xfrm>
        </p:spPr>
        <p:txBody>
          <a:bodyPr/>
          <a:lstStyle/>
          <a:p>
            <a:endParaRPr lang="en-US" dirty="0"/>
          </a:p>
        </p:txBody>
      </p:sp>
      <p:sp>
        <p:nvSpPr>
          <p:cNvPr id="7" name="Content Placeholder 6"/>
          <p:cNvSpPr>
            <a:spLocks noGrp="1"/>
          </p:cNvSpPr>
          <p:nvPr>
            <p:ph sz="quarter" idx="4"/>
          </p:nvPr>
        </p:nvSpPr>
        <p:spPr>
          <a:xfrm>
            <a:off x="4645025" y="2174875"/>
            <a:ext cx="4041775" cy="3344776"/>
          </a:xfrm>
        </p:spPr>
        <p:txBody>
          <a:bodyPr/>
          <a:lstStyle/>
          <a:p>
            <a:endParaRPr lang="en-US" dirty="0"/>
          </a:p>
        </p:txBody>
      </p:sp>
      <p:pic>
        <p:nvPicPr>
          <p:cNvPr id="4098" name="Picture 2" descr="C:\Users\TFRank\AppData\Local\Microsoft\Windows\Temporary Internet Files\Content.Outlook\V8WBZC19\ss cards_180186095 hemianopsia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025" y="2189969"/>
            <a:ext cx="4041775" cy="269451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TFRank\AppData\Local\Microsoft\Windows\Temporary Internet Files\Content.Outlook\V8WBZC19\ss cards_180186095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174875"/>
            <a:ext cx="4044575" cy="2696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09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7597</TotalTime>
  <Words>8033</Words>
  <Application>Microsoft Office PowerPoint</Application>
  <PresentationFormat>On-screen Show (4:3)</PresentationFormat>
  <Paragraphs>860</Paragraphs>
  <Slides>30</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Myriad Pro</vt:lpstr>
      <vt:lpstr>MyriadPro-Bold</vt:lpstr>
      <vt:lpstr>MyriadPro-Regular</vt:lpstr>
      <vt:lpstr>Tahoma</vt:lpstr>
      <vt:lpstr>Times New Roman</vt:lpstr>
      <vt:lpstr>Office Theme</vt:lpstr>
      <vt:lpstr>PowerPoint Presentation</vt:lpstr>
      <vt:lpstr>AgePlay</vt:lpstr>
      <vt:lpstr>Why are we here today?</vt:lpstr>
      <vt:lpstr>Aging Challenges Pretest</vt:lpstr>
      <vt:lpstr>Aging: Perception or Biological</vt:lpstr>
      <vt:lpstr>Experiencing Vision Challenges</vt:lpstr>
      <vt:lpstr>Glasses #1:  Glaucoma</vt:lpstr>
      <vt:lpstr>Glasses # 2: Macular Degeneration</vt:lpstr>
      <vt:lpstr>Glasses # 3: Stroke</vt:lpstr>
      <vt:lpstr>Glasses # 4: Cataracts</vt:lpstr>
      <vt:lpstr>Glasses # 5: Yellowing of the Lens</vt:lpstr>
      <vt:lpstr>Examples of depth perception and how it relates to fall prevention</vt:lpstr>
      <vt:lpstr>Depth Perception and Driving</vt:lpstr>
      <vt:lpstr>Glare and Lighting Challenges</vt:lpstr>
      <vt:lpstr>Meeting the Vision Challenges</vt:lpstr>
      <vt:lpstr>Understanding Hearing Challenges</vt:lpstr>
      <vt:lpstr>Meeting the  Hearing Loss Challenges</vt:lpstr>
      <vt:lpstr>Understanding Dexterity Challenges</vt:lpstr>
      <vt:lpstr>Understanding Dexterity Challenges</vt:lpstr>
      <vt:lpstr>Meeting the Dexterity Challenges</vt:lpstr>
      <vt:lpstr>Understanding Loss of Taste</vt:lpstr>
      <vt:lpstr>Understanding Memory and Confusion Challenges in Aging</vt:lpstr>
      <vt:lpstr>Causes of Confusion or Memory Loss</vt:lpstr>
      <vt:lpstr>Dementia and Alzheimer’s </vt:lpstr>
      <vt:lpstr>Understanding Depression</vt:lpstr>
      <vt:lpstr>Communicating With a Confused Person</vt:lpstr>
      <vt:lpstr>Aging Challenges Post-Test</vt:lpstr>
      <vt:lpstr>PowerPoint Presentation</vt:lpstr>
      <vt:lpstr>PowerPoint Presentation</vt:lpstr>
      <vt:lpstr>PowerPoint Presentation</vt:lpstr>
    </vt:vector>
  </TitlesOfParts>
  <Company>Lee Memorial Health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Doug Cook</dc:creator>
  <cp:lastModifiedBy>Jonathan Hart</cp:lastModifiedBy>
  <cp:revision>295</cp:revision>
  <cp:lastPrinted>2016-12-22T14:04:28Z</cp:lastPrinted>
  <dcterms:created xsi:type="dcterms:W3CDTF">2013-06-05T16:23:27Z</dcterms:created>
  <dcterms:modified xsi:type="dcterms:W3CDTF">2020-06-10T20:51:52Z</dcterms:modified>
  <cp:contentStatus/>
</cp:coreProperties>
</file>