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62" r:id="rId4"/>
    <p:sldId id="275" r:id="rId5"/>
    <p:sldId id="391" r:id="rId6"/>
    <p:sldId id="277" r:id="rId7"/>
    <p:sldId id="369" r:id="rId8"/>
    <p:sldId id="370" r:id="rId9"/>
    <p:sldId id="371" r:id="rId10"/>
    <p:sldId id="372" r:id="rId11"/>
    <p:sldId id="333" r:id="rId12"/>
    <p:sldId id="375" r:id="rId13"/>
    <p:sldId id="374" r:id="rId14"/>
    <p:sldId id="376" r:id="rId15"/>
    <p:sldId id="377" r:id="rId16"/>
    <p:sldId id="378" r:id="rId17"/>
    <p:sldId id="379" r:id="rId18"/>
    <p:sldId id="387" r:id="rId19"/>
    <p:sldId id="381" r:id="rId20"/>
    <p:sldId id="382" r:id="rId21"/>
    <p:sldId id="388" r:id="rId22"/>
    <p:sldId id="389" r:id="rId23"/>
    <p:sldId id="383" r:id="rId24"/>
    <p:sldId id="302" r:id="rId25"/>
    <p:sldId id="390" r:id="rId26"/>
    <p:sldId id="263" r:id="rId27"/>
    <p:sldId id="264" r:id="rId28"/>
    <p:sldId id="265" r:id="rId29"/>
    <p:sldId id="266" r:id="rId30"/>
    <p:sldId id="267" r:id="rId31"/>
    <p:sldId id="268" r:id="rId32"/>
    <p:sldId id="269" r:id="rId33"/>
    <p:sldId id="270" r:id="rId34"/>
    <p:sldId id="271" r:id="rId35"/>
  </p:sldIdLst>
  <p:sldSz cx="9144000" cy="5143500" type="screen16x9"/>
  <p:notesSz cx="6858000" cy="9144000"/>
  <p:embeddedFontLst>
    <p:embeddedFont>
      <p:font typeface="Garamond" panose="02020404030301010803" pitchFamily="18" charset="0"/>
      <p:regular r:id="rId37"/>
      <p:bold r:id="rId38"/>
      <p:italic r:id="rId39"/>
    </p:embeddedFont>
    <p:embeddedFont>
      <p:font typeface="Maven Pro" panose="020B0604020202020204" charset="0"/>
      <p:regular r:id="rId40"/>
      <p:bold r:id="rId41"/>
    </p:embeddedFont>
    <p:embeddedFont>
      <p:font typeface="Nunito"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Medium" panose="000006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Belfor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B98FB-1583-4B64-9CBB-7FEB536D8410}" v="11" dt="2025-09-17T20:40:28.144"/>
  </p1510:revLst>
</p1510:revInfo>
</file>

<file path=ppt/tableStyles.xml><?xml version="1.0" encoding="utf-8"?>
<a:tblStyleLst xmlns:a="http://schemas.openxmlformats.org/drawingml/2006/main" def="{8040CFE1-4AE5-4F39-88BE-6401AAFBBFCB}">
  <a:tblStyle styleId="{8040CFE1-4AE5-4F39-88BE-6401AAFBBFC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28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Pike" userId="ef93819e-49f6-462e-8438-d606926002c0" providerId="ADAL" clId="{18ED5520-BFA7-49E0-8453-3B6CC55E7C21}"/>
    <pc:docChg chg="undo custSel delSld modSld">
      <pc:chgData name="Matthew Pike" userId="ef93819e-49f6-462e-8438-d606926002c0" providerId="ADAL" clId="{18ED5520-BFA7-49E0-8453-3B6CC55E7C21}" dt="2025-09-17T20:41:56.721" v="196" actId="20577"/>
      <pc:docMkLst>
        <pc:docMk/>
      </pc:docMkLst>
      <pc:sldChg chg="modSp mod">
        <pc:chgData name="Matthew Pike" userId="ef93819e-49f6-462e-8438-d606926002c0" providerId="ADAL" clId="{18ED5520-BFA7-49E0-8453-3B6CC55E7C21}" dt="2025-09-17T20:34:37.251" v="75" actId="1076"/>
        <pc:sldMkLst>
          <pc:docMk/>
          <pc:sldMk cId="0" sldId="256"/>
        </pc:sldMkLst>
        <pc:spChg chg="mod">
          <ac:chgData name="Matthew Pike" userId="ef93819e-49f6-462e-8438-d606926002c0" providerId="ADAL" clId="{18ED5520-BFA7-49E0-8453-3B6CC55E7C21}" dt="2025-09-17T20:34:33.195" v="74" actId="1076"/>
          <ac:spMkLst>
            <pc:docMk/>
            <pc:sldMk cId="0" sldId="256"/>
            <ac:spMk id="278" creationId="{00000000-0000-0000-0000-000000000000}"/>
          </ac:spMkLst>
        </pc:spChg>
        <pc:spChg chg="mod">
          <ac:chgData name="Matthew Pike" userId="ef93819e-49f6-462e-8438-d606926002c0" providerId="ADAL" clId="{18ED5520-BFA7-49E0-8453-3B6CC55E7C21}" dt="2025-09-17T20:34:37.251" v="75" actId="1076"/>
          <ac:spMkLst>
            <pc:docMk/>
            <pc:sldMk cId="0" sldId="256"/>
            <ac:spMk id="279" creationId="{00000000-0000-0000-0000-000000000000}"/>
          </ac:spMkLst>
        </pc:spChg>
      </pc:sldChg>
      <pc:sldChg chg="modSp mod">
        <pc:chgData name="Matthew Pike" userId="ef93819e-49f6-462e-8438-d606926002c0" providerId="ADAL" clId="{18ED5520-BFA7-49E0-8453-3B6CC55E7C21}" dt="2025-09-17T20:35:22.420" v="78" actId="20577"/>
        <pc:sldMkLst>
          <pc:docMk/>
          <pc:sldMk cId="0" sldId="262"/>
        </pc:sldMkLst>
        <pc:spChg chg="mod">
          <ac:chgData name="Matthew Pike" userId="ef93819e-49f6-462e-8438-d606926002c0" providerId="ADAL" clId="{18ED5520-BFA7-49E0-8453-3B6CC55E7C21}" dt="2025-09-17T20:35:22.420" v="78" actId="20577"/>
          <ac:spMkLst>
            <pc:docMk/>
            <pc:sldMk cId="0" sldId="262"/>
            <ac:spMk id="5" creationId="{8C5D4192-C0F5-C29A-43FD-1C605A1B2DCA}"/>
          </ac:spMkLst>
        </pc:spChg>
      </pc:sldChg>
      <pc:sldChg chg="modSp mod">
        <pc:chgData name="Matthew Pike" userId="ef93819e-49f6-462e-8438-d606926002c0" providerId="ADAL" clId="{18ED5520-BFA7-49E0-8453-3B6CC55E7C21}" dt="2025-09-17T19:21:16.752" v="70" actId="1076"/>
        <pc:sldMkLst>
          <pc:docMk/>
          <pc:sldMk cId="0" sldId="271"/>
        </pc:sldMkLst>
        <pc:spChg chg="mod">
          <ac:chgData name="Matthew Pike" userId="ef93819e-49f6-462e-8438-d606926002c0" providerId="ADAL" clId="{18ED5520-BFA7-49E0-8453-3B6CC55E7C21}" dt="2025-09-17T19:21:12.480" v="69" actId="1076"/>
          <ac:spMkLst>
            <pc:docMk/>
            <pc:sldMk cId="0" sldId="271"/>
            <ac:spMk id="2" creationId="{9AAB7737-6689-E2A5-89A5-BA796D3519E5}"/>
          </ac:spMkLst>
        </pc:spChg>
        <pc:picChg chg="mod">
          <ac:chgData name="Matthew Pike" userId="ef93819e-49f6-462e-8438-d606926002c0" providerId="ADAL" clId="{18ED5520-BFA7-49E0-8453-3B6CC55E7C21}" dt="2025-09-17T19:21:16.752" v="70" actId="1076"/>
          <ac:picMkLst>
            <pc:docMk/>
            <pc:sldMk cId="0" sldId="271"/>
            <ac:picMk id="3" creationId="{CD1E3D6D-CF23-D992-FBEE-9C6E1E3E8777}"/>
          </ac:picMkLst>
        </pc:picChg>
      </pc:sldChg>
      <pc:sldChg chg="addSp modSp del mod">
        <pc:chgData name="Matthew Pike" userId="ef93819e-49f6-462e-8438-d606926002c0" providerId="ADAL" clId="{18ED5520-BFA7-49E0-8453-3B6CC55E7C21}" dt="2025-09-17T20:08:36.797" v="72" actId="2696"/>
        <pc:sldMkLst>
          <pc:docMk/>
          <pc:sldMk cId="0" sldId="272"/>
        </pc:sldMkLst>
        <pc:spChg chg="add mod">
          <ac:chgData name="Matthew Pike" userId="ef93819e-49f6-462e-8438-d606926002c0" providerId="ADAL" clId="{18ED5520-BFA7-49E0-8453-3B6CC55E7C21}" dt="2025-09-17T19:06:23.872" v="29" actId="207"/>
          <ac:spMkLst>
            <pc:docMk/>
            <pc:sldMk cId="0" sldId="272"/>
            <ac:spMk id="2" creationId="{A9EA2C52-241C-5B36-93FE-EBCA98041CC0}"/>
          </ac:spMkLst>
        </pc:spChg>
        <pc:spChg chg="mod">
          <ac:chgData name="Matthew Pike" userId="ef93819e-49f6-462e-8438-d606926002c0" providerId="ADAL" clId="{18ED5520-BFA7-49E0-8453-3B6CC55E7C21}" dt="2025-09-17T19:20:38.976" v="58" actId="27636"/>
          <ac:spMkLst>
            <pc:docMk/>
            <pc:sldMk cId="0" sldId="272"/>
            <ac:spMk id="379" creationId="{00000000-0000-0000-0000-000000000000}"/>
          </ac:spMkLst>
        </pc:spChg>
      </pc:sldChg>
      <pc:sldChg chg="addSp delSp modSp del mod modAnim">
        <pc:chgData name="Matthew Pike" userId="ef93819e-49f6-462e-8438-d606926002c0" providerId="ADAL" clId="{18ED5520-BFA7-49E0-8453-3B6CC55E7C21}" dt="2025-09-17T20:08:32.139" v="71" actId="2696"/>
        <pc:sldMkLst>
          <pc:docMk/>
          <pc:sldMk cId="2997908420" sldId="274"/>
        </pc:sldMkLst>
        <pc:spChg chg="add del">
          <ac:chgData name="Matthew Pike" userId="ef93819e-49f6-462e-8438-d606926002c0" providerId="ADAL" clId="{18ED5520-BFA7-49E0-8453-3B6CC55E7C21}" dt="2025-09-17T19:06:33.858" v="31" actId="22"/>
          <ac:spMkLst>
            <pc:docMk/>
            <pc:sldMk cId="2997908420" sldId="274"/>
            <ac:spMk id="4" creationId="{722A9617-81DB-D2AF-E08D-DB908ED03132}"/>
          </ac:spMkLst>
        </pc:spChg>
        <pc:spChg chg="add mod">
          <ac:chgData name="Matthew Pike" userId="ef93819e-49f6-462e-8438-d606926002c0" providerId="ADAL" clId="{18ED5520-BFA7-49E0-8453-3B6CC55E7C21}" dt="2025-09-17T19:08:35.801" v="40" actId="20577"/>
          <ac:spMkLst>
            <pc:docMk/>
            <pc:sldMk cId="2997908420" sldId="274"/>
            <ac:spMk id="6" creationId="{1C66657C-EBD0-2A01-F10D-1ABA4F04C158}"/>
          </ac:spMkLst>
        </pc:spChg>
        <pc:spChg chg="mod">
          <ac:chgData name="Matthew Pike" userId="ef93819e-49f6-462e-8438-d606926002c0" providerId="ADAL" clId="{18ED5520-BFA7-49E0-8453-3B6CC55E7C21}" dt="2025-09-17T19:20:49.704" v="68" actId="27636"/>
          <ac:spMkLst>
            <pc:docMk/>
            <pc:sldMk cId="2997908420" sldId="274"/>
            <ac:spMk id="379" creationId="{6B2B6B84-1D79-1DC3-9F6D-07F59E1692AD}"/>
          </ac:spMkLst>
        </pc:spChg>
      </pc:sldChg>
      <pc:sldChg chg="modSp mod">
        <pc:chgData name="Matthew Pike" userId="ef93819e-49f6-462e-8438-d606926002c0" providerId="ADAL" clId="{18ED5520-BFA7-49E0-8453-3B6CC55E7C21}" dt="2025-09-17T19:20:01.713" v="48" actId="1076"/>
        <pc:sldMkLst>
          <pc:docMk/>
          <pc:sldMk cId="1638088028" sldId="302"/>
        </pc:sldMkLst>
        <pc:spChg chg="mod">
          <ac:chgData name="Matthew Pike" userId="ef93819e-49f6-462e-8438-d606926002c0" providerId="ADAL" clId="{18ED5520-BFA7-49E0-8453-3B6CC55E7C21}" dt="2025-09-17T19:20:01.713" v="48" actId="1076"/>
          <ac:spMkLst>
            <pc:docMk/>
            <pc:sldMk cId="1638088028" sldId="302"/>
            <ac:spMk id="2" creationId="{07F8C3A1-2A3F-2446-9023-990FF2FD65F6}"/>
          </ac:spMkLst>
        </pc:spChg>
      </pc:sldChg>
      <pc:sldChg chg="modSp mod">
        <pc:chgData name="Matthew Pike" userId="ef93819e-49f6-462e-8438-d606926002c0" providerId="ADAL" clId="{18ED5520-BFA7-49E0-8453-3B6CC55E7C21}" dt="2025-09-17T20:37:15.722" v="92" actId="255"/>
        <pc:sldMkLst>
          <pc:docMk/>
          <pc:sldMk cId="2660067125" sldId="333"/>
        </pc:sldMkLst>
        <pc:spChg chg="mod">
          <ac:chgData name="Matthew Pike" userId="ef93819e-49f6-462e-8438-d606926002c0" providerId="ADAL" clId="{18ED5520-BFA7-49E0-8453-3B6CC55E7C21}" dt="2025-09-17T20:37:15.722" v="92" actId="255"/>
          <ac:spMkLst>
            <pc:docMk/>
            <pc:sldMk cId="2660067125" sldId="333"/>
            <ac:spMk id="5" creationId="{E0926F34-60A9-1741-9851-6AEF3CD32677}"/>
          </ac:spMkLst>
        </pc:spChg>
      </pc:sldChg>
      <pc:sldChg chg="modSp mod">
        <pc:chgData name="Matthew Pike" userId="ef93819e-49f6-462e-8438-d606926002c0" providerId="ADAL" clId="{18ED5520-BFA7-49E0-8453-3B6CC55E7C21}" dt="2025-09-17T20:36:54.521" v="91" actId="14100"/>
        <pc:sldMkLst>
          <pc:docMk/>
          <pc:sldMk cId="4156145510" sldId="375"/>
        </pc:sldMkLst>
        <pc:spChg chg="mod">
          <ac:chgData name="Matthew Pike" userId="ef93819e-49f6-462e-8438-d606926002c0" providerId="ADAL" clId="{18ED5520-BFA7-49E0-8453-3B6CC55E7C21}" dt="2025-09-17T20:36:54.521" v="91" actId="14100"/>
          <ac:spMkLst>
            <pc:docMk/>
            <pc:sldMk cId="4156145510" sldId="375"/>
            <ac:spMk id="2" creationId="{7A054D16-9FD2-7BEF-0F0B-454C2B72970D}"/>
          </ac:spMkLst>
        </pc:spChg>
      </pc:sldChg>
      <pc:sldChg chg="modSp mod">
        <pc:chgData name="Matthew Pike" userId="ef93819e-49f6-462e-8438-d606926002c0" providerId="ADAL" clId="{18ED5520-BFA7-49E0-8453-3B6CC55E7C21}" dt="2025-09-17T20:37:42.552" v="94" actId="255"/>
        <pc:sldMkLst>
          <pc:docMk/>
          <pc:sldMk cId="1688027428" sldId="378"/>
        </pc:sldMkLst>
        <pc:spChg chg="mod">
          <ac:chgData name="Matthew Pike" userId="ef93819e-49f6-462e-8438-d606926002c0" providerId="ADAL" clId="{18ED5520-BFA7-49E0-8453-3B6CC55E7C21}" dt="2025-09-17T20:37:42.552" v="94" actId="255"/>
          <ac:spMkLst>
            <pc:docMk/>
            <pc:sldMk cId="1688027428" sldId="378"/>
            <ac:spMk id="3" creationId="{6F3B237C-D524-7E0F-4BDA-70275596080B}"/>
          </ac:spMkLst>
        </pc:spChg>
      </pc:sldChg>
      <pc:sldChg chg="modSp mod">
        <pc:chgData name="Matthew Pike" userId="ef93819e-49f6-462e-8438-d606926002c0" providerId="ADAL" clId="{18ED5520-BFA7-49E0-8453-3B6CC55E7C21}" dt="2025-09-17T20:41:36.605" v="180" actId="20577"/>
        <pc:sldMkLst>
          <pc:docMk/>
          <pc:sldMk cId="2101635892" sldId="382"/>
        </pc:sldMkLst>
        <pc:spChg chg="mod">
          <ac:chgData name="Matthew Pike" userId="ef93819e-49f6-462e-8438-d606926002c0" providerId="ADAL" clId="{18ED5520-BFA7-49E0-8453-3B6CC55E7C21}" dt="2025-09-17T20:41:36.605" v="180" actId="20577"/>
          <ac:spMkLst>
            <pc:docMk/>
            <pc:sldMk cId="2101635892" sldId="382"/>
            <ac:spMk id="5" creationId="{EF10AF0F-1514-4085-D2F1-8B49EE671BDA}"/>
          </ac:spMkLst>
        </pc:spChg>
      </pc:sldChg>
      <pc:sldChg chg="modSp mod">
        <pc:chgData name="Matthew Pike" userId="ef93819e-49f6-462e-8438-d606926002c0" providerId="ADAL" clId="{18ED5520-BFA7-49E0-8453-3B6CC55E7C21}" dt="2025-09-17T20:41:56.721" v="196" actId="20577"/>
        <pc:sldMkLst>
          <pc:docMk/>
          <pc:sldMk cId="2642600645" sldId="383"/>
        </pc:sldMkLst>
        <pc:spChg chg="mod">
          <ac:chgData name="Matthew Pike" userId="ef93819e-49f6-462e-8438-d606926002c0" providerId="ADAL" clId="{18ED5520-BFA7-49E0-8453-3B6CC55E7C21}" dt="2025-09-17T20:41:08.979" v="154" actId="1076"/>
          <ac:spMkLst>
            <pc:docMk/>
            <pc:sldMk cId="2642600645" sldId="383"/>
            <ac:spMk id="2" creationId="{FF3E67C7-1EAD-1350-577E-0A7D3D62ED46}"/>
          </ac:spMkLst>
        </pc:spChg>
        <pc:spChg chg="mod">
          <ac:chgData name="Matthew Pike" userId="ef93819e-49f6-462e-8438-d606926002c0" providerId="ADAL" clId="{18ED5520-BFA7-49E0-8453-3B6CC55E7C21}" dt="2025-09-17T20:41:56.721" v="196" actId="20577"/>
          <ac:spMkLst>
            <pc:docMk/>
            <pc:sldMk cId="2642600645" sldId="383"/>
            <ac:spMk id="5" creationId="{FD0CF6D7-7906-A273-AC0A-85D437C3BBF5}"/>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5-09-15T12:39:12.463" idx="1">
    <p:pos x="6000" y="0"/>
    <p:text>On this page I want feedback on the best graphic. 
@cjackson@maikerhp.org do you have any thoughts?
_Assigned to cjackson@maikerhp.org_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127B540-DD2D-256F-D2CC-0242E9CE685E}"/>
            </a:ext>
          </a:extLst>
        </p:cNvPr>
        <p:cNvGrpSpPr/>
        <p:nvPr/>
      </p:nvGrpSpPr>
      <p:grpSpPr>
        <a:xfrm>
          <a:off x="0" y="0"/>
          <a:ext cx="0" cy="0"/>
          <a:chOff x="0" y="0"/>
          <a:chExt cx="0" cy="0"/>
        </a:xfrm>
      </p:grpSpPr>
      <p:sp>
        <p:nvSpPr>
          <p:cNvPr id="310" name="Google Shape;310;g37cab226d0c_1_21:notes">
            <a:extLst>
              <a:ext uri="{FF2B5EF4-FFF2-40B4-BE49-F238E27FC236}">
                <a16:creationId xmlns:a16="http://schemas.microsoft.com/office/drawing/2014/main" id="{B5BC50A2-3861-714E-B6F3-EDA384E24B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7cab226d0c_1_21:notes">
            <a:extLst>
              <a:ext uri="{FF2B5EF4-FFF2-40B4-BE49-F238E27FC236}">
                <a16:creationId xmlns:a16="http://schemas.microsoft.com/office/drawing/2014/main" id="{D57443B6-E8F5-DF24-1233-DB7C947459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952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7f546d267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7f546d267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7f546d267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7f546d267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for organizing people and ideas, PM Software, RACI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7f546d26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7f546d26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7f546d267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7f546d267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Prioritization: Impact/Effort Mapping, Prioritization Criteria</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7f546d26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7f546d26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7ef5fb7ae1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7ef5fb7ae1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a:t>A strategic plan isn’t one-size-fits-all. People approach it through their own lens. Staff worry about what it means for their workload. Elected officials care about outcomes and budgets. Community partners want to know how it aligns with their goals. If you present the same message to all of them, most of it won’t land. Your first job is to recognize the perspectives in the room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7ef5fb7ae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7ef5fb7ae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Strategic language can sound impressive but feel meaningless. People can’t act on what they don’t understand. Just like we teach the Declaration of Independence differently to a 5th grader, a high schooler, or someone from another country, we must translate strategic goals into familiar terms for each audience. That’s how you turn buy-in into action.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7ef5fb7ae1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7ef5fb7ae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you’re unsure how to frame a message, follow this sequence. Lead with residents—this is who you ultimately serve. Then connect it to the broader community impact. Finally, emphasize supporting staff—because if you don’t care for your staff, they can’t care for the residents. This simple framework keeps everyone focused on why the plan matters.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7f734cca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7f734cca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7cab226d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7cab226d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7cab226d0c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7cab226d0c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BEC0847-A375-00AC-5D5A-AE484ADC6341}"/>
            </a:ext>
          </a:extLst>
        </p:cNvPr>
        <p:cNvGrpSpPr/>
        <p:nvPr/>
      </p:nvGrpSpPr>
      <p:grpSpPr>
        <a:xfrm>
          <a:off x="0" y="0"/>
          <a:ext cx="0" cy="0"/>
          <a:chOff x="0" y="0"/>
          <a:chExt cx="0" cy="0"/>
        </a:xfrm>
      </p:grpSpPr>
      <p:sp>
        <p:nvSpPr>
          <p:cNvPr id="310" name="Google Shape;310;g37cab226d0c_1_21:notes">
            <a:extLst>
              <a:ext uri="{FF2B5EF4-FFF2-40B4-BE49-F238E27FC236}">
                <a16:creationId xmlns:a16="http://schemas.microsoft.com/office/drawing/2014/main" id="{BC13CE35-9125-BC6F-8CD4-248D59070C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7cab226d0c_1_21:notes">
            <a:extLst>
              <a:ext uri="{FF2B5EF4-FFF2-40B4-BE49-F238E27FC236}">
                <a16:creationId xmlns:a16="http://schemas.microsoft.com/office/drawing/2014/main" id="{DEEEEB36-C38C-4A28-D192-597EA60E62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22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AC284-D3A4-9741-AA19-ECC559DF0CD4}" type="slidenum">
              <a:rPr lang="en-US" smtClean="0"/>
              <a:t>9</a:t>
            </a:fld>
            <a:endParaRPr lang="en-US" dirty="0"/>
          </a:p>
        </p:txBody>
      </p:sp>
    </p:spTree>
    <p:extLst>
      <p:ext uri="{BB962C8B-B14F-4D97-AF65-F5344CB8AC3E}">
        <p14:creationId xmlns:p14="http://schemas.microsoft.com/office/powerpoint/2010/main" val="151277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89DD-64DC-A4CD-C1A8-4E696110D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7DB45-FE07-7564-DED2-C43C8D6A4A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1E0CB4-F741-2234-1301-94D9B5F380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94148-2F8D-EFBE-7364-230AD99F71F5}"/>
              </a:ext>
            </a:extLst>
          </p:cNvPr>
          <p:cNvSpPr>
            <a:spLocks noGrp="1"/>
          </p:cNvSpPr>
          <p:nvPr>
            <p:ph type="sldNum" sz="quarter" idx="5"/>
          </p:nvPr>
        </p:nvSpPr>
        <p:spPr/>
        <p:txBody>
          <a:bodyPr/>
          <a:lstStyle/>
          <a:p>
            <a:fld id="{7DDAC284-D3A4-9741-AA19-ECC559DF0CD4}" type="slidenum">
              <a:rPr lang="en-US" smtClean="0"/>
              <a:t>10</a:t>
            </a:fld>
            <a:endParaRPr lang="en-US" dirty="0"/>
          </a:p>
        </p:txBody>
      </p:sp>
    </p:spTree>
    <p:extLst>
      <p:ext uri="{BB962C8B-B14F-4D97-AF65-F5344CB8AC3E}">
        <p14:creationId xmlns:p14="http://schemas.microsoft.com/office/powerpoint/2010/main" val="2389984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1003-3DD3-A1AD-5739-4384B2EE3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E621D-932F-E2D2-AEF8-D1E1D8B121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1CA7C3-E210-6C2F-8678-926ABA819F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24F4BA-BCDC-C67E-40C5-229DD3EA38D6}"/>
              </a:ext>
            </a:extLst>
          </p:cNvPr>
          <p:cNvSpPr>
            <a:spLocks noGrp="1"/>
          </p:cNvSpPr>
          <p:nvPr>
            <p:ph type="sldNum" sz="quarter" idx="5"/>
          </p:nvPr>
        </p:nvSpPr>
        <p:spPr/>
        <p:txBody>
          <a:bodyPr/>
          <a:lstStyle/>
          <a:p>
            <a:fld id="{7DDAC284-D3A4-9741-AA19-ECC559DF0CD4}" type="slidenum">
              <a:rPr lang="en-US" smtClean="0"/>
              <a:t>20</a:t>
            </a:fld>
            <a:endParaRPr lang="en-US" dirty="0"/>
          </a:p>
        </p:txBody>
      </p:sp>
    </p:spTree>
    <p:extLst>
      <p:ext uri="{BB962C8B-B14F-4D97-AF65-F5344CB8AC3E}">
        <p14:creationId xmlns:p14="http://schemas.microsoft.com/office/powerpoint/2010/main" val="299649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51DA-0804-066E-091A-EB2766B5A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45301-84DE-2CCD-B785-7E2B31A83D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838CE6-1D42-5555-3906-BE601CADFD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701B5-7EBF-9585-1EDE-1D977CDF4B3C}"/>
              </a:ext>
            </a:extLst>
          </p:cNvPr>
          <p:cNvSpPr>
            <a:spLocks noGrp="1"/>
          </p:cNvSpPr>
          <p:nvPr>
            <p:ph type="sldNum" sz="quarter" idx="5"/>
          </p:nvPr>
        </p:nvSpPr>
        <p:spPr/>
        <p:txBody>
          <a:bodyPr/>
          <a:lstStyle/>
          <a:p>
            <a:fld id="{7DDAC284-D3A4-9741-AA19-ECC559DF0CD4}" type="slidenum">
              <a:rPr lang="en-US" smtClean="0"/>
              <a:t>23</a:t>
            </a:fld>
            <a:endParaRPr lang="en-US" dirty="0"/>
          </a:p>
        </p:txBody>
      </p:sp>
    </p:spTree>
    <p:extLst>
      <p:ext uri="{BB962C8B-B14F-4D97-AF65-F5344CB8AC3E}">
        <p14:creationId xmlns:p14="http://schemas.microsoft.com/office/powerpoint/2010/main" val="70287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831439" y="2497343"/>
            <a:ext cx="3706328" cy="2400300"/>
          </a:xfrm>
        </p:spPr>
        <p:txBody>
          <a:bodyPr anchor="ctr">
            <a:noAutofit/>
          </a:bodyPr>
          <a:lstStyle>
            <a:lvl1pPr algn="l">
              <a:defRPr sz="2700" spc="113"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1"/>
            <a:ext cx="7116234" cy="3790742"/>
          </a:xfrm>
          <a:prstGeom prst="rect">
            <a:avLst/>
          </a:prstGeom>
        </p:spPr>
      </p:pic>
    </p:spTree>
    <p:extLst>
      <p:ext uri="{BB962C8B-B14F-4D97-AF65-F5344CB8AC3E}">
        <p14:creationId xmlns:p14="http://schemas.microsoft.com/office/powerpoint/2010/main" val="145150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36B7-93AA-5622-B126-CC562E38C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38CA8-8DA2-491A-36AC-AD20C15E43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69B38-9675-1333-C8AD-F2E530705A22}"/>
              </a:ext>
            </a:extLst>
          </p:cNvPr>
          <p:cNvSpPr>
            <a:spLocks noGrp="1"/>
          </p:cNvSpPr>
          <p:nvPr>
            <p:ph type="dt" sz="half" idx="10"/>
          </p:nvPr>
        </p:nvSpPr>
        <p:spPr/>
        <p:txBody>
          <a:bodyPr/>
          <a:lstStyle/>
          <a:p>
            <a:fld id="{8D5EFA72-6330-9242-9E28-62C2DC72D2F7}" type="datetimeFigureOut">
              <a:rPr lang="en-US" smtClean="0"/>
              <a:t>9/17/2025</a:t>
            </a:fld>
            <a:endParaRPr lang="en-US" dirty="0"/>
          </a:p>
        </p:txBody>
      </p:sp>
      <p:sp>
        <p:nvSpPr>
          <p:cNvPr id="5" name="Footer Placeholder 4">
            <a:extLst>
              <a:ext uri="{FF2B5EF4-FFF2-40B4-BE49-F238E27FC236}">
                <a16:creationId xmlns:a16="http://schemas.microsoft.com/office/drawing/2014/main" id="{94BEF125-B109-EB65-0DDD-94F768AAE28B}"/>
              </a:ext>
            </a:extLst>
          </p:cNvPr>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735A0DA-B3F0-28A0-7772-D85B9B7C88CB}"/>
              </a:ext>
            </a:extLst>
          </p:cNvPr>
          <p:cNvSpPr>
            <a:spLocks noGrp="1"/>
          </p:cNvSpPr>
          <p:nvPr>
            <p:ph type="sldNum" sz="quarter" idx="12"/>
          </p:nvPr>
        </p:nvSpPr>
        <p:spPr/>
        <p:txBody>
          <a:bodyPr/>
          <a:lstStyle/>
          <a:p>
            <a:fld id="{75ACD362-B860-A640-908D-27BE2C4CA589}" type="slidenum">
              <a:rPr lang="en-US" smtClean="0"/>
              <a:t>‹#›</a:t>
            </a:fld>
            <a:endParaRPr lang="en-US" dirty="0"/>
          </a:p>
        </p:txBody>
      </p:sp>
    </p:spTree>
    <p:extLst>
      <p:ext uri="{BB962C8B-B14F-4D97-AF65-F5344CB8AC3E}">
        <p14:creationId xmlns:p14="http://schemas.microsoft.com/office/powerpoint/2010/main" val="2248857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55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11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5713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1811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95D90B-BCB8-1F42-BADC-84ADFD6C0052}"/>
              </a:ext>
            </a:extLst>
          </p:cNvPr>
          <p:cNvSpPr/>
          <p:nvPr userDrawn="1"/>
        </p:nvSpPr>
        <p:spPr>
          <a:xfrm>
            <a:off x="0" y="0"/>
            <a:ext cx="9144000" cy="4171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7" name="Picture 6">
            <a:extLst>
              <a:ext uri="{FF2B5EF4-FFF2-40B4-BE49-F238E27FC236}">
                <a16:creationId xmlns:a16="http://schemas.microsoft.com/office/drawing/2014/main" id="{778F598C-1B6A-B34E-9235-2A1DF1362F35}"/>
              </a:ext>
            </a:extLst>
          </p:cNvPr>
          <p:cNvPicPr/>
          <p:nvPr userDrawn="1"/>
        </p:nvPicPr>
        <p:blipFill>
          <a:blip r:embed="rId2">
            <a:extLst>
              <a:ext uri="{28A0092B-C50C-407E-A947-70E740481C1C}">
                <a14:useLocalDpi xmlns:a14="http://schemas.microsoft.com/office/drawing/2010/main" val="0"/>
              </a:ext>
            </a:extLst>
          </a:blip>
          <a:stretch>
            <a:fillRect/>
          </a:stretch>
        </p:blipFill>
        <p:spPr>
          <a:xfrm flipH="1">
            <a:off x="-1196789" y="-67233"/>
            <a:ext cx="5398478" cy="1406366"/>
          </a:xfrm>
          <a:prstGeom prst="rect">
            <a:avLst/>
          </a:prstGeom>
          <a:effectLst>
            <a:outerShdw blurRad="427235" dist="38100" dir="2700000" algn="tl" rotWithShape="0">
              <a:prstClr val="black">
                <a:alpha val="40000"/>
              </a:prstClr>
            </a:outerShdw>
          </a:effectLst>
        </p:spPr>
      </p:pic>
      <p:pic>
        <p:nvPicPr>
          <p:cNvPr id="5" name="Picture 4">
            <a:extLst>
              <a:ext uri="{FF2B5EF4-FFF2-40B4-BE49-F238E27FC236}">
                <a16:creationId xmlns:a16="http://schemas.microsoft.com/office/drawing/2014/main" id="{9EF13531-7FA6-B34A-AEFF-5D22B6794E6E}"/>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6231364" y="4612878"/>
            <a:ext cx="1189343" cy="315100"/>
          </a:xfrm>
          <a:prstGeom prst="rect">
            <a:avLst/>
          </a:prstGeom>
        </p:spPr>
      </p:pic>
      <p:pic>
        <p:nvPicPr>
          <p:cNvPr id="6" name="Picture 5">
            <a:extLst>
              <a:ext uri="{FF2B5EF4-FFF2-40B4-BE49-F238E27FC236}">
                <a16:creationId xmlns:a16="http://schemas.microsoft.com/office/drawing/2014/main" id="{A8EF8316-C3F0-934B-A276-559CBB43DC7B}"/>
              </a:ext>
            </a:extLst>
          </p:cNvPr>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378824" y="2779031"/>
            <a:ext cx="5398478" cy="1406366"/>
          </a:xfrm>
          <a:prstGeom prst="rect">
            <a:avLst/>
          </a:prstGeom>
          <a:effectLst>
            <a:outerShdw blurRad="517971" dist="38100" dir="13500000" algn="br" rotWithShape="0">
              <a:prstClr val="black">
                <a:alpha val="40000"/>
              </a:prstClr>
            </a:outerShdw>
          </a:effectLst>
        </p:spPr>
      </p:pic>
      <p:sp>
        <p:nvSpPr>
          <p:cNvPr id="8" name="Slide Number Placeholder 5">
            <a:extLst>
              <a:ext uri="{FF2B5EF4-FFF2-40B4-BE49-F238E27FC236}">
                <a16:creationId xmlns:a16="http://schemas.microsoft.com/office/drawing/2014/main" id="{CF8F36F9-53F6-184E-9740-A15165218ECC}"/>
              </a:ext>
            </a:extLst>
          </p:cNvPr>
          <p:cNvSpPr>
            <a:spLocks noGrp="1"/>
          </p:cNvSpPr>
          <p:nvPr>
            <p:ph type="sldNum" sz="quarter" idx="4"/>
          </p:nvPr>
        </p:nvSpPr>
        <p:spPr>
          <a:xfrm>
            <a:off x="336620" y="458781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696652E-C8AA-954A-88D0-DA8ED52C4A6C}" type="slidenum">
              <a:rPr lang="en-US" smtClean="0"/>
              <a:pPr/>
              <a:t>‹#›</a:t>
            </a:fld>
            <a:endParaRPr lang="en-US" dirty="0"/>
          </a:p>
        </p:txBody>
      </p:sp>
    </p:spTree>
    <p:extLst>
      <p:ext uri="{BB962C8B-B14F-4D97-AF65-F5344CB8AC3E}">
        <p14:creationId xmlns:p14="http://schemas.microsoft.com/office/powerpoint/2010/main" val="424337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517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E83279-EC24-6949-9059-510DA6B4B543}"/>
              </a:ext>
            </a:extLst>
          </p:cNvPr>
          <p:cNvSpPr/>
          <p:nvPr userDrawn="1"/>
        </p:nvSpPr>
        <p:spPr>
          <a:xfrm>
            <a:off x="0" y="1205049"/>
            <a:ext cx="9144000" cy="2941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349802" y="723377"/>
            <a:ext cx="6978461" cy="481672"/>
          </a:xfrm>
        </p:spPr>
        <p:txBody>
          <a:bodyPr anchor="t">
            <a:noAutofit/>
          </a:bodyPr>
          <a:lstStyle>
            <a:lvl1pPr>
              <a:defRPr sz="3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349802" y="1369219"/>
            <a:ext cx="8444396" cy="2569233"/>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830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1ADD-4605-484D-A444-82A820AE97DD}"/>
              </a:ext>
            </a:extLst>
          </p:cNvPr>
          <p:cNvSpPr>
            <a:spLocks noGrp="1"/>
          </p:cNvSpPr>
          <p:nvPr>
            <p:ph type="title"/>
          </p:nvPr>
        </p:nvSpPr>
        <p:spPr>
          <a:xfrm>
            <a:off x="391258" y="291430"/>
            <a:ext cx="6142196" cy="994172"/>
          </a:xfrm>
        </p:spPr>
        <p:txBody>
          <a:bodyPr>
            <a:normAutofit/>
          </a:bodyPr>
          <a:lstStyle>
            <a:lvl1pPr>
              <a:defRPr sz="2700">
                <a:solidFill>
                  <a:schemeClr val="accent1">
                    <a:lumMod val="7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9C6AB721-A7AC-9843-83F3-829B2E5C486F}"/>
              </a:ext>
            </a:extLst>
          </p:cNvPr>
          <p:cNvSpPr>
            <a:spLocks noGrp="1"/>
          </p:cNvSpPr>
          <p:nvPr>
            <p:ph type="sldNum" sz="quarter" idx="10"/>
          </p:nvPr>
        </p:nvSpPr>
        <p:spPr/>
        <p:txBody>
          <a:bodyPr/>
          <a:lstStyle/>
          <a:p>
            <a:fld id="{7696652E-C8AA-954A-88D0-DA8ED52C4A6C}" type="slidenum">
              <a:rPr lang="en-US" smtClean="0"/>
              <a:pPr/>
              <a:t>‹#›</a:t>
            </a:fld>
            <a:endParaRPr lang="en-US" dirty="0"/>
          </a:p>
        </p:txBody>
      </p:sp>
    </p:spTree>
    <p:extLst>
      <p:ext uri="{BB962C8B-B14F-4D97-AF65-F5344CB8AC3E}">
        <p14:creationId xmlns:p14="http://schemas.microsoft.com/office/powerpoint/2010/main" val="124145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628525" y="244225"/>
            <a:ext cx="5234400" cy="2818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0">
                <a:latin typeface="Poppins Medium"/>
                <a:ea typeface="Poppins Medium"/>
                <a:cs typeface="Poppins Medium"/>
                <a:sym typeface="Poppins Medium"/>
              </a:rPr>
              <a:t>Strategic Action: </a:t>
            </a:r>
            <a:endParaRPr b="0">
              <a:latin typeface="Poppins Medium"/>
              <a:ea typeface="Poppins Medium"/>
              <a:cs typeface="Poppins Medium"/>
              <a:sym typeface="Poppins Medium"/>
            </a:endParaRPr>
          </a:p>
          <a:p>
            <a:pPr marL="0" lvl="0" indent="0" algn="l" rtl="0">
              <a:spcBef>
                <a:spcPts val="0"/>
              </a:spcBef>
              <a:spcAft>
                <a:spcPts val="0"/>
              </a:spcAft>
              <a:buNone/>
            </a:pPr>
            <a:r>
              <a:rPr lang="en" b="0">
                <a:latin typeface="Poppins Medium"/>
                <a:ea typeface="Poppins Medium"/>
                <a:cs typeface="Poppins Medium"/>
                <a:sym typeface="Poppins Medium"/>
              </a:rPr>
              <a:t>Creating and Communicating Vision in a Shifting Landscape</a:t>
            </a:r>
            <a:endParaRPr b="0">
              <a:latin typeface="Poppins Medium"/>
              <a:ea typeface="Poppins Medium"/>
              <a:cs typeface="Poppins Medium"/>
              <a:sym typeface="Poppins Medium"/>
            </a:endParaRPr>
          </a:p>
        </p:txBody>
      </p:sp>
      <p:sp>
        <p:nvSpPr>
          <p:cNvPr id="278" name="Google Shape;278;p13"/>
          <p:cNvSpPr txBox="1">
            <a:spLocks noGrp="1"/>
          </p:cNvSpPr>
          <p:nvPr>
            <p:ph type="subTitle" idx="1"/>
          </p:nvPr>
        </p:nvSpPr>
        <p:spPr>
          <a:xfrm>
            <a:off x="628524" y="4419685"/>
            <a:ext cx="8120725" cy="50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dirty="0">
                <a:latin typeface="Poppins Medium"/>
                <a:ea typeface="Poppins Medium"/>
                <a:cs typeface="Poppins Medium"/>
                <a:sym typeface="Poppins Medium"/>
              </a:rPr>
              <a:t>NAHRO 2025 National Conference | Phoenix, AZ</a:t>
            </a:r>
            <a:endParaRPr sz="1500" dirty="0">
              <a:latin typeface="Poppins Medium"/>
              <a:ea typeface="Poppins Medium"/>
              <a:cs typeface="Poppins Medium"/>
              <a:sym typeface="Poppins Medium"/>
            </a:endParaRPr>
          </a:p>
        </p:txBody>
      </p:sp>
      <p:sp>
        <p:nvSpPr>
          <p:cNvPr id="279" name="Google Shape;279;p13"/>
          <p:cNvSpPr txBox="1">
            <a:spLocks noGrp="1"/>
          </p:cNvSpPr>
          <p:nvPr>
            <p:ph type="subTitle" idx="1"/>
          </p:nvPr>
        </p:nvSpPr>
        <p:spPr>
          <a:xfrm>
            <a:off x="628524" y="3117655"/>
            <a:ext cx="8315101" cy="1246800"/>
          </a:xfrm>
          <a:prstGeom prst="rect">
            <a:avLst/>
          </a:prstGeom>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 dirty="0">
                <a:latin typeface="Poppins Medium"/>
                <a:ea typeface="Poppins Medium"/>
                <a:cs typeface="Poppins Medium"/>
                <a:sym typeface="Poppins Medium"/>
              </a:rPr>
              <a:t>Presenters: </a:t>
            </a:r>
            <a:endParaRPr dirty="0">
              <a:latin typeface="Poppins Medium"/>
              <a:ea typeface="Poppins Medium"/>
              <a:cs typeface="Poppins Medium"/>
              <a:sym typeface="Poppins Medium"/>
            </a:endParaRPr>
          </a:p>
          <a:p>
            <a:pPr marL="0" lvl="0" indent="0" algn="l" rtl="0">
              <a:lnSpc>
                <a:spcPct val="115000"/>
              </a:lnSpc>
              <a:spcBef>
                <a:spcPts val="0"/>
              </a:spcBef>
              <a:spcAft>
                <a:spcPts val="0"/>
              </a:spcAft>
              <a:buNone/>
            </a:pPr>
            <a:r>
              <a:rPr lang="en" dirty="0">
                <a:latin typeface="Poppins Medium"/>
                <a:ea typeface="Poppins Medium"/>
                <a:cs typeface="Poppins Medium"/>
                <a:sym typeface="Poppins Medium"/>
              </a:rPr>
              <a:t>G. Matthew Pike, JD, NCC</a:t>
            </a:r>
            <a:endParaRPr dirty="0">
              <a:latin typeface="Poppins Medium"/>
              <a:ea typeface="Poppins Medium"/>
              <a:cs typeface="Poppins Medium"/>
              <a:sym typeface="Poppins Medium"/>
            </a:endParaRPr>
          </a:p>
          <a:p>
            <a:pPr marL="0" indent="0">
              <a:lnSpc>
                <a:spcPct val="115000"/>
              </a:lnSpc>
            </a:pPr>
            <a:r>
              <a:rPr lang="en-US" dirty="0">
                <a:latin typeface="Poppins Medium"/>
                <a:ea typeface="Poppins Medium"/>
                <a:cs typeface="Poppins Medium"/>
                <a:sym typeface="Poppins Medium"/>
              </a:rPr>
              <a:t>Susan Cain, EdD, LCSW</a:t>
            </a:r>
          </a:p>
          <a:p>
            <a:pPr marL="0" lvl="0" indent="0" algn="l" rtl="0">
              <a:lnSpc>
                <a:spcPct val="115000"/>
              </a:lnSpc>
              <a:spcBef>
                <a:spcPts val="0"/>
              </a:spcBef>
              <a:spcAft>
                <a:spcPts val="0"/>
              </a:spcAft>
              <a:buNone/>
            </a:pPr>
            <a:r>
              <a:rPr lang="en" dirty="0">
                <a:latin typeface="Poppins Medium"/>
                <a:ea typeface="Poppins Medium"/>
                <a:cs typeface="Poppins Medium"/>
                <a:sym typeface="Poppins Medium"/>
              </a:rPr>
              <a:t>Carolee Jackson, MA, PMP, CCP</a:t>
            </a:r>
            <a:endParaRPr dirty="0">
              <a:latin typeface="Poppins Medium"/>
              <a:ea typeface="Poppins Medium"/>
              <a:cs typeface="Poppins Medium"/>
              <a:sym typeface="Poppins Medium"/>
            </a:endParaRPr>
          </a:p>
          <a:p>
            <a:pPr marL="0" lvl="0" indent="0" algn="l" rtl="0">
              <a:lnSpc>
                <a:spcPct val="115000"/>
              </a:lnSpc>
              <a:spcBef>
                <a:spcPts val="0"/>
              </a:spcBef>
              <a:spcAft>
                <a:spcPts val="0"/>
              </a:spcAft>
              <a:buNone/>
            </a:pPr>
            <a:r>
              <a:rPr lang="en" dirty="0">
                <a:latin typeface="Poppins Medium"/>
                <a:ea typeface="Poppins Medium"/>
                <a:cs typeface="Poppins Medium"/>
                <a:sym typeface="Poppins Medium"/>
              </a:rPr>
              <a:t>Angela Belford, MS</a:t>
            </a:r>
            <a:endParaRPr dirty="0">
              <a:latin typeface="Poppins Medium"/>
              <a:ea typeface="Poppins Medium"/>
              <a:cs typeface="Poppins Medium"/>
              <a:sym typeface="Poppi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5FA23-6906-14F1-7C1B-5D86161F4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68DC2-AF5D-3AED-BD72-8E24368CC098}"/>
              </a:ext>
            </a:extLst>
          </p:cNvPr>
          <p:cNvSpPr>
            <a:spLocks noGrp="1"/>
          </p:cNvSpPr>
          <p:nvPr>
            <p:ph type="title"/>
          </p:nvPr>
        </p:nvSpPr>
        <p:spPr>
          <a:xfrm>
            <a:off x="589788" y="499525"/>
            <a:ext cx="6978461" cy="621238"/>
          </a:xfrm>
        </p:spPr>
        <p:txBody>
          <a:bodyPr>
            <a:normAutofit fontScale="90000"/>
          </a:bodyPr>
          <a:lstStyle/>
          <a:p>
            <a:r>
              <a:rPr lang="en-US" sz="3675" dirty="0">
                <a:latin typeface="+mn-lt"/>
              </a:rPr>
              <a:t>Why Experiential?</a:t>
            </a:r>
            <a:br>
              <a:rPr lang="en-US" sz="5400" dirty="0"/>
            </a:br>
            <a:endParaRPr lang="en-US" sz="5400" dirty="0"/>
          </a:p>
        </p:txBody>
      </p:sp>
      <p:sp>
        <p:nvSpPr>
          <p:cNvPr id="3" name="Content Placeholder 2">
            <a:extLst>
              <a:ext uri="{FF2B5EF4-FFF2-40B4-BE49-F238E27FC236}">
                <a16:creationId xmlns:a16="http://schemas.microsoft.com/office/drawing/2014/main" id="{7EAC7BBB-7CF1-10B4-2E5D-74CA5AFCEE41}"/>
              </a:ext>
            </a:extLst>
          </p:cNvPr>
          <p:cNvSpPr>
            <a:spLocks noGrp="1"/>
          </p:cNvSpPr>
          <p:nvPr>
            <p:ph idx="4294967295"/>
          </p:nvPr>
        </p:nvSpPr>
        <p:spPr>
          <a:xfrm>
            <a:off x="308654" y="1259491"/>
            <a:ext cx="8444396" cy="2569233"/>
          </a:xfrm>
        </p:spPr>
        <p:txBody>
          <a:bodyPr/>
          <a:lstStyle/>
          <a:p>
            <a:pPr marL="0" indent="0">
              <a:buNone/>
            </a:pPr>
            <a:r>
              <a:rPr lang="en-US" sz="1800" dirty="0">
                <a:solidFill>
                  <a:schemeClr val="bg1"/>
                </a:solidFill>
              </a:rPr>
              <a:t> </a:t>
            </a:r>
            <a:endParaRPr lang="en-US" sz="1800" b="1" dirty="0">
              <a:solidFill>
                <a:schemeClr val="accent1">
                  <a:lumMod val="75000"/>
                </a:schemeClr>
              </a:solidFill>
            </a:endParaRPr>
          </a:p>
          <a:p>
            <a:pPr marL="0" indent="0">
              <a:buNone/>
            </a:pPr>
            <a:endParaRPr lang="en-US" sz="1800" dirty="0">
              <a:solidFill>
                <a:schemeClr val="bg1"/>
              </a:solidFill>
            </a:endParaRPr>
          </a:p>
        </p:txBody>
      </p:sp>
      <p:sp>
        <p:nvSpPr>
          <p:cNvPr id="5" name="TextBox 4">
            <a:extLst>
              <a:ext uri="{FF2B5EF4-FFF2-40B4-BE49-F238E27FC236}">
                <a16:creationId xmlns:a16="http://schemas.microsoft.com/office/drawing/2014/main" id="{AEBB2138-0D02-269D-102C-4D96AAC20584}"/>
              </a:ext>
            </a:extLst>
          </p:cNvPr>
          <p:cNvSpPr txBox="1"/>
          <p:nvPr/>
        </p:nvSpPr>
        <p:spPr>
          <a:xfrm>
            <a:off x="589788" y="1659128"/>
            <a:ext cx="7831836" cy="2308324"/>
          </a:xfrm>
          <a:prstGeom prst="rect">
            <a:avLst/>
          </a:prstGeom>
          <a:noFill/>
        </p:spPr>
        <p:txBody>
          <a:bodyPr wrap="square">
            <a:spAutoFit/>
          </a:bodyPr>
          <a:lstStyle/>
          <a:p>
            <a:r>
              <a:rPr lang="en-US" sz="2400" i="1" dirty="0">
                <a:solidFill>
                  <a:schemeClr val="bg1"/>
                </a:solidFill>
              </a:rPr>
              <a:t>Because Learning by Doing Builds Ownership</a:t>
            </a:r>
            <a:br>
              <a:rPr lang="en-US" sz="2400" dirty="0">
                <a:solidFill>
                  <a:schemeClr val="bg1"/>
                </a:solidFill>
              </a:rPr>
            </a:b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Interact with ideas</a:t>
            </a:r>
          </a:p>
          <a:p>
            <a:pPr marL="342900" indent="-342900">
              <a:buFont typeface="Arial" panose="020B0604020202020204" pitchFamily="34" charset="0"/>
              <a:buChar char="•"/>
            </a:pPr>
            <a:r>
              <a:rPr lang="en-US" sz="2400" dirty="0">
                <a:solidFill>
                  <a:schemeClr val="bg1"/>
                </a:solidFill>
              </a:rPr>
              <a:t>Tell stories &amp; reflect</a:t>
            </a:r>
          </a:p>
          <a:p>
            <a:pPr marL="342900" indent="-342900">
              <a:buFont typeface="Arial" panose="020B0604020202020204" pitchFamily="34" charset="0"/>
              <a:buChar char="•"/>
            </a:pPr>
            <a:r>
              <a:rPr lang="en-US" sz="2400" dirty="0">
                <a:solidFill>
                  <a:schemeClr val="bg1"/>
                </a:solidFill>
              </a:rPr>
              <a:t>Solve problems in real-time</a:t>
            </a:r>
            <a:br>
              <a:rPr lang="en-US" sz="2400" dirty="0"/>
            </a:br>
            <a:endParaRPr lang="en-US" sz="2400" dirty="0">
              <a:solidFill>
                <a:schemeClr val="bg1"/>
              </a:solidFill>
            </a:endParaRPr>
          </a:p>
        </p:txBody>
      </p:sp>
    </p:spTree>
    <p:extLst>
      <p:ext uri="{BB962C8B-B14F-4D97-AF65-F5344CB8AC3E}">
        <p14:creationId xmlns:p14="http://schemas.microsoft.com/office/powerpoint/2010/main" val="86354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9C2B93-4DDE-E94E-865B-D06E784C7E5D}"/>
              </a:ext>
            </a:extLst>
          </p:cNvPr>
          <p:cNvSpPr txBox="1">
            <a:spLocks/>
          </p:cNvSpPr>
          <p:nvPr/>
        </p:nvSpPr>
        <p:spPr>
          <a:xfrm>
            <a:off x="590978" y="2127739"/>
            <a:ext cx="6128238" cy="3015761"/>
          </a:xfrm>
          <a:prstGeom prst="rect">
            <a:avLst/>
          </a:prstGeom>
        </p:spPr>
        <p:txBody>
          <a:bodyPr vert="horz" lIns="68580" tIns="34290" rIns="68580" bIns="34290" rtlCol="0" anchor="ctr">
            <a:normAutofit/>
          </a:bodyPr>
          <a:lstStyle>
            <a:lvl1pPr algn="r"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a:lstStyle>
          <a:p>
            <a:pPr algn="l"/>
            <a:r>
              <a:rPr lang="en-US" sz="11175" spc="-75" dirty="0">
                <a:solidFill>
                  <a:schemeClr val="bg1">
                    <a:alpha val="60000"/>
                  </a:schemeClr>
                </a:solidFill>
              </a:rPr>
              <a:t>Breakout</a:t>
            </a:r>
          </a:p>
        </p:txBody>
      </p:sp>
      <p:sp>
        <p:nvSpPr>
          <p:cNvPr id="2" name="Slide Number Placeholder 1">
            <a:extLst>
              <a:ext uri="{FF2B5EF4-FFF2-40B4-BE49-F238E27FC236}">
                <a16:creationId xmlns:a16="http://schemas.microsoft.com/office/drawing/2014/main" id="{44C483EE-5191-6647-A488-F6334CB5C397}"/>
              </a:ext>
            </a:extLst>
          </p:cNvPr>
          <p:cNvSpPr>
            <a:spLocks noGrp="1"/>
          </p:cNvSpPr>
          <p:nvPr>
            <p:ph type="sldNum" sz="quarter" idx="4"/>
          </p:nvPr>
        </p:nvSpPr>
        <p:spPr/>
        <p:txBody>
          <a:bodyPr/>
          <a:lstStyle/>
          <a:p>
            <a:fld id="{7696652E-C8AA-954A-88D0-DA8ED52C4A6C}" type="slidenum">
              <a:rPr lang="en-US" smtClean="0"/>
              <a:pPr/>
              <a:t>11</a:t>
            </a:fld>
            <a:endParaRPr lang="en-US" dirty="0"/>
          </a:p>
        </p:txBody>
      </p:sp>
      <p:sp>
        <p:nvSpPr>
          <p:cNvPr id="7" name="Content Placeholder 2">
            <a:extLst>
              <a:ext uri="{FF2B5EF4-FFF2-40B4-BE49-F238E27FC236}">
                <a16:creationId xmlns:a16="http://schemas.microsoft.com/office/drawing/2014/main" id="{88F80CB7-A6F6-484A-8C27-976772F5AC56}"/>
              </a:ext>
            </a:extLst>
          </p:cNvPr>
          <p:cNvSpPr txBox="1">
            <a:spLocks/>
          </p:cNvSpPr>
          <p:nvPr/>
        </p:nvSpPr>
        <p:spPr>
          <a:xfrm>
            <a:off x="2172170" y="960400"/>
            <a:ext cx="4758716" cy="136682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dirty="0">
                <a:solidFill>
                  <a:schemeClr val="bg1"/>
                </a:solidFill>
              </a:rPr>
              <a:t> </a:t>
            </a:r>
          </a:p>
        </p:txBody>
      </p:sp>
      <p:sp>
        <p:nvSpPr>
          <p:cNvPr id="5" name="TextBox 4">
            <a:extLst>
              <a:ext uri="{FF2B5EF4-FFF2-40B4-BE49-F238E27FC236}">
                <a16:creationId xmlns:a16="http://schemas.microsoft.com/office/drawing/2014/main" id="{E0926F34-60A9-1741-9851-6AEF3CD32677}"/>
              </a:ext>
            </a:extLst>
          </p:cNvPr>
          <p:cNvSpPr txBox="1"/>
          <p:nvPr/>
        </p:nvSpPr>
        <p:spPr>
          <a:xfrm>
            <a:off x="1400501" y="767908"/>
            <a:ext cx="6878084" cy="2101922"/>
          </a:xfrm>
          <a:prstGeom prst="rect">
            <a:avLst/>
          </a:prstGeom>
          <a:noFill/>
        </p:spPr>
        <p:txBody>
          <a:bodyPr wrap="square" rtlCol="0">
            <a:spAutoFit/>
          </a:bodyPr>
          <a:lstStyle/>
          <a:p>
            <a:pPr>
              <a:lnSpc>
                <a:spcPct val="115000"/>
              </a:lnSpc>
              <a:buSzPts val="1000"/>
              <a:tabLst>
                <a:tab pos="342900" algn="l"/>
              </a:tabLst>
            </a:pPr>
            <a:r>
              <a:rPr lang="en-US" sz="2700" b="1" dirty="0">
                <a:solidFill>
                  <a:schemeClr val="bg1"/>
                </a:solidFill>
                <a:latin typeface="Arial" panose="020B0604020202020204" pitchFamily="34" charset="0"/>
                <a:ea typeface="Times New Roman" panose="02020603050405020304" pitchFamily="18" charset="0"/>
              </a:rPr>
              <a:t>Strategic Thinking Warm-Up </a:t>
            </a:r>
          </a:p>
          <a:p>
            <a:pPr>
              <a:lnSpc>
                <a:spcPct val="115000"/>
              </a:lnSpc>
              <a:buSzPts val="1000"/>
              <a:tabLst>
                <a:tab pos="342900" algn="l"/>
              </a:tabLst>
            </a:pPr>
            <a:r>
              <a:rPr lang="en-US" sz="2700" b="1" i="1" dirty="0">
                <a:solidFill>
                  <a:schemeClr val="bg1"/>
                </a:solidFill>
                <a:latin typeface="Arial" panose="020B0604020202020204" pitchFamily="34" charset="0"/>
                <a:ea typeface="Times New Roman" panose="02020603050405020304" pitchFamily="18" charset="0"/>
              </a:rPr>
              <a:t>Try this! </a:t>
            </a:r>
          </a:p>
          <a:p>
            <a:pPr>
              <a:lnSpc>
                <a:spcPct val="115000"/>
              </a:lnSpc>
              <a:buSzPts val="1000"/>
              <a:tabLst>
                <a:tab pos="342900" algn="l"/>
              </a:tabLst>
            </a:pPr>
            <a:br>
              <a:rPr lang="en-US" sz="1350" dirty="0">
                <a:solidFill>
                  <a:schemeClr val="bg1"/>
                </a:solidFill>
                <a:latin typeface="Arial" panose="020B0604020202020204" pitchFamily="34" charset="0"/>
                <a:ea typeface="Times New Roman" panose="02020603050405020304" pitchFamily="18" charset="0"/>
              </a:rPr>
            </a:br>
            <a:r>
              <a:rPr lang="en-US" sz="2400" dirty="0">
                <a:solidFill>
                  <a:schemeClr val="bg1"/>
                </a:solidFill>
                <a:latin typeface="Arial" panose="020B0604020202020204" pitchFamily="34" charset="0"/>
                <a:ea typeface="Times New Roman" panose="02020603050405020304" pitchFamily="18" charset="0"/>
              </a:rPr>
              <a:t>Challenge assumptions, make inferences, and </a:t>
            </a:r>
          </a:p>
          <a:p>
            <a:pPr>
              <a:lnSpc>
                <a:spcPct val="115000"/>
              </a:lnSpc>
              <a:buSzPts val="1000"/>
              <a:tabLst>
                <a:tab pos="342900" algn="l"/>
              </a:tabLst>
            </a:pPr>
            <a:r>
              <a:rPr lang="en-US" sz="2400" dirty="0">
                <a:solidFill>
                  <a:schemeClr val="bg1"/>
                </a:solidFill>
                <a:latin typeface="Arial" panose="020B0604020202020204" pitchFamily="34" charset="0"/>
                <a:ea typeface="Times New Roman" panose="02020603050405020304" pitchFamily="18" charset="0"/>
              </a:rPr>
              <a:t>test the value of collaboration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05EF9A51-E469-37CE-5B96-D4B5803E6FEF}"/>
              </a:ext>
            </a:extLst>
          </p:cNvPr>
          <p:cNvSpPr txBox="1"/>
          <p:nvPr/>
        </p:nvSpPr>
        <p:spPr>
          <a:xfrm>
            <a:off x="7440283" y="4399472"/>
            <a:ext cx="1703718" cy="253916"/>
          </a:xfrm>
          <a:prstGeom prst="rect">
            <a:avLst/>
          </a:prstGeom>
          <a:solidFill>
            <a:schemeClr val="bg1"/>
          </a:solidFill>
        </p:spPr>
        <p:txBody>
          <a:bodyPr wrap="square" rtlCol="0">
            <a:spAutoFit/>
          </a:bodyPr>
          <a:lstStyle/>
          <a:p>
            <a:endParaRPr lang="en-US" sz="1050" dirty="0"/>
          </a:p>
        </p:txBody>
      </p:sp>
    </p:spTree>
    <p:extLst>
      <p:ext uri="{BB962C8B-B14F-4D97-AF65-F5344CB8AC3E}">
        <p14:creationId xmlns:p14="http://schemas.microsoft.com/office/powerpoint/2010/main" val="266006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54D16-9FD2-7BEF-0F0B-454C2B72970D}"/>
              </a:ext>
            </a:extLst>
          </p:cNvPr>
          <p:cNvSpPr txBox="1"/>
          <p:nvPr/>
        </p:nvSpPr>
        <p:spPr>
          <a:xfrm>
            <a:off x="914399" y="1295401"/>
            <a:ext cx="5288507" cy="1738938"/>
          </a:xfrm>
          <a:prstGeom prst="rect">
            <a:avLst/>
          </a:prstGeom>
          <a:noFill/>
        </p:spPr>
        <p:txBody>
          <a:bodyPr wrap="square" rtlCol="0">
            <a:spAutoFit/>
          </a:bodyPr>
          <a:lstStyle/>
          <a:p>
            <a:r>
              <a:rPr lang="en-US" sz="3300" dirty="0">
                <a:solidFill>
                  <a:schemeClr val="bg1"/>
                </a:solidFill>
              </a:rPr>
              <a:t>Count the number of “F”s in the following sentence… </a:t>
            </a:r>
          </a:p>
          <a:p>
            <a:endParaRPr lang="en-US" sz="800" dirty="0">
              <a:solidFill>
                <a:schemeClr val="bg1"/>
              </a:solidFill>
            </a:endParaRPr>
          </a:p>
          <a:p>
            <a:r>
              <a:rPr lang="en-US" sz="3300" dirty="0">
                <a:solidFill>
                  <a:schemeClr val="bg1"/>
                </a:solidFill>
              </a:rPr>
              <a:t>Don’t share your number.</a:t>
            </a:r>
          </a:p>
        </p:txBody>
      </p:sp>
    </p:spTree>
    <p:extLst>
      <p:ext uri="{BB962C8B-B14F-4D97-AF65-F5344CB8AC3E}">
        <p14:creationId xmlns:p14="http://schemas.microsoft.com/office/powerpoint/2010/main" val="415614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47781" y="1192237"/>
            <a:ext cx="4600133" cy="3451036"/>
          </a:xfrm>
        </p:spPr>
        <p:txBody>
          <a:bodyPr>
            <a:normAutofit fontScale="85000" lnSpcReduction="10000"/>
          </a:bodyPr>
          <a:lstStyle/>
          <a:p>
            <a:pPr marL="0" indent="0">
              <a:buNone/>
            </a:pPr>
            <a:r>
              <a:rPr lang="en-US" sz="3600" dirty="0"/>
              <a:t>FEATURE FILMS ARE THE RESULT OF YEARS OF SCIENTIFIC STUDY COMBINED WITH THE EXPERIENCE OF YEARS.</a:t>
            </a:r>
          </a:p>
        </p:txBody>
      </p:sp>
    </p:spTree>
    <p:extLst>
      <p:ext uri="{BB962C8B-B14F-4D97-AF65-F5344CB8AC3E}">
        <p14:creationId xmlns:p14="http://schemas.microsoft.com/office/powerpoint/2010/main" val="296044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73CFB-13C3-1EE7-72D4-2612CB1B04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34F0DA-156B-01BC-09EA-94E294A851F0}"/>
              </a:ext>
            </a:extLst>
          </p:cNvPr>
          <p:cNvSpPr txBox="1"/>
          <p:nvPr/>
        </p:nvSpPr>
        <p:spPr>
          <a:xfrm>
            <a:off x="914400" y="1295400"/>
            <a:ext cx="4686300" cy="600164"/>
          </a:xfrm>
          <a:prstGeom prst="rect">
            <a:avLst/>
          </a:prstGeom>
          <a:noFill/>
        </p:spPr>
        <p:txBody>
          <a:bodyPr wrap="square" rtlCol="0">
            <a:spAutoFit/>
          </a:bodyPr>
          <a:lstStyle/>
          <a:p>
            <a:r>
              <a:rPr lang="en-US" sz="3300" dirty="0">
                <a:solidFill>
                  <a:schemeClr val="bg1"/>
                </a:solidFill>
              </a:rPr>
              <a:t> </a:t>
            </a:r>
          </a:p>
        </p:txBody>
      </p:sp>
      <p:sp>
        <p:nvSpPr>
          <p:cNvPr id="3" name="TextBox 2">
            <a:extLst>
              <a:ext uri="{FF2B5EF4-FFF2-40B4-BE49-F238E27FC236}">
                <a16:creationId xmlns:a16="http://schemas.microsoft.com/office/drawing/2014/main" id="{59D3F128-8747-DF2F-1C05-0A6A6C448DDB}"/>
              </a:ext>
            </a:extLst>
          </p:cNvPr>
          <p:cNvSpPr txBox="1"/>
          <p:nvPr/>
        </p:nvSpPr>
        <p:spPr>
          <a:xfrm>
            <a:off x="914400" y="1295400"/>
            <a:ext cx="4686300" cy="600164"/>
          </a:xfrm>
          <a:prstGeom prst="rect">
            <a:avLst/>
          </a:prstGeom>
          <a:noFill/>
        </p:spPr>
        <p:txBody>
          <a:bodyPr wrap="square" rtlCol="0">
            <a:spAutoFit/>
          </a:bodyPr>
          <a:lstStyle/>
          <a:p>
            <a:r>
              <a:rPr lang="en-US" sz="3300" dirty="0">
                <a:solidFill>
                  <a:schemeClr val="bg1"/>
                </a:solidFill>
              </a:rPr>
              <a:t>Try again.</a:t>
            </a:r>
          </a:p>
        </p:txBody>
      </p:sp>
    </p:spTree>
    <p:extLst>
      <p:ext uri="{BB962C8B-B14F-4D97-AF65-F5344CB8AC3E}">
        <p14:creationId xmlns:p14="http://schemas.microsoft.com/office/powerpoint/2010/main" val="68843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5789-6C21-10E5-237B-267EC9CFAB1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906341-EDFF-2AC5-EC46-5C1A2F2CC19B}"/>
              </a:ext>
            </a:extLst>
          </p:cNvPr>
          <p:cNvSpPr>
            <a:spLocks noGrp="1"/>
          </p:cNvSpPr>
          <p:nvPr>
            <p:ph idx="1"/>
          </p:nvPr>
        </p:nvSpPr>
        <p:spPr>
          <a:xfrm>
            <a:off x="2447781" y="1192237"/>
            <a:ext cx="4600133" cy="3451036"/>
          </a:xfrm>
        </p:spPr>
        <p:txBody>
          <a:bodyPr>
            <a:normAutofit fontScale="85000" lnSpcReduction="10000"/>
          </a:bodyPr>
          <a:lstStyle/>
          <a:p>
            <a:pPr marL="0" indent="0">
              <a:buNone/>
            </a:pPr>
            <a:r>
              <a:rPr lang="en-US" sz="3600" dirty="0"/>
              <a:t>FEATURE FILMS ARE THE RESULT OF YEARS OF SCIENTIFIC STUDY COMBINED WITH THE EXPERIENCE OF YEARS.</a:t>
            </a:r>
          </a:p>
        </p:txBody>
      </p:sp>
    </p:spTree>
    <p:extLst>
      <p:ext uri="{BB962C8B-B14F-4D97-AF65-F5344CB8AC3E}">
        <p14:creationId xmlns:p14="http://schemas.microsoft.com/office/powerpoint/2010/main" val="113037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4158-0A3A-DAA9-B05C-94B230E1E6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3A7D93-064C-A1D0-2BAE-E5404ADDABFF}"/>
              </a:ext>
            </a:extLst>
          </p:cNvPr>
          <p:cNvSpPr txBox="1"/>
          <p:nvPr/>
        </p:nvSpPr>
        <p:spPr>
          <a:xfrm>
            <a:off x="914400" y="1295400"/>
            <a:ext cx="4686300" cy="600164"/>
          </a:xfrm>
          <a:prstGeom prst="rect">
            <a:avLst/>
          </a:prstGeom>
          <a:noFill/>
        </p:spPr>
        <p:txBody>
          <a:bodyPr wrap="square" rtlCol="0">
            <a:spAutoFit/>
          </a:bodyPr>
          <a:lstStyle/>
          <a:p>
            <a:r>
              <a:rPr lang="en-US" sz="3300" dirty="0">
                <a:solidFill>
                  <a:schemeClr val="bg1"/>
                </a:solidFill>
              </a:rPr>
              <a:t> </a:t>
            </a:r>
          </a:p>
        </p:txBody>
      </p:sp>
      <p:sp>
        <p:nvSpPr>
          <p:cNvPr id="3" name="TextBox 2">
            <a:extLst>
              <a:ext uri="{FF2B5EF4-FFF2-40B4-BE49-F238E27FC236}">
                <a16:creationId xmlns:a16="http://schemas.microsoft.com/office/drawing/2014/main" id="{6F3B237C-D524-7E0F-4BDA-70275596080B}"/>
              </a:ext>
            </a:extLst>
          </p:cNvPr>
          <p:cNvSpPr txBox="1"/>
          <p:nvPr/>
        </p:nvSpPr>
        <p:spPr>
          <a:xfrm>
            <a:off x="914400" y="1295400"/>
            <a:ext cx="6311900" cy="1231106"/>
          </a:xfrm>
          <a:prstGeom prst="rect">
            <a:avLst/>
          </a:prstGeom>
          <a:noFill/>
        </p:spPr>
        <p:txBody>
          <a:bodyPr wrap="square" rtlCol="0">
            <a:spAutoFit/>
          </a:bodyPr>
          <a:lstStyle/>
          <a:p>
            <a:r>
              <a:rPr lang="en-US" sz="3300" dirty="0">
                <a:solidFill>
                  <a:schemeClr val="bg1"/>
                </a:solidFill>
              </a:rPr>
              <a:t>Did your number change?</a:t>
            </a:r>
          </a:p>
          <a:p>
            <a:endParaRPr lang="en-US" sz="800" dirty="0">
              <a:solidFill>
                <a:schemeClr val="bg1"/>
              </a:solidFill>
            </a:endParaRPr>
          </a:p>
          <a:p>
            <a:r>
              <a:rPr lang="en-US" sz="3300" dirty="0">
                <a:solidFill>
                  <a:schemeClr val="bg1"/>
                </a:solidFill>
              </a:rPr>
              <a:t>Share your best ideas!</a:t>
            </a:r>
          </a:p>
        </p:txBody>
      </p:sp>
    </p:spTree>
    <p:extLst>
      <p:ext uri="{BB962C8B-B14F-4D97-AF65-F5344CB8AC3E}">
        <p14:creationId xmlns:p14="http://schemas.microsoft.com/office/powerpoint/2010/main" val="168802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C68C7-B090-CE12-C688-EF07448AD37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C3EA99-DA7F-9E12-9E95-6BB6F91B9068}"/>
              </a:ext>
            </a:extLst>
          </p:cNvPr>
          <p:cNvSpPr>
            <a:spLocks noGrp="1"/>
          </p:cNvSpPr>
          <p:nvPr>
            <p:ph idx="1"/>
          </p:nvPr>
        </p:nvSpPr>
        <p:spPr>
          <a:xfrm>
            <a:off x="2447781" y="1192237"/>
            <a:ext cx="4600133" cy="3451036"/>
          </a:xfrm>
        </p:spPr>
        <p:txBody>
          <a:bodyPr>
            <a:normAutofit fontScale="85000" lnSpcReduction="10000"/>
          </a:bodyPr>
          <a:lstStyle/>
          <a:p>
            <a:pPr marL="0" indent="0">
              <a:buNone/>
            </a:pPr>
            <a:r>
              <a:rPr lang="en-US" sz="3600" dirty="0"/>
              <a:t>FEATURE FILMS ARE THE RESULT OF YEARS OF SCIENTIFIC STUDY COMBINED WITH THE EXPERIENCE OF YEARS.</a:t>
            </a:r>
          </a:p>
        </p:txBody>
      </p:sp>
    </p:spTree>
    <p:extLst>
      <p:ext uri="{BB962C8B-B14F-4D97-AF65-F5344CB8AC3E}">
        <p14:creationId xmlns:p14="http://schemas.microsoft.com/office/powerpoint/2010/main" val="50611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150FA9-F88B-D2EE-AC6B-F1A3101FF47A}"/>
              </a:ext>
            </a:extLst>
          </p:cNvPr>
          <p:cNvSpPr txBox="1"/>
          <p:nvPr/>
        </p:nvSpPr>
        <p:spPr>
          <a:xfrm>
            <a:off x="1301263" y="1072661"/>
            <a:ext cx="5679830" cy="1615827"/>
          </a:xfrm>
          <a:prstGeom prst="rect">
            <a:avLst/>
          </a:prstGeom>
          <a:noFill/>
        </p:spPr>
        <p:txBody>
          <a:bodyPr wrap="square" rtlCol="0">
            <a:spAutoFit/>
          </a:bodyPr>
          <a:lstStyle/>
          <a:p>
            <a:r>
              <a:rPr lang="en-US" sz="3300" b="1" dirty="0">
                <a:solidFill>
                  <a:schemeClr val="bg1"/>
                </a:solidFill>
              </a:rPr>
              <a:t>How does this exercise expand our openness to co-creating strategy?</a:t>
            </a:r>
            <a:endParaRPr lang="en-US" sz="3300" dirty="0">
              <a:solidFill>
                <a:schemeClr val="bg1"/>
              </a:solidFill>
            </a:endParaRPr>
          </a:p>
        </p:txBody>
      </p:sp>
    </p:spTree>
    <p:extLst>
      <p:ext uri="{BB962C8B-B14F-4D97-AF65-F5344CB8AC3E}">
        <p14:creationId xmlns:p14="http://schemas.microsoft.com/office/powerpoint/2010/main" val="203336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6B7A-71CA-96DE-3274-21E3E97CF9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601947-711D-241C-0BAE-70C4EB6772CA}"/>
              </a:ext>
            </a:extLst>
          </p:cNvPr>
          <p:cNvSpPr txBox="1"/>
          <p:nvPr/>
        </p:nvSpPr>
        <p:spPr>
          <a:xfrm>
            <a:off x="736600" y="1155700"/>
            <a:ext cx="4686300" cy="600164"/>
          </a:xfrm>
          <a:prstGeom prst="rect">
            <a:avLst/>
          </a:prstGeom>
          <a:noFill/>
        </p:spPr>
        <p:txBody>
          <a:bodyPr wrap="square" rtlCol="0">
            <a:spAutoFit/>
          </a:bodyPr>
          <a:lstStyle/>
          <a:p>
            <a:r>
              <a:rPr lang="en-US" sz="3300" dirty="0">
                <a:solidFill>
                  <a:schemeClr val="bg1"/>
                </a:solidFill>
              </a:rPr>
              <a:t> </a:t>
            </a:r>
          </a:p>
        </p:txBody>
      </p:sp>
      <p:sp>
        <p:nvSpPr>
          <p:cNvPr id="3" name="TextBox 2">
            <a:extLst>
              <a:ext uri="{FF2B5EF4-FFF2-40B4-BE49-F238E27FC236}">
                <a16:creationId xmlns:a16="http://schemas.microsoft.com/office/drawing/2014/main" id="{206FDF7B-7222-0A10-0DD6-AFF205FBA6A9}"/>
              </a:ext>
            </a:extLst>
          </p:cNvPr>
          <p:cNvSpPr txBox="1"/>
          <p:nvPr/>
        </p:nvSpPr>
        <p:spPr>
          <a:xfrm>
            <a:off x="977899" y="774701"/>
            <a:ext cx="6311900" cy="600164"/>
          </a:xfrm>
          <a:prstGeom prst="rect">
            <a:avLst/>
          </a:prstGeom>
          <a:noFill/>
        </p:spPr>
        <p:txBody>
          <a:bodyPr wrap="square" rtlCol="0">
            <a:spAutoFit/>
          </a:bodyPr>
          <a:lstStyle/>
          <a:p>
            <a:r>
              <a:rPr lang="en-US" sz="3300" dirty="0">
                <a:solidFill>
                  <a:schemeClr val="bg1"/>
                </a:solidFill>
              </a:rPr>
              <a:t>Visual/Experiential Learning </a:t>
            </a:r>
          </a:p>
        </p:txBody>
      </p:sp>
      <p:sp>
        <p:nvSpPr>
          <p:cNvPr id="5" name="TextBox 4">
            <a:extLst>
              <a:ext uri="{FF2B5EF4-FFF2-40B4-BE49-F238E27FC236}">
                <a16:creationId xmlns:a16="http://schemas.microsoft.com/office/drawing/2014/main" id="{69863FE1-D88D-0D6D-296A-A5D3974375AD}"/>
              </a:ext>
            </a:extLst>
          </p:cNvPr>
          <p:cNvSpPr txBox="1"/>
          <p:nvPr/>
        </p:nvSpPr>
        <p:spPr>
          <a:xfrm>
            <a:off x="342901" y="1346928"/>
            <a:ext cx="7658099" cy="2677656"/>
          </a:xfrm>
          <a:prstGeom prst="rect">
            <a:avLst/>
          </a:prstGeom>
          <a:noFill/>
        </p:spPr>
        <p:txBody>
          <a:bodyPr wrap="square">
            <a:spAutoFit/>
          </a:bodyPr>
          <a:lstStyle/>
          <a:p>
            <a:pPr>
              <a:buNone/>
            </a:pPr>
            <a:r>
              <a:rPr lang="en-US" sz="2100" b="1" dirty="0">
                <a:solidFill>
                  <a:schemeClr val="bg1"/>
                </a:solidFill>
              </a:rPr>
              <a:t>Three Core Values of Visual Experiential Learning</a:t>
            </a:r>
            <a:br>
              <a:rPr lang="en-US" sz="2100" b="1" dirty="0">
                <a:solidFill>
                  <a:schemeClr val="bg1"/>
                </a:solidFill>
              </a:rPr>
            </a:br>
            <a:endParaRPr lang="en-US" sz="2100" b="1" dirty="0">
              <a:solidFill>
                <a:schemeClr val="bg1"/>
              </a:solidFill>
            </a:endParaRPr>
          </a:p>
          <a:p>
            <a:pPr>
              <a:buFont typeface="+mj-lt"/>
              <a:buAutoNum type="arabicPeriod"/>
            </a:pPr>
            <a:r>
              <a:rPr lang="en-US" sz="2100" b="1" dirty="0">
                <a:solidFill>
                  <a:schemeClr val="bg1"/>
                </a:solidFill>
              </a:rPr>
              <a:t> Clarity</a:t>
            </a:r>
            <a:r>
              <a:rPr lang="en-US" sz="2100" dirty="0">
                <a:solidFill>
                  <a:schemeClr val="bg1"/>
                </a:solidFill>
              </a:rPr>
              <a:t> – Makes complex ideas visible and easy to understand.</a:t>
            </a:r>
          </a:p>
          <a:p>
            <a:pPr>
              <a:buFont typeface="+mj-lt"/>
              <a:buAutoNum type="arabicPeriod"/>
            </a:pPr>
            <a:r>
              <a:rPr lang="en-US" sz="2100" b="1" dirty="0">
                <a:solidFill>
                  <a:schemeClr val="bg1"/>
                </a:solidFill>
              </a:rPr>
              <a:t> Engagement</a:t>
            </a:r>
            <a:r>
              <a:rPr lang="en-US" sz="2100" dirty="0">
                <a:solidFill>
                  <a:schemeClr val="bg1"/>
                </a:solidFill>
              </a:rPr>
              <a:t> – Hands-on methods spark creativity and ownership.</a:t>
            </a:r>
          </a:p>
          <a:p>
            <a:pPr>
              <a:buFont typeface="+mj-lt"/>
              <a:buAutoNum type="arabicPeriod"/>
            </a:pPr>
            <a:r>
              <a:rPr lang="en-US" sz="2100" b="1" dirty="0">
                <a:solidFill>
                  <a:schemeClr val="bg1"/>
                </a:solidFill>
              </a:rPr>
              <a:t> Alignment</a:t>
            </a:r>
            <a:r>
              <a:rPr lang="en-US" sz="2100" dirty="0">
                <a:solidFill>
                  <a:schemeClr val="bg1"/>
                </a:solidFill>
              </a:rPr>
              <a:t> – Shared visuals build discussion and drive action.</a:t>
            </a:r>
          </a:p>
        </p:txBody>
      </p:sp>
    </p:spTree>
    <p:extLst>
      <p:ext uri="{BB962C8B-B14F-4D97-AF65-F5344CB8AC3E}">
        <p14:creationId xmlns:p14="http://schemas.microsoft.com/office/powerpoint/2010/main" val="262100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4"/>
          <p:cNvSpPr txBox="1">
            <a:spLocks noGrp="1"/>
          </p:cNvSpPr>
          <p:nvPr>
            <p:ph type="title"/>
          </p:nvPr>
        </p:nvSpPr>
        <p:spPr>
          <a:xfrm>
            <a:off x="868875" y="198100"/>
            <a:ext cx="5857800" cy="1239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latin typeface="Poppins"/>
                <a:ea typeface="Poppins"/>
                <a:cs typeface="Poppins"/>
                <a:sym typeface="Poppins"/>
              </a:rPr>
              <a:t>Agenda</a:t>
            </a:r>
            <a:endParaRPr>
              <a:latin typeface="Poppins"/>
              <a:ea typeface="Poppins"/>
              <a:cs typeface="Poppins"/>
              <a:sym typeface="Poppins"/>
            </a:endParaRPr>
          </a:p>
        </p:txBody>
      </p:sp>
      <p:sp>
        <p:nvSpPr>
          <p:cNvPr id="285" name="Google Shape;285;p14"/>
          <p:cNvSpPr txBox="1">
            <a:spLocks noGrp="1"/>
          </p:cNvSpPr>
          <p:nvPr>
            <p:ph type="body" idx="4294967295"/>
          </p:nvPr>
        </p:nvSpPr>
        <p:spPr>
          <a:xfrm>
            <a:off x="868875" y="1360727"/>
            <a:ext cx="7641600" cy="28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a:solidFill>
                  <a:schemeClr val="lt1"/>
                </a:solidFill>
                <a:latin typeface="Poppins"/>
                <a:ea typeface="Poppins"/>
                <a:cs typeface="Poppins"/>
                <a:sym typeface="Poppins"/>
              </a:rPr>
              <a:t>Developing the Plan: A 1-Year Case Study</a:t>
            </a:r>
            <a:endParaRPr sz="2400" dirty="0">
              <a:solidFill>
                <a:schemeClr val="lt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 sz="2400" dirty="0">
                <a:solidFill>
                  <a:schemeClr val="lt1"/>
                </a:solidFill>
                <a:latin typeface="Poppins"/>
                <a:ea typeface="Poppins"/>
                <a:cs typeface="Poppins"/>
                <a:sym typeface="Poppins"/>
              </a:rPr>
              <a:t>Creating the Plan</a:t>
            </a:r>
            <a:endParaRPr sz="2400" dirty="0">
              <a:solidFill>
                <a:schemeClr val="lt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 sz="2400" dirty="0">
                <a:solidFill>
                  <a:schemeClr val="lt1"/>
                </a:solidFill>
                <a:latin typeface="Poppins"/>
                <a:ea typeface="Poppins"/>
                <a:cs typeface="Poppins"/>
                <a:sym typeface="Poppins"/>
              </a:rPr>
              <a:t>Implementing the Plan</a:t>
            </a:r>
            <a:endParaRPr sz="2400" dirty="0">
              <a:solidFill>
                <a:schemeClr val="lt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 sz="2400" dirty="0">
                <a:solidFill>
                  <a:schemeClr val="lt1"/>
                </a:solidFill>
                <a:latin typeface="Poppins"/>
                <a:ea typeface="Poppins"/>
                <a:cs typeface="Poppins"/>
                <a:sym typeface="Poppins"/>
              </a:rPr>
              <a:t>Communicating the Plan</a:t>
            </a:r>
            <a:endParaRPr sz="2400" dirty="0">
              <a:solidFill>
                <a:schemeClr val="lt1"/>
              </a:solidFill>
              <a:latin typeface="Poppins"/>
              <a:ea typeface="Poppins"/>
              <a:cs typeface="Poppins"/>
              <a:sym typeface="Poppins"/>
            </a:endParaRPr>
          </a:p>
          <a:p>
            <a:pPr marL="0" lvl="0" indent="0" algn="l" rtl="0">
              <a:spcBef>
                <a:spcPts val="1200"/>
              </a:spcBef>
              <a:spcAft>
                <a:spcPts val="0"/>
              </a:spcAft>
              <a:buClr>
                <a:schemeClr val="dk1"/>
              </a:buClr>
              <a:buSzPts val="1100"/>
              <a:buFont typeface="Arial"/>
              <a:buNone/>
            </a:pPr>
            <a:r>
              <a:rPr lang="en" sz="2400" dirty="0">
                <a:solidFill>
                  <a:schemeClr val="lt1"/>
                </a:solidFill>
                <a:latin typeface="Poppins"/>
                <a:ea typeface="Poppins"/>
                <a:cs typeface="Poppins"/>
                <a:sym typeface="Poppins"/>
              </a:rPr>
              <a:t>Discussion/Q&amp;A</a:t>
            </a:r>
            <a:endParaRPr sz="2400" dirty="0">
              <a:solidFill>
                <a:schemeClr val="lt1"/>
              </a:solidFill>
              <a:latin typeface="Poppins"/>
              <a:ea typeface="Poppins"/>
              <a:cs typeface="Poppins"/>
              <a:sym typeface="Poppins"/>
            </a:endParaRPr>
          </a:p>
          <a:p>
            <a:pPr marL="0" lvl="0" indent="0" algn="l" rtl="0">
              <a:spcBef>
                <a:spcPts val="1200"/>
              </a:spcBef>
              <a:spcAft>
                <a:spcPts val="1200"/>
              </a:spcAft>
              <a:buNone/>
            </a:pPr>
            <a:endParaRPr sz="2400" dirty="0">
              <a:solidFill>
                <a:schemeClr val="lt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40734-FFE9-F333-F185-75BC0E935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86250-267D-357B-AEDA-28898375F686}"/>
              </a:ext>
            </a:extLst>
          </p:cNvPr>
          <p:cNvSpPr>
            <a:spLocks noGrp="1"/>
          </p:cNvSpPr>
          <p:nvPr>
            <p:ph type="title"/>
          </p:nvPr>
        </p:nvSpPr>
        <p:spPr>
          <a:xfrm>
            <a:off x="454870" y="519849"/>
            <a:ext cx="6978461" cy="685199"/>
          </a:xfrm>
        </p:spPr>
        <p:txBody>
          <a:bodyPr>
            <a:normAutofit/>
          </a:bodyPr>
          <a:lstStyle/>
          <a:p>
            <a:r>
              <a:rPr lang="en-US" sz="3200" dirty="0">
                <a:latin typeface="+mn-lt"/>
              </a:rPr>
              <a:t>Our Design:</a:t>
            </a:r>
            <a:endParaRPr lang="en-US" sz="3200" dirty="0"/>
          </a:p>
        </p:txBody>
      </p:sp>
      <p:sp>
        <p:nvSpPr>
          <p:cNvPr id="3" name="Content Placeholder 2">
            <a:extLst>
              <a:ext uri="{FF2B5EF4-FFF2-40B4-BE49-F238E27FC236}">
                <a16:creationId xmlns:a16="http://schemas.microsoft.com/office/drawing/2014/main" id="{C5CF124A-F729-958F-88A2-287A3B345A04}"/>
              </a:ext>
            </a:extLst>
          </p:cNvPr>
          <p:cNvSpPr>
            <a:spLocks noGrp="1"/>
          </p:cNvSpPr>
          <p:nvPr>
            <p:ph idx="4294967295"/>
          </p:nvPr>
        </p:nvSpPr>
        <p:spPr>
          <a:xfrm>
            <a:off x="349802" y="1369219"/>
            <a:ext cx="8444396" cy="2569233"/>
          </a:xfrm>
        </p:spPr>
        <p:txBody>
          <a:bodyPr/>
          <a:lstStyle/>
          <a:p>
            <a:pPr marL="0" indent="0">
              <a:buNone/>
            </a:pPr>
            <a:r>
              <a:rPr lang="en-US" sz="1800" dirty="0">
                <a:solidFill>
                  <a:schemeClr val="bg1"/>
                </a:solidFill>
              </a:rPr>
              <a:t> </a:t>
            </a:r>
            <a:endParaRPr lang="en-US" sz="1800" b="1" dirty="0">
              <a:solidFill>
                <a:schemeClr val="accent1">
                  <a:lumMod val="75000"/>
                </a:schemeClr>
              </a:solidFill>
            </a:endParaRPr>
          </a:p>
          <a:p>
            <a:pPr marL="0" indent="0">
              <a:buNone/>
            </a:pPr>
            <a:endParaRPr lang="en-US" sz="1800" dirty="0">
              <a:solidFill>
                <a:schemeClr val="bg1"/>
              </a:solidFill>
            </a:endParaRPr>
          </a:p>
        </p:txBody>
      </p:sp>
      <p:sp>
        <p:nvSpPr>
          <p:cNvPr id="5" name="TextBox 4">
            <a:extLst>
              <a:ext uri="{FF2B5EF4-FFF2-40B4-BE49-F238E27FC236}">
                <a16:creationId xmlns:a16="http://schemas.microsoft.com/office/drawing/2014/main" id="{EF10AF0F-1514-4085-D2F1-8B49EE671BDA}"/>
              </a:ext>
            </a:extLst>
          </p:cNvPr>
          <p:cNvSpPr txBox="1"/>
          <p:nvPr/>
        </p:nvSpPr>
        <p:spPr>
          <a:xfrm>
            <a:off x="454870" y="1301640"/>
            <a:ext cx="8339328" cy="2908489"/>
          </a:xfrm>
          <a:prstGeom prst="rect">
            <a:avLst/>
          </a:prstGeom>
          <a:noFill/>
        </p:spPr>
        <p:txBody>
          <a:bodyPr wrap="square">
            <a:spAutoFit/>
          </a:bodyPr>
          <a:lstStyle/>
          <a:p>
            <a:pPr>
              <a:buNone/>
            </a:pPr>
            <a:r>
              <a:rPr lang="en-US" sz="2100" b="1" dirty="0">
                <a:solidFill>
                  <a:schemeClr val="bg1"/>
                </a:solidFill>
                <a:latin typeface="Arial" panose="020B0604020202020204" pitchFamily="34" charset="0"/>
                <a:ea typeface="Times New Roman" panose="02020603050405020304" pitchFamily="18" charset="0"/>
                <a:cs typeface="Arial" panose="020B0604020202020204" pitchFamily="34" charset="0"/>
              </a:rPr>
              <a:t>Day 1: Reflections &amp; Realities – Learning from Our Journey and Progress </a:t>
            </a:r>
            <a:br>
              <a:rPr lang="en-US" sz="21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endParaRPr lang="en-US" sz="1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14313" indent="-214313">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Strategic Thinking Tools for our Uncertain World</a:t>
            </a:r>
          </a:p>
          <a:p>
            <a:pPr marL="214313" indent="-214313">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Listening to Our Stakeholders: Survey Feedback  </a:t>
            </a:r>
          </a:p>
          <a:p>
            <a:pPr marL="214313" indent="-214313">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Themes From the Listening Sessions with Matt Pike</a:t>
            </a:r>
          </a:p>
          <a:p>
            <a:pPr marL="257175" indent="-257175">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Auditing CHA’s 2018-2023 Strategic Plan</a:t>
            </a:r>
          </a:p>
          <a:p>
            <a:pPr marL="257175" indent="-257175">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Tips for Designing the Future </a:t>
            </a:r>
          </a:p>
          <a:p>
            <a:pPr>
              <a:buNone/>
            </a:pPr>
            <a:endParaRPr lang="en-US" sz="2400" dirty="0">
              <a:solidFill>
                <a:schemeClr val="bg1"/>
              </a:solidFill>
            </a:endParaRPr>
          </a:p>
        </p:txBody>
      </p:sp>
    </p:spTree>
    <p:extLst>
      <p:ext uri="{BB962C8B-B14F-4D97-AF65-F5344CB8AC3E}">
        <p14:creationId xmlns:p14="http://schemas.microsoft.com/office/powerpoint/2010/main" val="210163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B3D5C-0910-24E6-E4B1-490E002906B0}"/>
              </a:ext>
            </a:extLst>
          </p:cNvPr>
          <p:cNvPicPr/>
          <p:nvPr/>
        </p:nvPicPr>
        <p:blipFill>
          <a:blip r:embed="rId2"/>
          <a:stretch>
            <a:fillRect/>
          </a:stretch>
        </p:blipFill>
        <p:spPr>
          <a:xfrm>
            <a:off x="6136832" y="1547445"/>
            <a:ext cx="2549969" cy="3086100"/>
          </a:xfrm>
          <a:prstGeom prst="rect">
            <a:avLst/>
          </a:prstGeom>
          <a:ln>
            <a:solidFill>
              <a:schemeClr val="accent1"/>
            </a:solidFill>
          </a:ln>
        </p:spPr>
      </p:pic>
      <p:sp>
        <p:nvSpPr>
          <p:cNvPr id="5" name="TextBox 4">
            <a:extLst>
              <a:ext uri="{FF2B5EF4-FFF2-40B4-BE49-F238E27FC236}">
                <a16:creationId xmlns:a16="http://schemas.microsoft.com/office/drawing/2014/main" id="{B6BABD8A-B507-B3C3-03B3-9F239BC4C59C}"/>
              </a:ext>
            </a:extLst>
          </p:cNvPr>
          <p:cNvSpPr txBox="1"/>
          <p:nvPr/>
        </p:nvSpPr>
        <p:spPr>
          <a:xfrm>
            <a:off x="545123" y="492368"/>
            <a:ext cx="6383216" cy="600164"/>
          </a:xfrm>
          <a:prstGeom prst="rect">
            <a:avLst/>
          </a:prstGeom>
          <a:noFill/>
        </p:spPr>
        <p:txBody>
          <a:bodyPr wrap="square" rtlCol="0">
            <a:spAutoFit/>
          </a:bodyPr>
          <a:lstStyle/>
          <a:p>
            <a:r>
              <a:rPr lang="en-US" sz="3300" b="1" dirty="0"/>
              <a:t>Tools for Strategic Thinking </a:t>
            </a:r>
          </a:p>
        </p:txBody>
      </p:sp>
      <p:pic>
        <p:nvPicPr>
          <p:cNvPr id="1026" name="Picture 2">
            <a:extLst>
              <a:ext uri="{FF2B5EF4-FFF2-40B4-BE49-F238E27FC236}">
                <a16:creationId xmlns:a16="http://schemas.microsoft.com/office/drawing/2014/main" id="{BAF221AF-BD4C-7BC1-ED49-C49493CA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25" y="1160584"/>
            <a:ext cx="2190223" cy="3174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1FEA14-B225-E096-4B43-6EABCD8EB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193" y="1600200"/>
            <a:ext cx="2119034" cy="32106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3,000+ Arrow Clip Art Stock Illustrations, Royalty-Free ...">
            <a:extLst>
              <a:ext uri="{FF2B5EF4-FFF2-40B4-BE49-F238E27FC236}">
                <a16:creationId xmlns:a16="http://schemas.microsoft.com/office/drawing/2014/main" id="{06356C86-AB28-3423-0E77-CD5A79805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695" y="2658208"/>
            <a:ext cx="957055" cy="52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8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E352D-E544-7383-0320-35B3D1E34C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8303E4-ECB1-B373-7674-FEF10980B077}"/>
              </a:ext>
            </a:extLst>
          </p:cNvPr>
          <p:cNvSpPr txBox="1"/>
          <p:nvPr/>
        </p:nvSpPr>
        <p:spPr>
          <a:xfrm>
            <a:off x="474784" y="386861"/>
            <a:ext cx="6893170" cy="1107996"/>
          </a:xfrm>
          <a:prstGeom prst="rect">
            <a:avLst/>
          </a:prstGeom>
          <a:noFill/>
        </p:spPr>
        <p:txBody>
          <a:bodyPr wrap="square" rtlCol="0">
            <a:spAutoFit/>
          </a:bodyPr>
          <a:lstStyle/>
          <a:p>
            <a:r>
              <a:rPr lang="en-US" sz="2100" b="1" dirty="0"/>
              <a:t>Tools for Reviewing and Strengthening Our </a:t>
            </a:r>
          </a:p>
          <a:p>
            <a:r>
              <a:rPr lang="en-US" sz="2100" b="1" dirty="0"/>
              <a:t>Last Strategic Plan</a:t>
            </a:r>
            <a:br>
              <a:rPr lang="en-US" sz="2400" b="1" dirty="0"/>
            </a:br>
            <a:endParaRPr lang="en-US" sz="2400" b="1" dirty="0"/>
          </a:p>
        </p:txBody>
      </p:sp>
      <p:pic>
        <p:nvPicPr>
          <p:cNvPr id="7" name="Picture 6">
            <a:extLst>
              <a:ext uri="{FF2B5EF4-FFF2-40B4-BE49-F238E27FC236}">
                <a16:creationId xmlns:a16="http://schemas.microsoft.com/office/drawing/2014/main" id="{E6B3977E-886D-26F6-AF01-4C6473776703}"/>
              </a:ext>
            </a:extLst>
          </p:cNvPr>
          <p:cNvPicPr>
            <a:picLocks noChangeAspect="1"/>
          </p:cNvPicPr>
          <p:nvPr/>
        </p:nvPicPr>
        <p:blipFill>
          <a:blip r:embed="rId2"/>
          <a:stretch>
            <a:fillRect/>
          </a:stretch>
        </p:blipFill>
        <p:spPr>
          <a:xfrm>
            <a:off x="470130" y="1248508"/>
            <a:ext cx="3485374" cy="2693243"/>
          </a:xfrm>
          <a:prstGeom prst="rect">
            <a:avLst/>
          </a:prstGeom>
          <a:ln>
            <a:solidFill>
              <a:schemeClr val="accent1"/>
            </a:solidFill>
          </a:ln>
        </p:spPr>
      </p:pic>
      <p:pic>
        <p:nvPicPr>
          <p:cNvPr id="9" name="Picture 8">
            <a:extLst>
              <a:ext uri="{FF2B5EF4-FFF2-40B4-BE49-F238E27FC236}">
                <a16:creationId xmlns:a16="http://schemas.microsoft.com/office/drawing/2014/main" id="{AC2F3173-6624-F18E-9C57-41297B801D9D}"/>
              </a:ext>
            </a:extLst>
          </p:cNvPr>
          <p:cNvPicPr>
            <a:picLocks noChangeAspect="1"/>
          </p:cNvPicPr>
          <p:nvPr/>
        </p:nvPicPr>
        <p:blipFill>
          <a:blip r:embed="rId3"/>
          <a:stretch>
            <a:fillRect/>
          </a:stretch>
        </p:blipFill>
        <p:spPr>
          <a:xfrm>
            <a:off x="4838816" y="1564246"/>
            <a:ext cx="2476384" cy="3209977"/>
          </a:xfrm>
          <a:prstGeom prst="rect">
            <a:avLst/>
          </a:prstGeom>
          <a:ln>
            <a:solidFill>
              <a:schemeClr val="accent1"/>
            </a:solidFill>
          </a:ln>
        </p:spPr>
      </p:pic>
    </p:spTree>
    <p:extLst>
      <p:ext uri="{BB962C8B-B14F-4D97-AF65-F5344CB8AC3E}">
        <p14:creationId xmlns:p14="http://schemas.microsoft.com/office/powerpoint/2010/main" val="396466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ED35-15DF-11FC-3DD3-DB8C051F7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E67C7-1EAD-1350-577E-0A7D3D62ED46}"/>
              </a:ext>
            </a:extLst>
          </p:cNvPr>
          <p:cNvSpPr>
            <a:spLocks noGrp="1"/>
          </p:cNvSpPr>
          <p:nvPr>
            <p:ph type="title"/>
          </p:nvPr>
        </p:nvSpPr>
        <p:spPr>
          <a:xfrm>
            <a:off x="416547" y="474340"/>
            <a:ext cx="6978461" cy="730708"/>
          </a:xfrm>
        </p:spPr>
        <p:txBody>
          <a:bodyPr>
            <a:noAutofit/>
          </a:bodyPr>
          <a:lstStyle/>
          <a:p>
            <a:r>
              <a:rPr lang="en-US" sz="3200" dirty="0">
                <a:latin typeface="+mj-lt"/>
              </a:rPr>
              <a:t>Our Design:</a:t>
            </a:r>
          </a:p>
        </p:txBody>
      </p:sp>
      <p:sp>
        <p:nvSpPr>
          <p:cNvPr id="3" name="Content Placeholder 2">
            <a:extLst>
              <a:ext uri="{FF2B5EF4-FFF2-40B4-BE49-F238E27FC236}">
                <a16:creationId xmlns:a16="http://schemas.microsoft.com/office/drawing/2014/main" id="{5260036C-914D-1545-15B6-8F5BADE9C78F}"/>
              </a:ext>
            </a:extLst>
          </p:cNvPr>
          <p:cNvSpPr>
            <a:spLocks noGrp="1"/>
          </p:cNvSpPr>
          <p:nvPr>
            <p:ph idx="4294967295"/>
          </p:nvPr>
        </p:nvSpPr>
        <p:spPr>
          <a:xfrm>
            <a:off x="349802" y="1369219"/>
            <a:ext cx="8444396" cy="2569233"/>
          </a:xfrm>
        </p:spPr>
        <p:txBody>
          <a:bodyPr/>
          <a:lstStyle/>
          <a:p>
            <a:pPr marL="0" indent="0">
              <a:buNone/>
            </a:pPr>
            <a:r>
              <a:rPr lang="en-US" sz="1800" dirty="0">
                <a:solidFill>
                  <a:schemeClr val="bg1"/>
                </a:solidFill>
              </a:rPr>
              <a:t> </a:t>
            </a:r>
            <a:endParaRPr lang="en-US" sz="1800" b="1" dirty="0">
              <a:solidFill>
                <a:schemeClr val="accent1">
                  <a:lumMod val="75000"/>
                </a:schemeClr>
              </a:solidFill>
            </a:endParaRPr>
          </a:p>
          <a:p>
            <a:pPr marL="0" indent="0">
              <a:buNone/>
            </a:pPr>
            <a:endParaRPr lang="en-US" sz="1800" dirty="0">
              <a:solidFill>
                <a:schemeClr val="bg1"/>
              </a:solidFill>
            </a:endParaRPr>
          </a:p>
        </p:txBody>
      </p:sp>
      <p:sp>
        <p:nvSpPr>
          <p:cNvPr id="5" name="TextBox 4">
            <a:extLst>
              <a:ext uri="{FF2B5EF4-FFF2-40B4-BE49-F238E27FC236}">
                <a16:creationId xmlns:a16="http://schemas.microsoft.com/office/drawing/2014/main" id="{FD0CF6D7-7906-A273-AC0A-85D437C3BBF5}"/>
              </a:ext>
            </a:extLst>
          </p:cNvPr>
          <p:cNvSpPr txBox="1"/>
          <p:nvPr/>
        </p:nvSpPr>
        <p:spPr>
          <a:xfrm>
            <a:off x="416547" y="1302474"/>
            <a:ext cx="8517128" cy="2908489"/>
          </a:xfrm>
          <a:prstGeom prst="rect">
            <a:avLst/>
          </a:prstGeom>
          <a:noFill/>
        </p:spPr>
        <p:txBody>
          <a:bodyPr wrap="square">
            <a:spAutoFit/>
          </a:bodyPr>
          <a:lstStyle/>
          <a:p>
            <a:r>
              <a:rPr lang="en-US" sz="2100" b="1" dirty="0">
                <a:solidFill>
                  <a:schemeClr val="bg1"/>
                </a:solidFill>
                <a:latin typeface="Arial" panose="020B0604020202020204" pitchFamily="34" charset="0"/>
                <a:ea typeface="Times New Roman" panose="02020603050405020304" pitchFamily="18" charset="0"/>
                <a:cs typeface="Arial" panose="020B0604020202020204" pitchFamily="34" charset="0"/>
              </a:rPr>
              <a:t>Day 2: Designing &amp; Planning Our Shared Future</a:t>
            </a:r>
          </a:p>
          <a:p>
            <a:endParaRPr lang="en-US" sz="1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57175" indent="-257175">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Activity: Mingle and Debrief</a:t>
            </a:r>
          </a:p>
          <a:p>
            <a:pPr marL="257175" indent="-257175">
              <a:buFont typeface="Arial" panose="020B0604020202020204" pitchFamily="34" charset="0"/>
              <a:buChar char="•"/>
            </a:pPr>
            <a:r>
              <a:rPr lang="en-US" sz="2100" dirty="0">
                <a:solidFill>
                  <a:schemeClr val="bg1"/>
                </a:solidFill>
                <a:latin typeface="Arial" panose="020B0604020202020204" pitchFamily="34" charset="0"/>
                <a:cs typeface="Arial" panose="020B0604020202020204" pitchFamily="34" charset="0"/>
              </a:rPr>
              <a:t>Innovation Strategy Sprint</a:t>
            </a:r>
          </a:p>
          <a:p>
            <a:pPr marL="257175" indent="-257175">
              <a:buFont typeface="Arial" panose="020B0604020202020204" pitchFamily="34" charset="0"/>
              <a:buChar char="•"/>
            </a:pPr>
            <a:r>
              <a:rPr lang="en-US" sz="2100" dirty="0">
                <a:solidFill>
                  <a:schemeClr val="bg1"/>
                </a:solidFill>
                <a:latin typeface="Arial" panose="020B0604020202020204" pitchFamily="34" charset="0"/>
                <a:ea typeface="Aptos" panose="020B0004020202020204" pitchFamily="34" charset="0"/>
                <a:cs typeface="Arial" panose="020B0604020202020204" pitchFamily="34" charset="0"/>
              </a:rPr>
              <a:t>Reviewing the Draft Strategic Goals for 2025–2029</a:t>
            </a:r>
            <a:endPar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57175" indent="-257175">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Strategy Canvas Group Work: Building our 2025–2029 Plan</a:t>
            </a:r>
          </a:p>
          <a:p>
            <a:pPr marL="257175" indent="-257175">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Presentations and Feedback</a:t>
            </a:r>
          </a:p>
          <a:p>
            <a:pPr marL="257175" indent="-257175">
              <a:buFont typeface="Arial" panose="020B0604020202020204" pitchFamily="34" charset="0"/>
              <a:buChar char="•"/>
            </a:pPr>
            <a:r>
              <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rPr>
              <a:t>Final Wrap-Up &amp; Reflection</a:t>
            </a:r>
            <a:r>
              <a:rPr lang="en-US" sz="2100" dirty="0">
                <a:solidFill>
                  <a:schemeClr val="bg1"/>
                </a:solidFill>
                <a:latin typeface="Arial" panose="020B0604020202020204" pitchFamily="34" charset="0"/>
                <a:cs typeface="Arial" panose="020B0604020202020204" pitchFamily="34" charset="0"/>
              </a:rPr>
              <a:t> </a:t>
            </a:r>
            <a:endParaRPr lang="en-US" sz="2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buNone/>
            </a:pPr>
            <a:endParaRPr lang="en-US" sz="2400" dirty="0">
              <a:solidFill>
                <a:schemeClr val="bg1"/>
              </a:solidFill>
            </a:endParaRPr>
          </a:p>
        </p:txBody>
      </p:sp>
    </p:spTree>
    <p:extLst>
      <p:ext uri="{BB962C8B-B14F-4D97-AF65-F5344CB8AC3E}">
        <p14:creationId xmlns:p14="http://schemas.microsoft.com/office/powerpoint/2010/main" val="26426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88660C-D10D-8DB3-EE70-93C1D75D2EE9}"/>
              </a:ext>
            </a:extLst>
          </p:cNvPr>
          <p:cNvSpPr/>
          <p:nvPr/>
        </p:nvSpPr>
        <p:spPr>
          <a:xfrm>
            <a:off x="0" y="1828800"/>
            <a:ext cx="9258300" cy="1871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07F8C3A1-2A3F-2446-9023-990FF2FD65F6}"/>
              </a:ext>
            </a:extLst>
          </p:cNvPr>
          <p:cNvSpPr>
            <a:spLocks noGrp="1"/>
          </p:cNvSpPr>
          <p:nvPr>
            <p:ph type="title"/>
          </p:nvPr>
        </p:nvSpPr>
        <p:spPr>
          <a:xfrm>
            <a:off x="962088" y="1187738"/>
            <a:ext cx="6766779" cy="2395198"/>
          </a:xfrm>
        </p:spPr>
        <p:txBody>
          <a:bodyPr>
            <a:normAutofit fontScale="90000"/>
          </a:bodyPr>
          <a:lstStyle/>
          <a:p>
            <a:r>
              <a:rPr lang="en-US" sz="3600" dirty="0">
                <a:latin typeface="+mj-lt"/>
              </a:rPr>
              <a:t>Wrap-up &amp; Reflections</a:t>
            </a:r>
            <a:br>
              <a:rPr lang="en-US" dirty="0">
                <a:effectLst/>
                <a:ea typeface="Times New Roman" panose="02020603050405020304" pitchFamily="18" charset="0"/>
                <a:cs typeface="Arial" panose="020B0604020202020204" pitchFamily="34" charset="0"/>
              </a:rPr>
            </a:br>
            <a:br>
              <a:rPr lang="en-US" sz="1800" dirty="0">
                <a:latin typeface="+mn-lt"/>
                <a:ea typeface="Times New Roman" panose="02020603050405020304" pitchFamily="18" charset="0"/>
              </a:rPr>
            </a:br>
            <a:r>
              <a:rPr lang="en-US" sz="1800" dirty="0">
                <a:latin typeface="+mn-lt"/>
                <a:ea typeface="Times New Roman" panose="02020603050405020304" pitchFamily="18" charset="0"/>
              </a:rPr>
              <a:t>	</a:t>
            </a:r>
            <a:r>
              <a:rPr lang="en-US" sz="3000" dirty="0">
                <a:solidFill>
                  <a:schemeClr val="bg1"/>
                </a:solidFill>
                <a:latin typeface="+mn-lt"/>
                <a:ea typeface="Times New Roman" panose="02020603050405020304" pitchFamily="18" charset="0"/>
              </a:rPr>
              <a:t>Key Takeaways</a:t>
            </a:r>
            <a:br>
              <a:rPr lang="en-US" sz="3000" dirty="0">
                <a:solidFill>
                  <a:schemeClr val="bg1"/>
                </a:solidFill>
                <a:latin typeface="+mn-lt"/>
                <a:ea typeface="Times New Roman" panose="02020603050405020304" pitchFamily="18" charset="0"/>
              </a:rPr>
            </a:br>
            <a:br>
              <a:rPr lang="en-US" sz="3000" dirty="0">
                <a:solidFill>
                  <a:schemeClr val="bg1"/>
                </a:solidFill>
                <a:latin typeface="+mn-lt"/>
                <a:ea typeface="Times New Roman" panose="02020603050405020304" pitchFamily="18" charset="0"/>
              </a:rPr>
            </a:br>
            <a:r>
              <a:rPr lang="en-US" sz="3000" dirty="0">
                <a:solidFill>
                  <a:schemeClr val="bg1"/>
                </a:solidFill>
                <a:latin typeface="+mn-lt"/>
                <a:ea typeface="Times New Roman" panose="02020603050405020304" pitchFamily="18" charset="0"/>
              </a:rPr>
              <a:t>	Tools</a:t>
            </a:r>
            <a:br>
              <a:rPr lang="en-US" sz="3000" dirty="0">
                <a:solidFill>
                  <a:schemeClr val="bg1"/>
                </a:solidFill>
                <a:latin typeface="Arial" panose="020B0604020202020204" pitchFamily="34" charset="0"/>
                <a:ea typeface="Times New Roman" panose="02020603050405020304" pitchFamily="18" charset="0"/>
              </a:rPr>
            </a:br>
            <a:br>
              <a:rPr lang="en-US" sz="1800" dirty="0">
                <a:solidFill>
                  <a:srgbClr val="000000"/>
                </a:solidFill>
                <a:latin typeface="Arial" panose="020B0604020202020204" pitchFamily="34" charset="0"/>
                <a:ea typeface="Times New Roman" panose="02020603050405020304" pitchFamily="18" charset="0"/>
              </a:rPr>
            </a:br>
            <a:br>
              <a:rPr lang="en-US" sz="1800" dirty="0">
                <a:solidFill>
                  <a:srgbClr val="000000"/>
                </a:solidFill>
                <a:latin typeface="Arial" panose="020B0604020202020204" pitchFamily="34" charset="0"/>
                <a:ea typeface="Times New Roman" panose="02020603050405020304" pitchFamily="18" charset="0"/>
              </a:rPr>
            </a:br>
            <a:endParaRPr lang="en-US" sz="1800" u="sng" dirty="0"/>
          </a:p>
        </p:txBody>
      </p:sp>
      <p:sp>
        <p:nvSpPr>
          <p:cNvPr id="8" name="Slide Number Placeholder 7">
            <a:extLst>
              <a:ext uri="{FF2B5EF4-FFF2-40B4-BE49-F238E27FC236}">
                <a16:creationId xmlns:a16="http://schemas.microsoft.com/office/drawing/2014/main" id="{2DF4CCD8-AF49-0A4D-A557-FE1FA0090FB3}"/>
              </a:ext>
            </a:extLst>
          </p:cNvPr>
          <p:cNvSpPr>
            <a:spLocks noGrp="1"/>
          </p:cNvSpPr>
          <p:nvPr>
            <p:ph type="sldNum" sz="quarter" idx="10"/>
          </p:nvPr>
        </p:nvSpPr>
        <p:spPr/>
        <p:txBody>
          <a:bodyPr/>
          <a:lstStyle/>
          <a:p>
            <a:fld id="{7696652E-C8AA-954A-88D0-DA8ED52C4A6C}" type="slidenum">
              <a:rPr lang="en-US" smtClean="0"/>
              <a:pPr/>
              <a:t>24</a:t>
            </a:fld>
            <a:endParaRPr lang="en-US" dirty="0"/>
          </a:p>
        </p:txBody>
      </p:sp>
      <p:pic>
        <p:nvPicPr>
          <p:cNvPr id="5" name="Picture 4">
            <a:extLst>
              <a:ext uri="{FF2B5EF4-FFF2-40B4-BE49-F238E27FC236}">
                <a16:creationId xmlns:a16="http://schemas.microsoft.com/office/drawing/2014/main" id="{84221AE6-866A-7B1A-2B11-F89C0AEE0FA9}"/>
              </a:ext>
            </a:extLst>
          </p:cNvPr>
          <p:cNvPicPr>
            <a:picLocks noChangeAspect="1"/>
          </p:cNvPicPr>
          <p:nvPr/>
        </p:nvPicPr>
        <p:blipFill>
          <a:blip r:embed="rId2"/>
          <a:stretch>
            <a:fillRect/>
          </a:stretch>
        </p:blipFill>
        <p:spPr>
          <a:xfrm>
            <a:off x="6848435" y="3711925"/>
            <a:ext cx="1335861" cy="1329182"/>
          </a:xfrm>
          <a:prstGeom prst="rect">
            <a:avLst/>
          </a:prstGeom>
        </p:spPr>
      </p:pic>
      <p:sp>
        <p:nvSpPr>
          <p:cNvPr id="9" name="TextBox 8">
            <a:extLst>
              <a:ext uri="{FF2B5EF4-FFF2-40B4-BE49-F238E27FC236}">
                <a16:creationId xmlns:a16="http://schemas.microsoft.com/office/drawing/2014/main" id="{B1577F4C-B453-57D9-5DFD-3F947D5C0FB1}"/>
              </a:ext>
            </a:extLst>
          </p:cNvPr>
          <p:cNvSpPr txBox="1"/>
          <p:nvPr/>
        </p:nvSpPr>
        <p:spPr>
          <a:xfrm>
            <a:off x="2222938" y="3594398"/>
            <a:ext cx="3957566" cy="1084912"/>
          </a:xfrm>
          <a:prstGeom prst="rect">
            <a:avLst/>
          </a:prstGeom>
          <a:noFill/>
        </p:spPr>
        <p:txBody>
          <a:bodyPr wrap="square">
            <a:spAutoFit/>
          </a:bodyPr>
          <a:lstStyle/>
          <a:p>
            <a:pPr algn="ctr"/>
            <a:endParaRPr lang="en-US" sz="1050" dirty="0">
              <a:latin typeface="Times New Roman" panose="02020603050405020304" pitchFamily="18" charset="0"/>
              <a:ea typeface="Times New Roman" panose="02020603050405020304" pitchFamily="18" charset="0"/>
              <a:cs typeface="Arial" panose="020B0604020202020204" pitchFamily="34" charset="0"/>
            </a:endParaRPr>
          </a:p>
          <a:p>
            <a:pPr algn="ctr"/>
            <a:r>
              <a:rPr lang="en-US" sz="1800" dirty="0">
                <a:latin typeface="Arial" panose="020B0604020202020204" pitchFamily="34" charset="0"/>
                <a:ea typeface="Times New Roman" panose="02020603050405020304" pitchFamily="18" charset="0"/>
                <a:cs typeface="Arial" panose="020B0604020202020204" pitchFamily="34" charset="0"/>
              </a:rPr>
              <a:t>Find out more at </a:t>
            </a:r>
            <a:r>
              <a:rPr lang="en-US" sz="1800" u="sng" dirty="0">
                <a:latin typeface="Arial" panose="020B0604020202020204" pitchFamily="34" charset="0"/>
                <a:ea typeface="Times New Roman" panose="02020603050405020304" pitchFamily="18" charset="0"/>
                <a:cs typeface="Arial" panose="020B0604020202020204" pitchFamily="34" charset="0"/>
              </a:rPr>
              <a:t>https://www.corplearning.com/nahro/</a:t>
            </a:r>
            <a:br>
              <a:rPr lang="en-US" sz="1800" u="sng" dirty="0">
                <a:latin typeface="Times New Roman" panose="02020603050405020304" pitchFamily="18" charset="0"/>
                <a:ea typeface="Times New Roman" panose="02020603050405020304" pitchFamily="18" charset="0"/>
              </a:rPr>
            </a:br>
            <a:endParaRPr lang="en-US" sz="1800" dirty="0"/>
          </a:p>
        </p:txBody>
      </p:sp>
    </p:spTree>
    <p:extLst>
      <p:ext uri="{BB962C8B-B14F-4D97-AF65-F5344CB8AC3E}">
        <p14:creationId xmlns:p14="http://schemas.microsoft.com/office/powerpoint/2010/main" val="163808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7E5789F3-9179-9B1F-104F-1CF54DC85EDE}"/>
            </a:ext>
          </a:extLst>
        </p:cNvPr>
        <p:cNvGrpSpPr/>
        <p:nvPr/>
      </p:nvGrpSpPr>
      <p:grpSpPr>
        <a:xfrm>
          <a:off x="0" y="0"/>
          <a:ext cx="0" cy="0"/>
          <a:chOff x="0" y="0"/>
          <a:chExt cx="0" cy="0"/>
        </a:xfrm>
      </p:grpSpPr>
      <p:sp>
        <p:nvSpPr>
          <p:cNvPr id="313" name="Google Shape;313;p19">
            <a:extLst>
              <a:ext uri="{FF2B5EF4-FFF2-40B4-BE49-F238E27FC236}">
                <a16:creationId xmlns:a16="http://schemas.microsoft.com/office/drawing/2014/main" id="{E4C3CF0A-5BC9-6E85-B66E-6F0336309814}"/>
              </a:ext>
            </a:extLst>
          </p:cNvPr>
          <p:cNvSpPr txBox="1">
            <a:spLocks noGrp="1"/>
          </p:cNvSpPr>
          <p:nvPr>
            <p:ph type="title"/>
          </p:nvPr>
        </p:nvSpPr>
        <p:spPr>
          <a:xfrm>
            <a:off x="1388550" y="792044"/>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500" b="0" dirty="0">
                <a:latin typeface="Poppins Medium"/>
                <a:ea typeface="Poppins Medium"/>
                <a:cs typeface="Poppins Medium"/>
                <a:sym typeface="Poppins Medium"/>
              </a:rPr>
              <a:t>Implementing the Plan</a:t>
            </a:r>
            <a:endParaRPr sz="3500" b="0" dirty="0">
              <a:latin typeface="Poppins Medium"/>
              <a:ea typeface="Poppins Medium"/>
              <a:cs typeface="Poppins Medium"/>
              <a:sym typeface="Poppins Medium"/>
            </a:endParaRPr>
          </a:p>
        </p:txBody>
      </p:sp>
      <p:sp>
        <p:nvSpPr>
          <p:cNvPr id="5" name="TextBox 4">
            <a:extLst>
              <a:ext uri="{FF2B5EF4-FFF2-40B4-BE49-F238E27FC236}">
                <a16:creationId xmlns:a16="http://schemas.microsoft.com/office/drawing/2014/main" id="{01F86605-5C61-D96D-AA12-19DF7611413D}"/>
              </a:ext>
            </a:extLst>
          </p:cNvPr>
          <p:cNvSpPr txBox="1"/>
          <p:nvPr/>
        </p:nvSpPr>
        <p:spPr>
          <a:xfrm>
            <a:off x="2286000" y="2279077"/>
            <a:ext cx="4572000" cy="892552"/>
          </a:xfrm>
          <a:prstGeom prst="rect">
            <a:avLst/>
          </a:prstGeom>
          <a:noFill/>
        </p:spPr>
        <p:txBody>
          <a:bodyPr wrap="square">
            <a:spAutoFit/>
          </a:bodyPr>
          <a:lstStyle/>
          <a:p>
            <a:pPr marL="0" lvl="0" indent="0" algn="ctr" rtl="0">
              <a:spcBef>
                <a:spcPts val="0"/>
              </a:spcBef>
              <a:spcAft>
                <a:spcPts val="0"/>
              </a:spcAft>
              <a:buNone/>
            </a:pPr>
            <a:r>
              <a:rPr lang="en-US" sz="2100" dirty="0">
                <a:solidFill>
                  <a:schemeClr val="bg1"/>
                </a:solidFill>
                <a:latin typeface="Poppins"/>
                <a:ea typeface="Poppins"/>
                <a:cs typeface="Poppins"/>
                <a:sym typeface="Poppins"/>
              </a:rPr>
              <a:t>Carolee Jackson, </a:t>
            </a:r>
          </a:p>
          <a:p>
            <a:pPr marL="0" lvl="0" indent="0" algn="ctr" rtl="0">
              <a:spcBef>
                <a:spcPts val="1200"/>
              </a:spcBef>
              <a:spcAft>
                <a:spcPts val="1200"/>
              </a:spcAft>
              <a:buNone/>
            </a:pPr>
            <a:r>
              <a:rPr lang="en-US" sz="2100" dirty="0" err="1">
                <a:solidFill>
                  <a:schemeClr val="bg1"/>
                </a:solidFill>
                <a:latin typeface="Poppins"/>
                <a:ea typeface="Poppins"/>
                <a:cs typeface="Poppins"/>
                <a:sym typeface="Poppins"/>
              </a:rPr>
              <a:t>Maiker</a:t>
            </a:r>
            <a:r>
              <a:rPr lang="en-US" sz="2100" dirty="0">
                <a:solidFill>
                  <a:schemeClr val="bg1"/>
                </a:solidFill>
                <a:latin typeface="Poppins"/>
                <a:ea typeface="Poppins"/>
                <a:cs typeface="Poppins"/>
                <a:sym typeface="Poppins"/>
              </a:rPr>
              <a:t> Housing Partners</a:t>
            </a:r>
          </a:p>
        </p:txBody>
      </p:sp>
    </p:spTree>
    <p:extLst>
      <p:ext uri="{BB962C8B-B14F-4D97-AF65-F5344CB8AC3E}">
        <p14:creationId xmlns:p14="http://schemas.microsoft.com/office/powerpoint/2010/main" val="1286622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0"/>
          <p:cNvSpPr txBox="1">
            <a:spLocks noGrp="1"/>
          </p:cNvSpPr>
          <p:nvPr>
            <p:ph type="title"/>
          </p:nvPr>
        </p:nvSpPr>
        <p:spPr>
          <a:xfrm>
            <a:off x="1424550" y="207225"/>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900"/>
              <a:t>Maiker Housing Partners: Our Planning Journey</a:t>
            </a:r>
            <a:endParaRPr sz="3800"/>
          </a:p>
        </p:txBody>
      </p:sp>
      <p:sp>
        <p:nvSpPr>
          <p:cNvPr id="319" name="Google Shape;319;p20"/>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a:p>
        </p:txBody>
      </p:sp>
      <p:pic>
        <p:nvPicPr>
          <p:cNvPr id="320" name="Google Shape;320;p20"/>
          <p:cNvPicPr preferRelativeResize="0"/>
          <p:nvPr/>
        </p:nvPicPr>
        <p:blipFill>
          <a:blip r:embed="rId3">
            <a:alphaModFix/>
          </a:blip>
          <a:stretch>
            <a:fillRect/>
          </a:stretch>
        </p:blipFill>
        <p:spPr>
          <a:xfrm>
            <a:off x="2341513" y="1995875"/>
            <a:ext cx="4532974" cy="3021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13950" y="629100"/>
            <a:ext cx="2256600" cy="3627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Process:</a:t>
            </a:r>
            <a:endParaRPr sz="2400"/>
          </a:p>
          <a:p>
            <a:pPr marL="457200" lvl="0" indent="-381000" algn="l" rtl="0">
              <a:spcBef>
                <a:spcPts val="0"/>
              </a:spcBef>
              <a:spcAft>
                <a:spcPts val="0"/>
              </a:spcAft>
              <a:buSzPts val="2400"/>
              <a:buChar char="●"/>
            </a:pPr>
            <a:r>
              <a:rPr lang="en" sz="2400" b="0"/>
              <a:t>Reflection</a:t>
            </a:r>
            <a:endParaRPr sz="2400" b="0"/>
          </a:p>
          <a:p>
            <a:pPr marL="457200" lvl="0" indent="-381000" algn="l" rtl="0">
              <a:spcBef>
                <a:spcPts val="0"/>
              </a:spcBef>
              <a:spcAft>
                <a:spcPts val="0"/>
              </a:spcAft>
              <a:buSzPts val="2400"/>
              <a:buChar char="●"/>
            </a:pPr>
            <a:r>
              <a:rPr lang="en" sz="2400" b="0"/>
              <a:t>Data</a:t>
            </a:r>
            <a:endParaRPr sz="2400" b="0"/>
          </a:p>
          <a:p>
            <a:pPr marL="457200" lvl="0" indent="-381000" algn="l" rtl="0">
              <a:spcBef>
                <a:spcPts val="0"/>
              </a:spcBef>
              <a:spcAft>
                <a:spcPts val="0"/>
              </a:spcAft>
              <a:buSzPts val="2400"/>
              <a:buChar char="●"/>
            </a:pPr>
            <a:r>
              <a:rPr lang="en" sz="2400" b="0"/>
              <a:t>Feedback Loops</a:t>
            </a:r>
            <a:endParaRPr sz="2400" b="0"/>
          </a:p>
        </p:txBody>
      </p:sp>
      <p:sp>
        <p:nvSpPr>
          <p:cNvPr id="326" name="Google Shape;326;p2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a:p>
        </p:txBody>
      </p:sp>
      <p:pic>
        <p:nvPicPr>
          <p:cNvPr id="327" name="Google Shape;327;p21"/>
          <p:cNvPicPr preferRelativeResize="0"/>
          <p:nvPr/>
        </p:nvPicPr>
        <p:blipFill>
          <a:blip r:embed="rId3">
            <a:alphaModFix/>
          </a:blip>
          <a:stretch>
            <a:fillRect/>
          </a:stretch>
        </p:blipFill>
        <p:spPr>
          <a:xfrm>
            <a:off x="2412457" y="332152"/>
            <a:ext cx="6471217" cy="4605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2"/>
          <p:cNvSpPr txBox="1">
            <a:spLocks noGrp="1"/>
          </p:cNvSpPr>
          <p:nvPr>
            <p:ph type="title"/>
          </p:nvPr>
        </p:nvSpPr>
        <p:spPr>
          <a:xfrm>
            <a:off x="7110200" y="136500"/>
            <a:ext cx="1896900" cy="2028600"/>
          </a:xfrm>
          <a:prstGeom prst="rect">
            <a:avLst/>
          </a:prstGeom>
          <a:ln w="19050" cap="flat" cmpd="sng">
            <a:solidFill>
              <a:schemeClr val="accent1"/>
            </a:solidFill>
            <a:prstDash val="solid"/>
            <a:round/>
            <a:headEnd type="none" w="sm" len="sm"/>
            <a:tailEnd type="none" w="sm" len="sm"/>
          </a:ln>
        </p:spPr>
        <p:txBody>
          <a:bodyPr spcFirstLastPara="1" wrap="square" lIns="91425" tIns="91425" rIns="91425" bIns="91425" anchor="ctr" anchorCtr="0">
            <a:normAutofit/>
          </a:bodyPr>
          <a:lstStyle/>
          <a:p>
            <a:pPr marL="0" lvl="0" indent="0" algn="l" rtl="0">
              <a:spcBef>
                <a:spcPts val="0"/>
              </a:spcBef>
              <a:spcAft>
                <a:spcPts val="0"/>
              </a:spcAft>
              <a:buNone/>
            </a:pPr>
            <a:r>
              <a:rPr lang="en" sz="1900"/>
              <a:t>Taxonomy:</a:t>
            </a:r>
            <a:endParaRPr sz="1900"/>
          </a:p>
          <a:p>
            <a:pPr marL="457200" lvl="0" indent="-349250" algn="l" rtl="0">
              <a:spcBef>
                <a:spcPts val="0"/>
              </a:spcBef>
              <a:spcAft>
                <a:spcPts val="0"/>
              </a:spcAft>
              <a:buSzPts val="1900"/>
              <a:buChar char="●"/>
            </a:pPr>
            <a:r>
              <a:rPr lang="en" sz="1900"/>
              <a:t>Pillars</a:t>
            </a:r>
            <a:endParaRPr sz="1900"/>
          </a:p>
          <a:p>
            <a:pPr marL="457200" lvl="0" indent="-349250" algn="l" rtl="0">
              <a:spcBef>
                <a:spcPts val="0"/>
              </a:spcBef>
              <a:spcAft>
                <a:spcPts val="0"/>
              </a:spcAft>
              <a:buSzPts val="1900"/>
              <a:buChar char="●"/>
            </a:pPr>
            <a:r>
              <a:rPr lang="en" sz="1900"/>
              <a:t>Objectives</a:t>
            </a:r>
            <a:endParaRPr sz="1900"/>
          </a:p>
          <a:p>
            <a:pPr marL="457200" lvl="0" indent="-349250" algn="l" rtl="0">
              <a:spcBef>
                <a:spcPts val="0"/>
              </a:spcBef>
              <a:spcAft>
                <a:spcPts val="0"/>
              </a:spcAft>
              <a:buSzPts val="1900"/>
              <a:buChar char="●"/>
            </a:pPr>
            <a:r>
              <a:rPr lang="en" sz="1900"/>
              <a:t>Targets</a:t>
            </a:r>
            <a:endParaRPr sz="1900"/>
          </a:p>
        </p:txBody>
      </p:sp>
      <p:sp>
        <p:nvSpPr>
          <p:cNvPr id="333" name="Google Shape;333;p22"/>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a:p>
        </p:txBody>
      </p:sp>
      <p:pic>
        <p:nvPicPr>
          <p:cNvPr id="334" name="Google Shape;334;p22"/>
          <p:cNvPicPr preferRelativeResize="0"/>
          <p:nvPr/>
        </p:nvPicPr>
        <p:blipFill>
          <a:blip r:embed="rId3">
            <a:alphaModFix/>
          </a:blip>
          <a:stretch>
            <a:fillRect/>
          </a:stretch>
        </p:blipFill>
        <p:spPr>
          <a:xfrm>
            <a:off x="275402" y="136500"/>
            <a:ext cx="6650200" cy="3992649"/>
          </a:xfrm>
          <a:prstGeom prst="rect">
            <a:avLst/>
          </a:prstGeom>
          <a:noFill/>
          <a:ln>
            <a:noFill/>
          </a:ln>
        </p:spPr>
      </p:pic>
      <p:pic>
        <p:nvPicPr>
          <p:cNvPr id="335" name="Google Shape;335;p22"/>
          <p:cNvPicPr preferRelativeResize="0"/>
          <p:nvPr/>
        </p:nvPicPr>
        <p:blipFill>
          <a:blip r:embed="rId4">
            <a:alphaModFix/>
          </a:blip>
          <a:stretch>
            <a:fillRect/>
          </a:stretch>
        </p:blipFill>
        <p:spPr>
          <a:xfrm>
            <a:off x="3552177" y="2571750"/>
            <a:ext cx="5591824" cy="2571750"/>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3"/>
          <p:cNvSpPr txBox="1">
            <a:spLocks noGrp="1"/>
          </p:cNvSpPr>
          <p:nvPr>
            <p:ph type="title"/>
          </p:nvPr>
        </p:nvSpPr>
        <p:spPr>
          <a:xfrm>
            <a:off x="1388625" y="234150"/>
            <a:ext cx="6366900" cy="827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600"/>
              <a:t>Keeping the Plan Alive</a:t>
            </a:r>
            <a:endParaRPr sz="3600"/>
          </a:p>
        </p:txBody>
      </p:sp>
      <p:sp>
        <p:nvSpPr>
          <p:cNvPr id="341" name="Google Shape;341;p23"/>
          <p:cNvSpPr txBox="1">
            <a:spLocks noGrp="1"/>
          </p:cNvSpPr>
          <p:nvPr>
            <p:ph type="body" idx="1"/>
          </p:nvPr>
        </p:nvSpPr>
        <p:spPr>
          <a:xfrm>
            <a:off x="526875" y="1061250"/>
            <a:ext cx="4716300" cy="36174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en" sz="2400"/>
              <a:t>Prioritization and Resource Allocation</a:t>
            </a:r>
            <a:endParaRPr sz="2400"/>
          </a:p>
          <a:p>
            <a:pPr marL="457200" lvl="0" indent="-381000" algn="l" rtl="0">
              <a:spcBef>
                <a:spcPts val="0"/>
              </a:spcBef>
              <a:spcAft>
                <a:spcPts val="0"/>
              </a:spcAft>
              <a:buSzPts val="2400"/>
              <a:buChar char="●"/>
            </a:pPr>
            <a:r>
              <a:rPr lang="en" sz="2400"/>
              <a:t>Annual Planning</a:t>
            </a:r>
            <a:endParaRPr sz="2400"/>
          </a:p>
          <a:p>
            <a:pPr marL="457200" lvl="0" indent="-381000" algn="l" rtl="0">
              <a:spcBef>
                <a:spcPts val="0"/>
              </a:spcBef>
              <a:spcAft>
                <a:spcPts val="0"/>
              </a:spcAft>
              <a:buSzPts val="2400"/>
              <a:buChar char="●"/>
            </a:pPr>
            <a:r>
              <a:rPr lang="en" sz="2400"/>
              <a:t>Monthly Reports</a:t>
            </a:r>
            <a:endParaRPr sz="2400"/>
          </a:p>
          <a:p>
            <a:pPr marL="457200" lvl="0" indent="-381000" algn="l" rtl="0">
              <a:spcBef>
                <a:spcPts val="0"/>
              </a:spcBef>
              <a:spcAft>
                <a:spcPts val="0"/>
              </a:spcAft>
              <a:buSzPts val="2400"/>
              <a:buChar char="●"/>
            </a:pPr>
            <a:r>
              <a:rPr lang="en" sz="2400"/>
              <a:t>Quarterly Reviews</a:t>
            </a:r>
            <a:endParaRPr sz="2400"/>
          </a:p>
          <a:p>
            <a:pPr marL="457200" lvl="0" indent="-381000" algn="l" rtl="0">
              <a:spcBef>
                <a:spcPts val="0"/>
              </a:spcBef>
              <a:spcAft>
                <a:spcPts val="0"/>
              </a:spcAft>
              <a:buSzPts val="2400"/>
              <a:buChar char="●"/>
            </a:pPr>
            <a:r>
              <a:rPr lang="en" sz="2400"/>
              <a:t>Newsletters, Celebrations, Storytelling</a:t>
            </a:r>
            <a:endParaRPr sz="2400"/>
          </a:p>
          <a:p>
            <a:pPr marL="457200" lvl="0" indent="-381000" algn="l" rtl="0">
              <a:spcBef>
                <a:spcPts val="0"/>
              </a:spcBef>
              <a:spcAft>
                <a:spcPts val="0"/>
              </a:spcAft>
              <a:buSzPts val="2400"/>
              <a:buChar char="●"/>
            </a:pPr>
            <a:r>
              <a:rPr lang="en" sz="2400"/>
              <a:t>“Sticky” Language</a:t>
            </a:r>
            <a:endParaRPr sz="2400"/>
          </a:p>
        </p:txBody>
      </p:sp>
      <p:pic>
        <p:nvPicPr>
          <p:cNvPr id="342" name="Google Shape;342;p23"/>
          <p:cNvPicPr preferRelativeResize="0"/>
          <p:nvPr/>
        </p:nvPicPr>
        <p:blipFill>
          <a:blip r:embed="rId3">
            <a:alphaModFix/>
          </a:blip>
          <a:stretch>
            <a:fillRect/>
          </a:stretch>
        </p:blipFill>
        <p:spPr>
          <a:xfrm>
            <a:off x="5539801" y="1201263"/>
            <a:ext cx="3450500" cy="3337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title"/>
          </p:nvPr>
        </p:nvSpPr>
        <p:spPr>
          <a:xfrm>
            <a:off x="1388550" y="792044"/>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500" b="0" dirty="0">
                <a:latin typeface="Poppins Medium"/>
                <a:ea typeface="Poppins Medium"/>
                <a:cs typeface="Poppins Medium"/>
                <a:sym typeface="Poppins Medium"/>
              </a:rPr>
              <a:t>Developing the Plan</a:t>
            </a:r>
            <a:endParaRPr sz="3500" b="0" dirty="0">
              <a:latin typeface="Poppins Medium"/>
              <a:ea typeface="Poppins Medium"/>
              <a:cs typeface="Poppins Medium"/>
              <a:sym typeface="Poppins Medium"/>
            </a:endParaRPr>
          </a:p>
        </p:txBody>
      </p:sp>
      <p:sp>
        <p:nvSpPr>
          <p:cNvPr id="5" name="TextBox 4">
            <a:extLst>
              <a:ext uri="{FF2B5EF4-FFF2-40B4-BE49-F238E27FC236}">
                <a16:creationId xmlns:a16="http://schemas.microsoft.com/office/drawing/2014/main" id="{8C5D4192-C0F5-C29A-43FD-1C605A1B2DCA}"/>
              </a:ext>
            </a:extLst>
          </p:cNvPr>
          <p:cNvSpPr txBox="1"/>
          <p:nvPr/>
        </p:nvSpPr>
        <p:spPr>
          <a:xfrm>
            <a:off x="2286000" y="2279077"/>
            <a:ext cx="4572000" cy="892552"/>
          </a:xfrm>
          <a:prstGeom prst="rect">
            <a:avLst/>
          </a:prstGeom>
          <a:noFill/>
        </p:spPr>
        <p:txBody>
          <a:bodyPr wrap="square">
            <a:spAutoFit/>
          </a:bodyPr>
          <a:lstStyle/>
          <a:p>
            <a:pPr marL="0" lvl="0" indent="0" algn="ctr" rtl="0">
              <a:spcBef>
                <a:spcPts val="0"/>
              </a:spcBef>
              <a:spcAft>
                <a:spcPts val="0"/>
              </a:spcAft>
              <a:buNone/>
            </a:pPr>
            <a:r>
              <a:rPr lang="en-US" sz="2100" dirty="0">
                <a:solidFill>
                  <a:schemeClr val="bg1"/>
                </a:solidFill>
                <a:latin typeface="Poppins"/>
                <a:ea typeface="Poppins"/>
                <a:cs typeface="Poppins"/>
                <a:sym typeface="Poppins"/>
              </a:rPr>
              <a:t>G. Matthew Pike, </a:t>
            </a:r>
          </a:p>
          <a:p>
            <a:pPr marL="0" lvl="0" indent="0" algn="ctr" rtl="0">
              <a:spcBef>
                <a:spcPts val="1200"/>
              </a:spcBef>
              <a:spcAft>
                <a:spcPts val="1200"/>
              </a:spcAft>
              <a:buNone/>
            </a:pPr>
            <a:r>
              <a:rPr lang="en-US" sz="2100" dirty="0">
                <a:solidFill>
                  <a:schemeClr val="bg1"/>
                </a:solidFill>
                <a:latin typeface="Poppins"/>
                <a:ea typeface="Poppins"/>
                <a:cs typeface="Poppins"/>
                <a:sym typeface="Poppins"/>
              </a:rPr>
              <a:t>Cambridge Housing Authority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1388475" y="849000"/>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500" b="0" dirty="0">
                <a:latin typeface="Poppins Medium"/>
                <a:ea typeface="Poppins Medium"/>
                <a:cs typeface="Poppins Medium"/>
                <a:sym typeface="Poppins Medium"/>
              </a:rPr>
              <a:t>Communicating the Plan</a:t>
            </a:r>
            <a:endParaRPr sz="3500" b="0" dirty="0">
              <a:latin typeface="Poppins Medium"/>
              <a:ea typeface="Poppins Medium"/>
              <a:cs typeface="Poppins Medium"/>
              <a:sym typeface="Poppins Medium"/>
            </a:endParaRPr>
          </a:p>
        </p:txBody>
      </p:sp>
      <p:sp>
        <p:nvSpPr>
          <p:cNvPr id="348" name="Google Shape;348;p24"/>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2300" dirty="0">
                <a:latin typeface="Poppins"/>
                <a:ea typeface="Poppins"/>
                <a:cs typeface="Poppins"/>
                <a:sym typeface="Poppins"/>
              </a:rPr>
              <a:t>Angela Belford, </a:t>
            </a:r>
            <a:endParaRPr sz="2300" dirty="0">
              <a:latin typeface="Poppins"/>
              <a:ea typeface="Poppins"/>
              <a:cs typeface="Poppins"/>
              <a:sym typeface="Poppins"/>
            </a:endParaRPr>
          </a:p>
          <a:p>
            <a:pPr marL="0" lvl="0" indent="0" algn="ctr" rtl="0">
              <a:spcBef>
                <a:spcPts val="1200"/>
              </a:spcBef>
              <a:spcAft>
                <a:spcPts val="1200"/>
              </a:spcAft>
              <a:buNone/>
            </a:pPr>
            <a:r>
              <a:rPr lang="en" sz="2300" dirty="0">
                <a:latin typeface="Poppins"/>
                <a:ea typeface="Poppins"/>
                <a:cs typeface="Poppins"/>
                <a:sym typeface="Poppins"/>
              </a:rPr>
              <a:t>The Belford Group</a:t>
            </a:r>
            <a:endParaRPr sz="2300" dirty="0">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5" title="20250914_1128_Diverse Perspectives on Planning_simple_compose_01k54gt2vjfthadr0f83nkq4xk.png"/>
          <p:cNvPicPr preferRelativeResize="0"/>
          <p:nvPr/>
        </p:nvPicPr>
        <p:blipFill>
          <a:blip r:embed="rId3">
            <a:alphaModFix/>
          </a:blip>
          <a:stretch>
            <a:fillRect/>
          </a:stretch>
        </p:blipFill>
        <p:spPr>
          <a:xfrm>
            <a:off x="506700" y="967200"/>
            <a:ext cx="5429399" cy="3619599"/>
          </a:xfrm>
          <a:prstGeom prst="rect">
            <a:avLst/>
          </a:prstGeom>
          <a:noFill/>
          <a:ln>
            <a:noFill/>
          </a:ln>
        </p:spPr>
      </p:pic>
      <p:sp>
        <p:nvSpPr>
          <p:cNvPr id="354" name="Google Shape;354;p25"/>
          <p:cNvSpPr txBox="1">
            <a:spLocks noGrp="1"/>
          </p:cNvSpPr>
          <p:nvPr>
            <p:ph type="title"/>
          </p:nvPr>
        </p:nvSpPr>
        <p:spPr>
          <a:xfrm>
            <a:off x="894450" y="56050"/>
            <a:ext cx="7355100" cy="878700"/>
          </a:xfrm>
          <a:prstGeom prst="rect">
            <a:avLst/>
          </a:prstGeom>
        </p:spPr>
        <p:txBody>
          <a:bodyPr spcFirstLastPara="1" wrap="square" lIns="53125" tIns="53125" rIns="53125" bIns="53125" anchor="ctr" anchorCtr="0">
            <a:noAutofit/>
          </a:bodyPr>
          <a:lstStyle/>
          <a:p>
            <a:pPr marL="0" marR="0" lvl="0" indent="0" algn="ctr" rtl="0">
              <a:lnSpc>
                <a:spcPct val="100000"/>
              </a:lnSpc>
              <a:spcBef>
                <a:spcPts val="0"/>
              </a:spcBef>
              <a:spcAft>
                <a:spcPts val="0"/>
              </a:spcAft>
              <a:buSzPts val="990"/>
              <a:buNone/>
            </a:pPr>
            <a:r>
              <a:rPr lang="en" sz="2800" b="0">
                <a:latin typeface="Poppins Medium"/>
                <a:ea typeface="Poppins Medium"/>
                <a:cs typeface="Poppins Medium"/>
                <a:sym typeface="Poppins Medium"/>
              </a:rPr>
              <a:t>Same Plan. Different Perspectives.</a:t>
            </a:r>
            <a:endParaRPr sz="2800">
              <a:latin typeface="Poppins"/>
              <a:ea typeface="Poppins"/>
              <a:cs typeface="Poppins"/>
              <a:sym typeface="Poppins"/>
            </a:endParaRPr>
          </a:p>
        </p:txBody>
      </p:sp>
      <p:sp>
        <p:nvSpPr>
          <p:cNvPr id="355" name="Google Shape;355;p25"/>
          <p:cNvSpPr txBox="1">
            <a:spLocks noGrp="1"/>
          </p:cNvSpPr>
          <p:nvPr>
            <p:ph type="body" idx="1"/>
          </p:nvPr>
        </p:nvSpPr>
        <p:spPr>
          <a:xfrm>
            <a:off x="6190250" y="1836300"/>
            <a:ext cx="2869500" cy="1130100"/>
          </a:xfrm>
          <a:prstGeom prst="rect">
            <a:avLst/>
          </a:prstGeom>
        </p:spPr>
        <p:txBody>
          <a:bodyPr spcFirstLastPara="1" wrap="square" lIns="0" tIns="0" rIns="0" bIns="0" anchor="t" anchorCtr="0">
            <a:noAutofit/>
          </a:bodyPr>
          <a:lstStyle/>
          <a:p>
            <a:pPr marL="27432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Elected Officials → Outcomes</a:t>
            </a:r>
            <a:endParaRPr sz="1500">
              <a:solidFill>
                <a:srgbClr val="FFFFFF"/>
              </a:solidFill>
              <a:latin typeface="Poppins"/>
              <a:ea typeface="Poppins"/>
              <a:cs typeface="Poppins"/>
              <a:sym typeface="Poppins"/>
            </a:endParaRPr>
          </a:p>
          <a:p>
            <a:pPr marL="27432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Partners → Collaboration</a:t>
            </a:r>
            <a:endParaRPr sz="1500">
              <a:solidFill>
                <a:srgbClr val="FFFFFF"/>
              </a:solidFill>
              <a:latin typeface="Poppins"/>
              <a:ea typeface="Poppins"/>
              <a:cs typeface="Poppins"/>
              <a:sym typeface="Poppins"/>
            </a:endParaRPr>
          </a:p>
          <a:p>
            <a:pPr marL="27432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Staff → Daily Impact</a:t>
            </a:r>
            <a:endParaRPr sz="1500">
              <a:solidFill>
                <a:srgbClr val="FFFFFF"/>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6"/>
          <p:cNvSpPr txBox="1">
            <a:spLocks noGrp="1"/>
          </p:cNvSpPr>
          <p:nvPr>
            <p:ph type="title"/>
          </p:nvPr>
        </p:nvSpPr>
        <p:spPr>
          <a:xfrm>
            <a:off x="894450" y="56050"/>
            <a:ext cx="7355100" cy="878700"/>
          </a:xfrm>
          <a:prstGeom prst="rect">
            <a:avLst/>
          </a:prstGeom>
        </p:spPr>
        <p:txBody>
          <a:bodyPr spcFirstLastPara="1" wrap="square" lIns="53125" tIns="53125" rIns="53125" bIns="53125" anchor="ctr" anchorCtr="0">
            <a:noAutofit/>
          </a:bodyPr>
          <a:lstStyle/>
          <a:p>
            <a:pPr marL="381000" marR="381000" lvl="0" indent="0" algn="l" rtl="0">
              <a:lnSpc>
                <a:spcPct val="115000"/>
              </a:lnSpc>
              <a:spcBef>
                <a:spcPts val="1200"/>
              </a:spcBef>
              <a:spcAft>
                <a:spcPts val="1200"/>
              </a:spcAft>
              <a:buNone/>
            </a:pPr>
            <a:r>
              <a:rPr lang="en" sz="2800" b="0" dirty="0">
                <a:latin typeface="Poppins Medium"/>
                <a:ea typeface="Poppins Medium"/>
                <a:cs typeface="Poppins Medium"/>
                <a:sym typeface="Poppins Medium"/>
              </a:rPr>
              <a:t>If They Don’t Get It, They Can’t Do It</a:t>
            </a:r>
            <a:endParaRPr sz="2800" b="0" dirty="0">
              <a:latin typeface="Poppins Medium"/>
              <a:ea typeface="Poppins Medium"/>
              <a:cs typeface="Poppins Medium"/>
              <a:sym typeface="Poppins Medium"/>
            </a:endParaRPr>
          </a:p>
        </p:txBody>
      </p:sp>
      <p:sp>
        <p:nvSpPr>
          <p:cNvPr id="361" name="Google Shape;361;p26"/>
          <p:cNvSpPr txBox="1">
            <a:spLocks noGrp="1"/>
          </p:cNvSpPr>
          <p:nvPr>
            <p:ph type="body" idx="1"/>
          </p:nvPr>
        </p:nvSpPr>
        <p:spPr>
          <a:xfrm>
            <a:off x="4606350" y="1419213"/>
            <a:ext cx="4122300" cy="1169100"/>
          </a:xfrm>
          <a:prstGeom prst="rect">
            <a:avLst/>
          </a:prstGeom>
        </p:spPr>
        <p:txBody>
          <a:bodyPr spcFirstLastPara="1" wrap="square" lIns="0" tIns="0" rIns="0" bIns="0" anchor="t" anchorCtr="0">
            <a:noAutofit/>
          </a:bodyPr>
          <a:lstStyle/>
          <a:p>
            <a:pPr marL="45720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Strategy language is often abstract and distant</a:t>
            </a:r>
            <a:endParaRPr sz="1500">
              <a:solidFill>
                <a:srgbClr val="FFFFFF"/>
              </a:solidFill>
              <a:latin typeface="Poppins"/>
              <a:ea typeface="Poppins"/>
              <a:cs typeface="Poppins"/>
              <a:sym typeface="Poppins"/>
            </a:endParaRPr>
          </a:p>
          <a:p>
            <a:pPr marL="45720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Use plain, relatable words for each group</a:t>
            </a:r>
            <a:endParaRPr sz="1500">
              <a:solidFill>
                <a:srgbClr val="FFFFFF"/>
              </a:solidFill>
              <a:latin typeface="Poppins"/>
              <a:ea typeface="Poppins"/>
              <a:cs typeface="Poppins"/>
              <a:sym typeface="Poppins"/>
            </a:endParaRPr>
          </a:p>
        </p:txBody>
      </p:sp>
      <p:pic>
        <p:nvPicPr>
          <p:cNvPr id="362" name="Google Shape;362;p26" title="20250914_1144_Jargon to Clarity_simple_compose_01k54hq33hfnxs66kqtjbdxqhf.png"/>
          <p:cNvPicPr preferRelativeResize="0"/>
          <p:nvPr/>
        </p:nvPicPr>
        <p:blipFill rotWithShape="1">
          <a:blip r:embed="rId3">
            <a:alphaModFix/>
          </a:blip>
          <a:srcRect t="7472" r="2789" b="8381"/>
          <a:stretch/>
        </p:blipFill>
        <p:spPr>
          <a:xfrm>
            <a:off x="722600" y="1014700"/>
            <a:ext cx="3391300" cy="1956851"/>
          </a:xfrm>
          <a:prstGeom prst="rect">
            <a:avLst/>
          </a:prstGeom>
          <a:noFill/>
          <a:ln>
            <a:noFill/>
          </a:ln>
        </p:spPr>
      </p:pic>
      <p:sp>
        <p:nvSpPr>
          <p:cNvPr id="363" name="Google Shape;363;p26"/>
          <p:cNvSpPr txBox="1">
            <a:spLocks noGrp="1"/>
          </p:cNvSpPr>
          <p:nvPr>
            <p:ph type="body" idx="1"/>
          </p:nvPr>
        </p:nvSpPr>
        <p:spPr>
          <a:xfrm>
            <a:off x="524225" y="3128975"/>
            <a:ext cx="8527200" cy="1021800"/>
          </a:xfrm>
          <a:prstGeom prst="rect">
            <a:avLst/>
          </a:prstGeom>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500" b="1" i="1">
                <a:solidFill>
                  <a:srgbClr val="FFFFFF"/>
                </a:solidFill>
                <a:latin typeface="Poppins"/>
                <a:ea typeface="Poppins"/>
                <a:cs typeface="Poppins"/>
                <a:sym typeface="Poppins"/>
              </a:rPr>
              <a:t>Example: </a:t>
            </a:r>
            <a:br>
              <a:rPr lang="en" sz="1500" b="1" i="1">
                <a:solidFill>
                  <a:srgbClr val="FFFFFF"/>
                </a:solidFill>
                <a:latin typeface="Poppins"/>
                <a:ea typeface="Poppins"/>
                <a:cs typeface="Poppins"/>
                <a:sym typeface="Poppins"/>
              </a:rPr>
            </a:br>
            <a:r>
              <a:rPr lang="en" sz="1500" b="1" i="1">
                <a:solidFill>
                  <a:srgbClr val="FFFFFF"/>
                </a:solidFill>
                <a:latin typeface="Poppins"/>
                <a:ea typeface="Poppins"/>
                <a:cs typeface="Poppins"/>
                <a:sym typeface="Poppins"/>
              </a:rPr>
              <a:t>“Enhance operational efficiency” → “Make it easier for you to do your work”</a:t>
            </a:r>
            <a:endParaRPr sz="1500" b="1" i="1">
              <a:solidFill>
                <a:srgbClr val="FFFFFF"/>
              </a:solidFill>
              <a:latin typeface="Poppins"/>
              <a:ea typeface="Poppins"/>
              <a:cs typeface="Poppins"/>
              <a:sym typeface="Poppins"/>
            </a:endParaRPr>
          </a:p>
          <a:p>
            <a:pPr marL="0" marR="0" lvl="0" indent="0" algn="l" rtl="0">
              <a:lnSpc>
                <a:spcPct val="115000"/>
              </a:lnSpc>
              <a:spcBef>
                <a:spcPts val="1200"/>
              </a:spcBef>
              <a:spcAft>
                <a:spcPts val="1200"/>
              </a:spcAft>
              <a:buNone/>
            </a:pPr>
            <a:r>
              <a:rPr lang="en" sz="1500" b="1" i="1">
                <a:solidFill>
                  <a:srgbClr val="FFFFFF"/>
                </a:solidFill>
                <a:latin typeface="Poppins"/>
                <a:ea typeface="Poppins"/>
                <a:cs typeface="Poppins"/>
                <a:sym typeface="Poppins"/>
              </a:rPr>
              <a:t>“Build capacity” → “Give staff the tools, training, and support to serve residents well”</a:t>
            </a:r>
            <a:endParaRPr sz="1500" b="1" i="1">
              <a:solidFill>
                <a:srgbClr val="FFFFFF"/>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7"/>
          <p:cNvSpPr txBox="1">
            <a:spLocks noGrp="1"/>
          </p:cNvSpPr>
          <p:nvPr>
            <p:ph type="title"/>
          </p:nvPr>
        </p:nvSpPr>
        <p:spPr>
          <a:xfrm>
            <a:off x="894450" y="56050"/>
            <a:ext cx="7355100" cy="878700"/>
          </a:xfrm>
          <a:prstGeom prst="rect">
            <a:avLst/>
          </a:prstGeom>
        </p:spPr>
        <p:txBody>
          <a:bodyPr spcFirstLastPara="1" wrap="square" lIns="53125" tIns="53125" rIns="53125" bIns="53125" anchor="ctr" anchorCtr="0">
            <a:noAutofit/>
          </a:bodyPr>
          <a:lstStyle/>
          <a:p>
            <a:pPr marL="381000" marR="381000" lvl="0" indent="0" algn="ctr" rtl="0">
              <a:lnSpc>
                <a:spcPct val="115000"/>
              </a:lnSpc>
              <a:spcBef>
                <a:spcPts val="1200"/>
              </a:spcBef>
              <a:spcAft>
                <a:spcPts val="1200"/>
              </a:spcAft>
              <a:buNone/>
            </a:pPr>
            <a:r>
              <a:rPr lang="en" sz="2800" b="0">
                <a:latin typeface="Poppins Medium"/>
                <a:ea typeface="Poppins Medium"/>
                <a:cs typeface="Poppins Medium"/>
                <a:sym typeface="Poppins Medium"/>
              </a:rPr>
              <a:t>Residents → Community → Staff</a:t>
            </a:r>
            <a:endParaRPr sz="2800" b="0">
              <a:latin typeface="Poppins Medium"/>
              <a:ea typeface="Poppins Medium"/>
              <a:cs typeface="Poppins Medium"/>
              <a:sym typeface="Poppins Medium"/>
            </a:endParaRPr>
          </a:p>
        </p:txBody>
      </p:sp>
      <p:sp>
        <p:nvSpPr>
          <p:cNvPr id="369" name="Google Shape;369;p27"/>
          <p:cNvSpPr txBox="1">
            <a:spLocks noGrp="1"/>
          </p:cNvSpPr>
          <p:nvPr>
            <p:ph type="body" idx="1"/>
          </p:nvPr>
        </p:nvSpPr>
        <p:spPr>
          <a:xfrm>
            <a:off x="5618625" y="1903275"/>
            <a:ext cx="2915400" cy="1058100"/>
          </a:xfrm>
          <a:prstGeom prst="rect">
            <a:avLst/>
          </a:prstGeom>
        </p:spPr>
        <p:txBody>
          <a:bodyPr spcFirstLastPara="1" wrap="square" lIns="0" tIns="0" rIns="0" bIns="0" anchor="t" anchorCtr="0">
            <a:noAutofit/>
          </a:bodyPr>
          <a:lstStyle/>
          <a:p>
            <a:pPr marL="45720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Start with residents</a:t>
            </a:r>
            <a:endParaRPr sz="1500">
              <a:solidFill>
                <a:srgbClr val="FFFFFF"/>
              </a:solidFill>
              <a:latin typeface="Poppins"/>
              <a:ea typeface="Poppins"/>
              <a:cs typeface="Poppins"/>
              <a:sym typeface="Poppins"/>
            </a:endParaRPr>
          </a:p>
          <a:p>
            <a:pPr marL="45720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Show community benefit</a:t>
            </a:r>
            <a:endParaRPr sz="1500">
              <a:solidFill>
                <a:srgbClr val="FFFFFF"/>
              </a:solidFill>
              <a:latin typeface="Poppins"/>
              <a:ea typeface="Poppins"/>
              <a:cs typeface="Poppins"/>
              <a:sym typeface="Poppins"/>
            </a:endParaRPr>
          </a:p>
          <a:p>
            <a:pPr marL="457200" marR="0" lvl="0" indent="-323850" algn="l" rtl="0">
              <a:lnSpc>
                <a:spcPct val="115000"/>
              </a:lnSpc>
              <a:spcBef>
                <a:spcPts val="0"/>
              </a:spcBef>
              <a:spcAft>
                <a:spcPts val="0"/>
              </a:spcAft>
              <a:buClr>
                <a:srgbClr val="FFFFFF"/>
              </a:buClr>
              <a:buSzPts val="1500"/>
              <a:buFont typeface="Poppins"/>
              <a:buChar char="●"/>
            </a:pPr>
            <a:r>
              <a:rPr lang="en" sz="1500">
                <a:solidFill>
                  <a:srgbClr val="FFFFFF"/>
                </a:solidFill>
                <a:latin typeface="Poppins"/>
                <a:ea typeface="Poppins"/>
                <a:cs typeface="Poppins"/>
                <a:sym typeface="Poppins"/>
              </a:rPr>
              <a:t>Communicate support for your staff</a:t>
            </a:r>
            <a:endParaRPr sz="1500">
              <a:solidFill>
                <a:srgbClr val="FFFFFF"/>
              </a:solidFill>
              <a:latin typeface="Poppins"/>
              <a:ea typeface="Poppins"/>
              <a:cs typeface="Poppins"/>
              <a:sym typeface="Poppins"/>
            </a:endParaRPr>
          </a:p>
        </p:txBody>
      </p:sp>
      <p:pic>
        <p:nvPicPr>
          <p:cNvPr id="370" name="Google Shape;370;p27" title="Beige Yellow Minimalist User Experience Venn Diagram.png"/>
          <p:cNvPicPr preferRelativeResize="0"/>
          <p:nvPr/>
        </p:nvPicPr>
        <p:blipFill>
          <a:blip r:embed="rId3">
            <a:alphaModFix/>
          </a:blip>
          <a:stretch>
            <a:fillRect/>
          </a:stretch>
        </p:blipFill>
        <p:spPr>
          <a:xfrm>
            <a:off x="265225" y="664624"/>
            <a:ext cx="4930025" cy="3697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2" name="TextBox 1">
            <a:extLst>
              <a:ext uri="{FF2B5EF4-FFF2-40B4-BE49-F238E27FC236}">
                <a16:creationId xmlns:a16="http://schemas.microsoft.com/office/drawing/2014/main" id="{9AAB7737-6689-E2A5-89A5-BA796D3519E5}"/>
              </a:ext>
            </a:extLst>
          </p:cNvPr>
          <p:cNvSpPr txBox="1"/>
          <p:nvPr/>
        </p:nvSpPr>
        <p:spPr>
          <a:xfrm>
            <a:off x="1960806" y="1170897"/>
            <a:ext cx="5222383" cy="1754326"/>
          </a:xfrm>
          <a:prstGeom prst="rect">
            <a:avLst/>
          </a:prstGeom>
          <a:noFill/>
        </p:spPr>
        <p:txBody>
          <a:bodyPr wrap="square" rtlCol="0">
            <a:spAutoFit/>
          </a:bodyPr>
          <a:lstStyle/>
          <a:p>
            <a:pPr algn="ctr"/>
            <a:r>
              <a:rPr lang="en-US" sz="3600" dirty="0">
                <a:solidFill>
                  <a:schemeClr val="bg1"/>
                </a:solidFill>
                <a:latin typeface="Poppins Medium" panose="00000600000000000000" pitchFamily="2" charset="0"/>
                <a:cs typeface="Poppins Medium" panose="00000600000000000000" pitchFamily="2" charset="0"/>
              </a:rPr>
              <a:t>Discussion/</a:t>
            </a:r>
          </a:p>
          <a:p>
            <a:pPr algn="ctr"/>
            <a:r>
              <a:rPr lang="en-US" sz="3600" dirty="0">
                <a:solidFill>
                  <a:schemeClr val="bg1"/>
                </a:solidFill>
                <a:latin typeface="Poppins Medium" panose="00000600000000000000" pitchFamily="2" charset="0"/>
                <a:cs typeface="Poppins Medium" panose="00000600000000000000" pitchFamily="2" charset="0"/>
              </a:rPr>
              <a:t>Q&amp;A</a:t>
            </a:r>
          </a:p>
          <a:p>
            <a:pPr algn="ctr"/>
            <a:endParaRPr lang="en-US" sz="3600" dirty="0">
              <a:solidFill>
                <a:schemeClr val="bg1"/>
              </a:solidFill>
              <a:latin typeface="Poppins Medium" panose="00000600000000000000" pitchFamily="2" charset="0"/>
              <a:cs typeface="Poppins Medium" panose="00000600000000000000" pitchFamily="2" charset="0"/>
            </a:endParaRPr>
          </a:p>
        </p:txBody>
      </p:sp>
      <p:pic>
        <p:nvPicPr>
          <p:cNvPr id="3" name="Picture 2">
            <a:extLst>
              <a:ext uri="{FF2B5EF4-FFF2-40B4-BE49-F238E27FC236}">
                <a16:creationId xmlns:a16="http://schemas.microsoft.com/office/drawing/2014/main" id="{CD1E3D6D-CF23-D992-FBEE-9C6E1E3E8777}"/>
              </a:ext>
            </a:extLst>
          </p:cNvPr>
          <p:cNvPicPr>
            <a:picLocks noChangeAspect="1"/>
          </p:cNvPicPr>
          <p:nvPr/>
        </p:nvPicPr>
        <p:blipFill>
          <a:blip r:embed="rId3"/>
          <a:stretch>
            <a:fillRect/>
          </a:stretch>
        </p:blipFill>
        <p:spPr>
          <a:xfrm>
            <a:off x="3904066" y="2571750"/>
            <a:ext cx="1335861" cy="13291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4909586" y="2200523"/>
            <a:ext cx="3706328" cy="1626983"/>
          </a:xfrm>
        </p:spPr>
        <p:txBody>
          <a:bodyPr anchor="ctr"/>
          <a:lstStyle/>
          <a:p>
            <a:r>
              <a:rPr lang="en-US" sz="2100" dirty="0">
                <a:solidFill>
                  <a:srgbClr val="002060"/>
                </a:solidFill>
              </a:rPr>
              <a:t>Strategic Planning at Cambridge Housing Authority</a:t>
            </a:r>
            <a:br>
              <a:rPr lang="en-US" sz="2100" dirty="0">
                <a:solidFill>
                  <a:srgbClr val="002060"/>
                </a:solidFill>
              </a:rPr>
            </a:br>
            <a:br>
              <a:rPr lang="en-US" sz="900" dirty="0">
                <a:solidFill>
                  <a:srgbClr val="002060"/>
                </a:solidFill>
              </a:rPr>
            </a:br>
            <a:r>
              <a:rPr lang="en-US" sz="1500" dirty="0">
                <a:solidFill>
                  <a:srgbClr val="002060"/>
                </a:solidFill>
              </a:rPr>
              <a:t>G. Matthew Pike</a:t>
            </a:r>
            <a:br>
              <a:rPr lang="en-US" sz="1500" dirty="0">
                <a:solidFill>
                  <a:srgbClr val="002060"/>
                </a:solidFill>
              </a:rPr>
            </a:br>
            <a:r>
              <a:rPr lang="en-US" sz="1350" dirty="0">
                <a:solidFill>
                  <a:srgbClr val="002060"/>
                </a:solidFill>
              </a:rPr>
              <a:t>Director of Strategic Initiatives</a:t>
            </a:r>
          </a:p>
        </p:txBody>
      </p:sp>
      <p:pic>
        <p:nvPicPr>
          <p:cNvPr id="3" name="Picture 2" descr="A logo for a housing authority&#10;&#10;AI-generated content may be incorrect.">
            <a:extLst>
              <a:ext uri="{FF2B5EF4-FFF2-40B4-BE49-F238E27FC236}">
                <a16:creationId xmlns:a16="http://schemas.microsoft.com/office/drawing/2014/main" id="{FEF26953-F151-9FCF-DE95-0C4F7D910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51" y="3827506"/>
            <a:ext cx="1404746" cy="769857"/>
          </a:xfrm>
          <a:prstGeom prst="rect">
            <a:avLst/>
          </a:prstGeom>
        </p:spPr>
      </p:pic>
    </p:spTree>
    <p:extLst>
      <p:ext uri="{BB962C8B-B14F-4D97-AF65-F5344CB8AC3E}">
        <p14:creationId xmlns:p14="http://schemas.microsoft.com/office/powerpoint/2010/main" val="258605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FBFACDD3-BC55-5ABF-C600-A45FC3606927}"/>
            </a:ext>
          </a:extLst>
        </p:cNvPr>
        <p:cNvGrpSpPr/>
        <p:nvPr/>
      </p:nvGrpSpPr>
      <p:grpSpPr>
        <a:xfrm>
          <a:off x="0" y="0"/>
          <a:ext cx="0" cy="0"/>
          <a:chOff x="0" y="0"/>
          <a:chExt cx="0" cy="0"/>
        </a:xfrm>
      </p:grpSpPr>
      <p:sp>
        <p:nvSpPr>
          <p:cNvPr id="313" name="Google Shape;313;p19">
            <a:extLst>
              <a:ext uri="{FF2B5EF4-FFF2-40B4-BE49-F238E27FC236}">
                <a16:creationId xmlns:a16="http://schemas.microsoft.com/office/drawing/2014/main" id="{EF045CF2-FFAD-4A0B-0CED-A73D97DB6172}"/>
              </a:ext>
            </a:extLst>
          </p:cNvPr>
          <p:cNvSpPr txBox="1">
            <a:spLocks noGrp="1"/>
          </p:cNvSpPr>
          <p:nvPr>
            <p:ph type="title"/>
          </p:nvPr>
        </p:nvSpPr>
        <p:spPr>
          <a:xfrm>
            <a:off x="1388550" y="792044"/>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500" b="0" dirty="0">
                <a:latin typeface="Poppins Medium"/>
                <a:ea typeface="Poppins Medium"/>
                <a:cs typeface="Poppins Medium"/>
                <a:sym typeface="Poppins Medium"/>
              </a:rPr>
              <a:t>Creating the Plan</a:t>
            </a:r>
            <a:endParaRPr sz="3500" b="0" dirty="0">
              <a:latin typeface="Poppins Medium"/>
              <a:ea typeface="Poppins Medium"/>
              <a:cs typeface="Poppins Medium"/>
              <a:sym typeface="Poppins Medium"/>
            </a:endParaRPr>
          </a:p>
        </p:txBody>
      </p:sp>
      <p:sp>
        <p:nvSpPr>
          <p:cNvPr id="5" name="TextBox 4">
            <a:extLst>
              <a:ext uri="{FF2B5EF4-FFF2-40B4-BE49-F238E27FC236}">
                <a16:creationId xmlns:a16="http://schemas.microsoft.com/office/drawing/2014/main" id="{5FC01DEC-94CE-BDBD-C98E-2D868052F79E}"/>
              </a:ext>
            </a:extLst>
          </p:cNvPr>
          <p:cNvSpPr txBox="1"/>
          <p:nvPr/>
        </p:nvSpPr>
        <p:spPr>
          <a:xfrm>
            <a:off x="2286000" y="2279077"/>
            <a:ext cx="4572000" cy="892552"/>
          </a:xfrm>
          <a:prstGeom prst="rect">
            <a:avLst/>
          </a:prstGeom>
          <a:noFill/>
        </p:spPr>
        <p:txBody>
          <a:bodyPr wrap="square">
            <a:spAutoFit/>
          </a:bodyPr>
          <a:lstStyle/>
          <a:p>
            <a:pPr marL="0" lvl="0" indent="0" algn="ctr" rtl="0">
              <a:spcBef>
                <a:spcPts val="0"/>
              </a:spcBef>
              <a:spcAft>
                <a:spcPts val="0"/>
              </a:spcAft>
              <a:buNone/>
            </a:pPr>
            <a:r>
              <a:rPr lang="en-US" sz="2100" dirty="0">
                <a:solidFill>
                  <a:schemeClr val="bg1"/>
                </a:solidFill>
                <a:latin typeface="Poppins"/>
                <a:ea typeface="Poppins"/>
                <a:cs typeface="Poppins"/>
                <a:sym typeface="Poppins"/>
              </a:rPr>
              <a:t>Susan Cain, </a:t>
            </a:r>
          </a:p>
          <a:p>
            <a:pPr marL="0" lvl="0" indent="0" algn="ctr" rtl="0">
              <a:spcBef>
                <a:spcPts val="1200"/>
              </a:spcBef>
              <a:spcAft>
                <a:spcPts val="1200"/>
              </a:spcAft>
              <a:buNone/>
            </a:pPr>
            <a:r>
              <a:rPr lang="en-US" sz="2100" dirty="0">
                <a:solidFill>
                  <a:schemeClr val="bg1"/>
                </a:solidFill>
                <a:latin typeface="Poppins"/>
                <a:ea typeface="Poppins"/>
                <a:cs typeface="Poppins"/>
                <a:sym typeface="Poppins"/>
              </a:rPr>
              <a:t>Corporate Learning Institute</a:t>
            </a:r>
          </a:p>
        </p:txBody>
      </p:sp>
    </p:spTree>
    <p:extLst>
      <p:ext uri="{BB962C8B-B14F-4D97-AF65-F5344CB8AC3E}">
        <p14:creationId xmlns:p14="http://schemas.microsoft.com/office/powerpoint/2010/main" val="1978459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94C3DA-33D1-C2E2-7CE4-99B0FBE17BA2}"/>
              </a:ext>
            </a:extLst>
          </p:cNvPr>
          <p:cNvPicPr>
            <a:picLocks noChangeAspect="1"/>
          </p:cNvPicPr>
          <p:nvPr/>
        </p:nvPicPr>
        <p:blipFill>
          <a:blip r:embed="rId2"/>
          <a:stretch>
            <a:fillRect/>
          </a:stretch>
        </p:blipFill>
        <p:spPr>
          <a:xfrm>
            <a:off x="3015234" y="1397508"/>
            <a:ext cx="5351526" cy="3567684"/>
          </a:xfrm>
          <a:prstGeom prst="rect">
            <a:avLst/>
          </a:prstGeom>
        </p:spPr>
      </p:pic>
      <p:sp>
        <p:nvSpPr>
          <p:cNvPr id="3" name="Text Placeholder 2">
            <a:extLst>
              <a:ext uri="{FF2B5EF4-FFF2-40B4-BE49-F238E27FC236}">
                <a16:creationId xmlns:a16="http://schemas.microsoft.com/office/drawing/2014/main" id="{F5572AAC-5ED4-7833-61D0-0A9FF4121CE6}"/>
              </a:ext>
            </a:extLst>
          </p:cNvPr>
          <p:cNvSpPr>
            <a:spLocks noGrp="1"/>
          </p:cNvSpPr>
          <p:nvPr>
            <p:ph type="title"/>
          </p:nvPr>
        </p:nvSpPr>
        <p:spPr>
          <a:xfrm>
            <a:off x="496809" y="1062362"/>
            <a:ext cx="7952248" cy="994172"/>
          </a:xfrm>
        </p:spPr>
        <p:txBody>
          <a:bodyPr anchor="ctr">
            <a:normAutofit/>
          </a:bodyPr>
          <a:lstStyle/>
          <a:p>
            <a:r>
              <a:rPr lang="en-US" sz="2400" i="1" dirty="0"/>
              <a:t>Strategic Planning Does Not Have to be Boring!</a:t>
            </a:r>
          </a:p>
          <a:p>
            <a:r>
              <a:rPr lang="en-US" sz="2400" dirty="0"/>
              <a:t>Introducing Visual, Experiential Strategic Planning</a:t>
            </a:r>
          </a:p>
        </p:txBody>
      </p:sp>
      <p:pic>
        <p:nvPicPr>
          <p:cNvPr id="5" name="Picture 4">
            <a:extLst>
              <a:ext uri="{FF2B5EF4-FFF2-40B4-BE49-F238E27FC236}">
                <a16:creationId xmlns:a16="http://schemas.microsoft.com/office/drawing/2014/main" id="{641A584C-49AF-B597-2D89-28406A4C9AC4}"/>
              </a:ext>
            </a:extLst>
          </p:cNvPr>
          <p:cNvPicPr>
            <a:picLocks noChangeAspect="1"/>
          </p:cNvPicPr>
          <p:nvPr/>
        </p:nvPicPr>
        <p:blipFill>
          <a:blip r:embed="rId3"/>
          <a:stretch>
            <a:fillRect/>
          </a:stretch>
        </p:blipFill>
        <p:spPr>
          <a:xfrm>
            <a:off x="1050601" y="2571750"/>
            <a:ext cx="1121957" cy="1116347"/>
          </a:xfrm>
          <a:prstGeom prst="rect">
            <a:avLst/>
          </a:prstGeom>
        </p:spPr>
      </p:pic>
    </p:spTree>
    <p:extLst>
      <p:ext uri="{BB962C8B-B14F-4D97-AF65-F5344CB8AC3E}">
        <p14:creationId xmlns:p14="http://schemas.microsoft.com/office/powerpoint/2010/main" val="256699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392370" y="1620844"/>
            <a:ext cx="8016958" cy="1901811"/>
          </a:xfrm>
        </p:spPr>
        <p:txBody>
          <a:bodyPr>
            <a:normAutofit/>
          </a:bodyPr>
          <a:lstStyle/>
          <a:p>
            <a:pPr marL="259556" indent="-259556">
              <a:buBlip>
                <a:blip r:embed="rId2"/>
              </a:buBlip>
            </a:pPr>
            <a:r>
              <a:rPr lang="en-US" sz="2400" dirty="0">
                <a:solidFill>
                  <a:schemeClr val="bg1"/>
                </a:solidFill>
              </a:rPr>
              <a:t> </a:t>
            </a:r>
            <a:r>
              <a:rPr lang="en-US" sz="2700" dirty="0">
                <a:solidFill>
                  <a:schemeClr val="bg1"/>
                </a:solidFill>
              </a:rPr>
              <a:t>Dense slides &amp; marathon meetings</a:t>
            </a:r>
          </a:p>
          <a:p>
            <a:pPr marL="259556" indent="-259556">
              <a:buBlip>
                <a:blip r:embed="rId2"/>
              </a:buBlip>
            </a:pPr>
            <a:r>
              <a:rPr lang="en-US" sz="2700" dirty="0">
                <a:solidFill>
                  <a:schemeClr val="bg1"/>
                </a:solidFill>
              </a:rPr>
              <a:t> Low engagement, low follow-through</a:t>
            </a:r>
          </a:p>
          <a:p>
            <a:pPr marL="259556" indent="-259556">
              <a:buBlip>
                <a:blip r:embed="rId2"/>
              </a:buBlip>
            </a:pPr>
            <a:r>
              <a:rPr lang="en-US" sz="2700" dirty="0">
                <a:solidFill>
                  <a:schemeClr val="bg1"/>
                </a:solidFill>
              </a:rPr>
              <a:t> Fails in this world of turbulent change</a:t>
            </a:r>
            <a:endParaRPr lang="en-US" sz="27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18197AA-B1FF-8747-AEFE-271D89849C10}"/>
              </a:ext>
            </a:extLst>
          </p:cNvPr>
          <p:cNvSpPr>
            <a:spLocks noGrp="1"/>
          </p:cNvSpPr>
          <p:nvPr>
            <p:ph type="title"/>
          </p:nvPr>
        </p:nvSpPr>
        <p:spPr>
          <a:xfrm>
            <a:off x="392370" y="353044"/>
            <a:ext cx="6978461" cy="1166662"/>
          </a:xfrm>
        </p:spPr>
        <p:txBody>
          <a:bodyPr/>
          <a:lstStyle/>
          <a:p>
            <a:r>
              <a:rPr lang="en-US" sz="2400" b="1" dirty="0">
                <a:latin typeface="+mn-lt"/>
              </a:rPr>
              <a:t>Traditional Strategic Planning </a:t>
            </a:r>
            <a:br>
              <a:rPr lang="en-US" sz="2400" b="1" dirty="0">
                <a:latin typeface="+mn-lt"/>
              </a:rPr>
            </a:br>
            <a:r>
              <a:rPr lang="en-US" sz="2400" b="1" dirty="0">
                <a:latin typeface="+mn-lt"/>
              </a:rPr>
              <a:t>Needs an Upgrade!</a:t>
            </a:r>
            <a:endParaRPr lang="en-US" sz="2400" dirty="0">
              <a:latin typeface="+mn-lt"/>
            </a:endParaRPr>
          </a:p>
        </p:txBody>
      </p:sp>
    </p:spTree>
    <p:extLst>
      <p:ext uri="{BB962C8B-B14F-4D97-AF65-F5344CB8AC3E}">
        <p14:creationId xmlns:p14="http://schemas.microsoft.com/office/powerpoint/2010/main" val="11860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363518" y="1404690"/>
            <a:ext cx="7938342" cy="1286483"/>
          </a:xfrm>
        </p:spPr>
        <p:txBody>
          <a:bodyPr>
            <a:noAutofit/>
          </a:bodyPr>
          <a:lstStyle/>
          <a:p>
            <a:pPr marL="0" indent="0">
              <a:buNone/>
            </a:pPr>
            <a:r>
              <a:rPr lang="en-US" sz="2700" i="1" dirty="0">
                <a:solidFill>
                  <a:schemeClr val="bg1"/>
                </a:solidFill>
              </a:rPr>
              <a:t>Visual Experiential Strategic Planning</a:t>
            </a:r>
          </a:p>
          <a:p>
            <a:pPr marL="0" indent="0">
              <a:buNone/>
            </a:pPr>
            <a:r>
              <a:rPr lang="en-US" sz="2400" dirty="0">
                <a:solidFill>
                  <a:schemeClr val="bg1"/>
                </a:solidFill>
              </a:rPr>
              <a:t>3 Core Elements:</a:t>
            </a:r>
          </a:p>
          <a:p>
            <a:pPr marL="557213" indent="-557213">
              <a:buFont typeface="Courier New" panose="02070309020205020404" pitchFamily="49" charset="0"/>
              <a:buChar char="o"/>
            </a:pPr>
            <a:r>
              <a:rPr lang="en-US" sz="2400" dirty="0">
                <a:solidFill>
                  <a:schemeClr val="bg1"/>
                </a:solidFill>
              </a:rPr>
              <a:t>Visual Tools</a:t>
            </a:r>
          </a:p>
          <a:p>
            <a:pPr marL="557213" indent="-557213">
              <a:buFont typeface="Courier New" panose="02070309020205020404" pitchFamily="49" charset="0"/>
              <a:buChar char="o"/>
            </a:pPr>
            <a:r>
              <a:rPr lang="en-US" sz="2400" dirty="0">
                <a:solidFill>
                  <a:schemeClr val="bg1"/>
                </a:solidFill>
              </a:rPr>
              <a:t>Interactive Facilitation</a:t>
            </a:r>
          </a:p>
          <a:p>
            <a:pPr marL="557213" indent="-557213">
              <a:buFont typeface="Courier New" panose="02070309020205020404" pitchFamily="49" charset="0"/>
              <a:buChar char="o"/>
            </a:pPr>
            <a:r>
              <a:rPr lang="en-US" sz="2400" dirty="0">
                <a:solidFill>
                  <a:schemeClr val="bg1"/>
                </a:solidFill>
              </a:rPr>
              <a:t>Experiential Learning</a:t>
            </a:r>
            <a:br>
              <a:rPr lang="en-US" sz="2700" dirty="0">
                <a:solidFill>
                  <a:schemeClr val="bg1"/>
                </a:solidFill>
              </a:rPr>
            </a:br>
            <a:endParaRPr lang="en-US" sz="27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A18D0C2-9928-844F-B040-674A583B30AC}"/>
              </a:ext>
            </a:extLst>
          </p:cNvPr>
          <p:cNvSpPr>
            <a:spLocks noGrp="1"/>
          </p:cNvSpPr>
          <p:nvPr>
            <p:ph type="title"/>
          </p:nvPr>
        </p:nvSpPr>
        <p:spPr>
          <a:xfrm>
            <a:off x="363518" y="581710"/>
            <a:ext cx="6978461" cy="481672"/>
          </a:xfrm>
        </p:spPr>
        <p:txBody>
          <a:bodyPr/>
          <a:lstStyle/>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The Solution: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0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5E3C-062E-0045-9142-0E833526FE0B}"/>
              </a:ext>
            </a:extLst>
          </p:cNvPr>
          <p:cNvSpPr>
            <a:spLocks noGrp="1"/>
          </p:cNvSpPr>
          <p:nvPr>
            <p:ph type="title"/>
          </p:nvPr>
        </p:nvSpPr>
        <p:spPr>
          <a:xfrm>
            <a:off x="576072" y="480508"/>
            <a:ext cx="6978461" cy="689019"/>
          </a:xfrm>
        </p:spPr>
        <p:txBody>
          <a:bodyPr>
            <a:normAutofit/>
          </a:bodyPr>
          <a:lstStyle/>
          <a:p>
            <a:r>
              <a:rPr lang="en-US" sz="2800" dirty="0">
                <a:latin typeface="+mn-lt"/>
              </a:rPr>
              <a:t>Why Visual?</a:t>
            </a:r>
            <a:endParaRPr lang="en-US" sz="2800" dirty="0"/>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349802" y="1369219"/>
            <a:ext cx="8444396" cy="2569233"/>
          </a:xfrm>
        </p:spPr>
        <p:txBody>
          <a:bodyPr/>
          <a:lstStyle/>
          <a:p>
            <a:pPr marL="0" indent="0">
              <a:buNone/>
            </a:pPr>
            <a:r>
              <a:rPr lang="en-US" sz="1800" dirty="0">
                <a:solidFill>
                  <a:schemeClr val="bg1"/>
                </a:solidFill>
              </a:rPr>
              <a:t> </a:t>
            </a:r>
            <a:endParaRPr lang="en-US" sz="1800" b="1" dirty="0">
              <a:solidFill>
                <a:schemeClr val="accent1">
                  <a:lumMod val="75000"/>
                </a:schemeClr>
              </a:solidFill>
            </a:endParaRPr>
          </a:p>
          <a:p>
            <a:pPr marL="0" indent="0">
              <a:buNone/>
            </a:pPr>
            <a:endParaRPr lang="en-US" sz="1800" dirty="0">
              <a:solidFill>
                <a:schemeClr val="bg1"/>
              </a:solidFill>
            </a:endParaRPr>
          </a:p>
        </p:txBody>
      </p:sp>
      <p:sp>
        <p:nvSpPr>
          <p:cNvPr id="5" name="TextBox 4">
            <a:extLst>
              <a:ext uri="{FF2B5EF4-FFF2-40B4-BE49-F238E27FC236}">
                <a16:creationId xmlns:a16="http://schemas.microsoft.com/office/drawing/2014/main" id="{B7B67A4B-00F4-D87A-DEEC-5C78D2604A91}"/>
              </a:ext>
            </a:extLst>
          </p:cNvPr>
          <p:cNvSpPr txBox="1"/>
          <p:nvPr/>
        </p:nvSpPr>
        <p:spPr>
          <a:xfrm>
            <a:off x="576072" y="1412239"/>
            <a:ext cx="7831836" cy="1938992"/>
          </a:xfrm>
          <a:prstGeom prst="rect">
            <a:avLst/>
          </a:prstGeom>
          <a:noFill/>
        </p:spPr>
        <p:txBody>
          <a:bodyPr wrap="square">
            <a:spAutoFit/>
          </a:bodyPr>
          <a:lstStyle/>
          <a:p>
            <a:pPr>
              <a:buNone/>
            </a:pPr>
            <a:r>
              <a:rPr lang="en-US" sz="2400" i="1" dirty="0">
                <a:solidFill>
                  <a:schemeClr val="bg1"/>
                </a:solidFill>
              </a:rPr>
              <a:t>Because Strategy Needs to Be Seen.</a:t>
            </a:r>
            <a:endParaRPr lang="en-US" sz="2400" dirty="0">
              <a:solidFill>
                <a:schemeClr val="bg1"/>
              </a:solidFill>
            </a:endParaRPr>
          </a:p>
          <a:p>
            <a:pPr>
              <a:buNone/>
            </a:pPr>
            <a:endParaRPr lang="en-US" sz="2400" dirty="0">
              <a:solidFill>
                <a:schemeClr val="bg1"/>
              </a:solidFill>
            </a:endParaRPr>
          </a:p>
          <a:p>
            <a:pPr>
              <a:buFont typeface="Arial" panose="020B0604020202020204" pitchFamily="34" charset="0"/>
              <a:buChar char="•"/>
            </a:pPr>
            <a:r>
              <a:rPr lang="en-US" sz="2400" dirty="0">
                <a:solidFill>
                  <a:schemeClr val="bg1"/>
                </a:solidFill>
              </a:rPr>
              <a:t>  65% of us are visual learners</a:t>
            </a:r>
          </a:p>
          <a:p>
            <a:pPr>
              <a:buFont typeface="Arial" panose="020B0604020202020204" pitchFamily="34" charset="0"/>
              <a:buChar char="•"/>
            </a:pPr>
            <a:r>
              <a:rPr lang="en-US" sz="2400" dirty="0">
                <a:solidFill>
                  <a:schemeClr val="bg1"/>
                </a:solidFill>
              </a:rPr>
              <a:t>  Our brains process visuals 60,000x faster than text</a:t>
            </a:r>
          </a:p>
          <a:p>
            <a:pPr>
              <a:buFont typeface="Arial" panose="020B0604020202020204" pitchFamily="34" charset="0"/>
              <a:buChar char="•"/>
            </a:pPr>
            <a:r>
              <a:rPr lang="en-US" sz="2400" dirty="0">
                <a:solidFill>
                  <a:schemeClr val="bg1"/>
                </a:solidFill>
              </a:rPr>
              <a:t>  Visuals improve memory &amp; focus</a:t>
            </a:r>
          </a:p>
        </p:txBody>
      </p:sp>
    </p:spTree>
    <p:extLst>
      <p:ext uri="{BB962C8B-B14F-4D97-AF65-F5344CB8AC3E}">
        <p14:creationId xmlns:p14="http://schemas.microsoft.com/office/powerpoint/2010/main" val="24378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mentum">
  <a:themeElements>
    <a:clrScheme name="Momentum">
      <a:dk1>
        <a:srgbClr val="599191"/>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917</Words>
  <Application>Microsoft Office PowerPoint</Application>
  <PresentationFormat>On-screen Show (16:9)</PresentationFormat>
  <Paragraphs>144</Paragraphs>
  <Slides>34</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Times New Roman</vt:lpstr>
      <vt:lpstr>Maven Pro</vt:lpstr>
      <vt:lpstr>Poppins Medium</vt:lpstr>
      <vt:lpstr>Helvetica Neue</vt:lpstr>
      <vt:lpstr>Arial</vt:lpstr>
      <vt:lpstr>Garamond</vt:lpstr>
      <vt:lpstr>Poppins</vt:lpstr>
      <vt:lpstr>Courier New</vt:lpstr>
      <vt:lpstr>Nunito</vt:lpstr>
      <vt:lpstr>Momentum</vt:lpstr>
      <vt:lpstr>Strategic Action:  Creating and Communicating Vision in a Shifting Landscape</vt:lpstr>
      <vt:lpstr>Agenda</vt:lpstr>
      <vt:lpstr>Developing the Plan</vt:lpstr>
      <vt:lpstr>Strategic Planning at Cambridge Housing Authority  G. Matthew Pike Director of Strategic Initiatives</vt:lpstr>
      <vt:lpstr>Creating the Plan</vt:lpstr>
      <vt:lpstr>Strategic Planning Does Not Have to be Boring! Introducing Visual, Experiential Strategic Planning</vt:lpstr>
      <vt:lpstr>Traditional Strategic Planning  Needs an Upgrade!</vt:lpstr>
      <vt:lpstr> The Solution:</vt:lpstr>
      <vt:lpstr>Why Visual?</vt:lpstr>
      <vt:lpstr>Why Experiential?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Design:</vt:lpstr>
      <vt:lpstr>PowerPoint Presentation</vt:lpstr>
      <vt:lpstr>PowerPoint Presentation</vt:lpstr>
      <vt:lpstr>Our Design:</vt:lpstr>
      <vt:lpstr>Wrap-up &amp; Reflections   Key Takeaways   Tools   </vt:lpstr>
      <vt:lpstr>Implementing the Plan</vt:lpstr>
      <vt:lpstr>Maiker Housing Partners: Our Planning Journey</vt:lpstr>
      <vt:lpstr>Process: Reflection Data Feedback Loops</vt:lpstr>
      <vt:lpstr>Taxonomy: Pillars Objectives Targets</vt:lpstr>
      <vt:lpstr>Keeping the Plan Alive</vt:lpstr>
      <vt:lpstr>Communicating the Plan</vt:lpstr>
      <vt:lpstr>Same Plan. Different Perspectives.</vt:lpstr>
      <vt:lpstr>If They Don’t Get It, They Can’t Do It</vt:lpstr>
      <vt:lpstr>Residents → Community → Staff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Matthew Pike</dc:creator>
  <cp:lastModifiedBy>Matthew Pike</cp:lastModifiedBy>
  <cp:revision>1</cp:revision>
  <dcterms:modified xsi:type="dcterms:W3CDTF">2025-09-17T20:42:05Z</dcterms:modified>
</cp:coreProperties>
</file>